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8288000" cy="10287000"/>
  <p:notesSz cx="6858000" cy="9144000"/>
  <p:embeddedFontLst>
    <p:embeddedFont>
      <p:font typeface="Arimo" panose="020B0604020202020204" charset="0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ITC Franklin Gothic LT" panose="020B0604020202020204" charset="0"/>
      <p:regular r:id="rId22"/>
    </p:embeddedFont>
    <p:embeddedFont>
      <p:font typeface="ITC Franklin Gothic LT Condensed" panose="020B0604020202020204" charset="0"/>
      <p:regular r:id="rId23"/>
    </p:embeddedFont>
    <p:embeddedFont>
      <p:font typeface="ITC Franklin Gothic LT Condensed Italics" panose="020B0604020202020204" charset="0"/>
      <p:regular r:id="rId24"/>
    </p:embeddedFont>
    <p:embeddedFont>
      <p:font typeface="ITC Franklin Gothic LT Condensed Semi-Bold" panose="020B0604020202020204" charset="0"/>
      <p:regular r:id="rId25"/>
    </p:embeddedFont>
    <p:embeddedFont>
      <p:font typeface="ITC Franklin Gothic LT Semi-Bold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50" d="100"/>
          <a:sy n="50" d="100"/>
        </p:scale>
        <p:origin x="1914" y="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er, Kristin I *HS" userId="9bfd9c3b-647a-4287-ae3a-ce1ee6663580" providerId="ADAL" clId="{56FC549B-2B8B-4F3C-89C8-830613D491DF}"/>
    <pc:docChg chg="undo custSel modSld">
      <pc:chgData name="Miller, Kristin I *HS" userId="9bfd9c3b-647a-4287-ae3a-ce1ee6663580" providerId="ADAL" clId="{56FC549B-2B8B-4F3C-89C8-830613D491DF}" dt="2026-02-09T20:30:53.080" v="243"/>
      <pc:docMkLst>
        <pc:docMk/>
      </pc:docMkLst>
      <pc:sldChg chg="modSp mod">
        <pc:chgData name="Miller, Kristin I *HS" userId="9bfd9c3b-647a-4287-ae3a-ce1ee6663580" providerId="ADAL" clId="{56FC549B-2B8B-4F3C-89C8-830613D491DF}" dt="2026-02-09T20:04:27.814" v="0" actId="14100"/>
        <pc:sldMkLst>
          <pc:docMk/>
          <pc:sldMk cId="0" sldId="256"/>
        </pc:sldMkLst>
        <pc:spChg chg="mod">
          <ac:chgData name="Miller, Kristin I *HS" userId="9bfd9c3b-647a-4287-ae3a-ce1ee6663580" providerId="ADAL" clId="{56FC549B-2B8B-4F3C-89C8-830613D491DF}" dt="2026-02-09T20:04:27.814" v="0" actId="14100"/>
          <ac:spMkLst>
            <pc:docMk/>
            <pc:sldMk cId="0" sldId="256"/>
            <ac:spMk id="17" creationId="{00000000-0000-0000-0000-000000000000}"/>
          </ac:spMkLst>
        </pc:spChg>
      </pc:sldChg>
      <pc:sldChg chg="addSp delSp modSp mod modAnim">
        <pc:chgData name="Miller, Kristin I *HS" userId="9bfd9c3b-647a-4287-ae3a-ce1ee6663580" providerId="ADAL" clId="{56FC549B-2B8B-4F3C-89C8-830613D491DF}" dt="2026-02-09T20:30:53.080" v="243"/>
        <pc:sldMkLst>
          <pc:docMk/>
          <pc:sldMk cId="0" sldId="258"/>
        </pc:sldMkLst>
        <pc:spChg chg="mod">
          <ac:chgData name="Miller, Kristin I *HS" userId="9bfd9c3b-647a-4287-ae3a-ce1ee6663580" providerId="ADAL" clId="{56FC549B-2B8B-4F3C-89C8-830613D491DF}" dt="2026-02-09T20:27:35.150" v="225" actId="1076"/>
          <ac:spMkLst>
            <pc:docMk/>
            <pc:sldMk cId="0" sldId="258"/>
            <ac:spMk id="2" creationId="{00000000-0000-0000-0000-000000000000}"/>
          </ac:spMkLst>
        </pc:spChg>
        <pc:spChg chg="mod">
          <ac:chgData name="Miller, Kristin I *HS" userId="9bfd9c3b-647a-4287-ae3a-ce1ee6663580" providerId="ADAL" clId="{56FC549B-2B8B-4F3C-89C8-830613D491DF}" dt="2026-02-09T20:27:04.362" v="223" actId="1076"/>
          <ac:spMkLst>
            <pc:docMk/>
            <pc:sldMk cId="0" sldId="258"/>
            <ac:spMk id="3" creationId="{00000000-0000-0000-0000-000000000000}"/>
          </ac:spMkLst>
        </pc:spChg>
        <pc:spChg chg="mod">
          <ac:chgData name="Miller, Kristin I *HS" userId="9bfd9c3b-647a-4287-ae3a-ce1ee6663580" providerId="ADAL" clId="{56FC549B-2B8B-4F3C-89C8-830613D491DF}" dt="2026-02-09T20:27:43.260" v="226" actId="1076"/>
          <ac:spMkLst>
            <pc:docMk/>
            <pc:sldMk cId="0" sldId="258"/>
            <ac:spMk id="4" creationId="{00000000-0000-0000-0000-000000000000}"/>
          </ac:spMkLst>
        </pc:spChg>
        <pc:spChg chg="mod">
          <ac:chgData name="Miller, Kristin I *HS" userId="9bfd9c3b-647a-4287-ae3a-ce1ee6663580" providerId="ADAL" clId="{56FC549B-2B8B-4F3C-89C8-830613D491DF}" dt="2026-02-09T20:09:51.979" v="42" actId="571"/>
          <ac:spMkLst>
            <pc:docMk/>
            <pc:sldMk cId="0" sldId="258"/>
            <ac:spMk id="62" creationId="{A711D39E-46B4-406E-B959-37ED31876A68}"/>
          </ac:spMkLst>
        </pc:spChg>
        <pc:spChg chg="mod">
          <ac:chgData name="Miller, Kristin I *HS" userId="9bfd9c3b-647a-4287-ae3a-ce1ee6663580" providerId="ADAL" clId="{56FC549B-2B8B-4F3C-89C8-830613D491DF}" dt="2026-02-09T20:09:51.979" v="42" actId="571"/>
          <ac:spMkLst>
            <pc:docMk/>
            <pc:sldMk cId="0" sldId="258"/>
            <ac:spMk id="64" creationId="{DD286AFE-4E15-47B0-AA8E-3185F6AF18E1}"/>
          </ac:spMkLst>
        </pc:spChg>
        <pc:spChg chg="mod">
          <ac:chgData name="Miller, Kristin I *HS" userId="9bfd9c3b-647a-4287-ae3a-ce1ee6663580" providerId="ADAL" clId="{56FC549B-2B8B-4F3C-89C8-830613D491DF}" dt="2026-02-09T20:09:51.979" v="42" actId="571"/>
          <ac:spMkLst>
            <pc:docMk/>
            <pc:sldMk cId="0" sldId="258"/>
            <ac:spMk id="66" creationId="{CB20810F-D821-43CD-8BDE-464B62790DA5}"/>
          </ac:spMkLst>
        </pc:spChg>
        <pc:spChg chg="mod">
          <ac:chgData name="Miller, Kristin I *HS" userId="9bfd9c3b-647a-4287-ae3a-ce1ee6663580" providerId="ADAL" clId="{56FC549B-2B8B-4F3C-89C8-830613D491DF}" dt="2026-02-09T20:09:51.979" v="42" actId="571"/>
          <ac:spMkLst>
            <pc:docMk/>
            <pc:sldMk cId="0" sldId="258"/>
            <ac:spMk id="68" creationId="{89D74ED6-EC44-4A8E-B510-5B2C4C549A5C}"/>
          </ac:spMkLst>
        </pc:spChg>
        <pc:spChg chg="mod">
          <ac:chgData name="Miller, Kristin I *HS" userId="9bfd9c3b-647a-4287-ae3a-ce1ee6663580" providerId="ADAL" clId="{56FC549B-2B8B-4F3C-89C8-830613D491DF}" dt="2026-02-09T20:09:51.979" v="42" actId="571"/>
          <ac:spMkLst>
            <pc:docMk/>
            <pc:sldMk cId="0" sldId="258"/>
            <ac:spMk id="70" creationId="{F5F60F8C-058D-45AA-90F8-B9B5AFD36523}"/>
          </ac:spMkLst>
        </pc:spChg>
        <pc:spChg chg="del mod topLvl">
          <ac:chgData name="Miller, Kristin I *HS" userId="9bfd9c3b-647a-4287-ae3a-ce1ee6663580" providerId="ADAL" clId="{56FC549B-2B8B-4F3C-89C8-830613D491DF}" dt="2026-02-09T20:11:09.471" v="57" actId="478"/>
          <ac:spMkLst>
            <pc:docMk/>
            <pc:sldMk cId="0" sldId="258"/>
            <ac:spMk id="72" creationId="{45FCCF66-65D4-41D4-912A-B1891ECEBA84}"/>
          </ac:spMkLst>
        </pc:spChg>
        <pc:spChg chg="mod">
          <ac:chgData name="Miller, Kristin I *HS" userId="9bfd9c3b-647a-4287-ae3a-ce1ee6663580" providerId="ADAL" clId="{56FC549B-2B8B-4F3C-89C8-830613D491DF}" dt="2026-02-09T20:09:51.979" v="42" actId="571"/>
          <ac:spMkLst>
            <pc:docMk/>
            <pc:sldMk cId="0" sldId="258"/>
            <ac:spMk id="74" creationId="{8EFD31CA-D98B-4672-ABD8-6556F76A10DA}"/>
          </ac:spMkLst>
        </pc:spChg>
        <pc:spChg chg="mod">
          <ac:chgData name="Miller, Kristin I *HS" userId="9bfd9c3b-647a-4287-ae3a-ce1ee6663580" providerId="ADAL" clId="{56FC549B-2B8B-4F3C-89C8-830613D491DF}" dt="2026-02-09T20:14:35.183" v="88" actId="571"/>
          <ac:spMkLst>
            <pc:docMk/>
            <pc:sldMk cId="0" sldId="258"/>
            <ac:spMk id="76" creationId="{F67B9ED5-6D3F-4030-84A7-C1CAACBE9BEF}"/>
          </ac:spMkLst>
        </pc:spChg>
        <pc:spChg chg="mod">
          <ac:chgData name="Miller, Kristin I *HS" userId="9bfd9c3b-647a-4287-ae3a-ce1ee6663580" providerId="ADAL" clId="{56FC549B-2B8B-4F3C-89C8-830613D491DF}" dt="2026-02-09T20:14:35.183" v="88" actId="571"/>
          <ac:spMkLst>
            <pc:docMk/>
            <pc:sldMk cId="0" sldId="258"/>
            <ac:spMk id="78" creationId="{1EAD00E4-FFE0-4F92-AFAE-A426AC16BE16}"/>
          </ac:spMkLst>
        </pc:spChg>
        <pc:spChg chg="mod">
          <ac:chgData name="Miller, Kristin I *HS" userId="9bfd9c3b-647a-4287-ae3a-ce1ee6663580" providerId="ADAL" clId="{56FC549B-2B8B-4F3C-89C8-830613D491DF}" dt="2026-02-09T20:14:35.183" v="88" actId="571"/>
          <ac:spMkLst>
            <pc:docMk/>
            <pc:sldMk cId="0" sldId="258"/>
            <ac:spMk id="80" creationId="{708AD36E-BEDB-44CF-AFD0-EB323AA17804}"/>
          </ac:spMkLst>
        </pc:spChg>
        <pc:spChg chg="mod">
          <ac:chgData name="Miller, Kristin I *HS" userId="9bfd9c3b-647a-4287-ae3a-ce1ee6663580" providerId="ADAL" clId="{56FC549B-2B8B-4F3C-89C8-830613D491DF}" dt="2026-02-09T20:14:35.183" v="88" actId="571"/>
          <ac:spMkLst>
            <pc:docMk/>
            <pc:sldMk cId="0" sldId="258"/>
            <ac:spMk id="82" creationId="{F2303B68-8524-458F-BAB5-1AC4645D519C}"/>
          </ac:spMkLst>
        </pc:spChg>
        <pc:spChg chg="mod">
          <ac:chgData name="Miller, Kristin I *HS" userId="9bfd9c3b-647a-4287-ae3a-ce1ee6663580" providerId="ADAL" clId="{56FC549B-2B8B-4F3C-89C8-830613D491DF}" dt="2026-02-09T20:14:35.183" v="88" actId="571"/>
          <ac:spMkLst>
            <pc:docMk/>
            <pc:sldMk cId="0" sldId="258"/>
            <ac:spMk id="84" creationId="{45B7AC0A-2A0A-4476-984D-07A391CDE839}"/>
          </ac:spMkLst>
        </pc:spChg>
        <pc:spChg chg="mod">
          <ac:chgData name="Miller, Kristin I *HS" userId="9bfd9c3b-647a-4287-ae3a-ce1ee6663580" providerId="ADAL" clId="{56FC549B-2B8B-4F3C-89C8-830613D491DF}" dt="2026-02-09T20:14:35.183" v="88" actId="571"/>
          <ac:spMkLst>
            <pc:docMk/>
            <pc:sldMk cId="0" sldId="258"/>
            <ac:spMk id="86" creationId="{CCE1BC99-3CB9-4E33-88D4-DFC85C87EAC6}"/>
          </ac:spMkLst>
        </pc:spChg>
        <pc:spChg chg="mod">
          <ac:chgData name="Miller, Kristin I *HS" userId="9bfd9c3b-647a-4287-ae3a-ce1ee6663580" providerId="ADAL" clId="{56FC549B-2B8B-4F3C-89C8-830613D491DF}" dt="2026-02-09T20:14:35.183" v="88" actId="571"/>
          <ac:spMkLst>
            <pc:docMk/>
            <pc:sldMk cId="0" sldId="258"/>
            <ac:spMk id="88" creationId="{A4989CCE-C5AE-484F-B0F6-7C313B402FB6}"/>
          </ac:spMkLst>
        </pc:spChg>
        <pc:spChg chg="mod">
          <ac:chgData name="Miller, Kristin I *HS" userId="9bfd9c3b-647a-4287-ae3a-ce1ee6663580" providerId="ADAL" clId="{56FC549B-2B8B-4F3C-89C8-830613D491DF}" dt="2026-02-09T20:14:35.183" v="88" actId="571"/>
          <ac:spMkLst>
            <pc:docMk/>
            <pc:sldMk cId="0" sldId="258"/>
            <ac:spMk id="90" creationId="{53BAACFD-A48A-44E0-8F03-2E81A15CEBD3}"/>
          </ac:spMkLst>
        </pc:spChg>
        <pc:spChg chg="add 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91" creationId="{FD7AC311-6899-40EC-ABA3-779BD0A7536C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93" creationId="{5E1DC9B0-8F30-439E-BE26-A43AEACF5FAD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95" creationId="{444191A5-F1C2-4211-8540-405EFFBAE119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97" creationId="{9D0E9812-94F7-4781-B2D7-884CF3511763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99" creationId="{D151AFF0-895C-4132-A698-0FFF1C03E345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01" creationId="{2006F521-3B0A-4676-BF89-BE84E1ECB6B7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03" creationId="{C625CA47-26EE-4E31-8F56-A15226EF143C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05" creationId="{999F3B0F-4901-4CA3-AD1C-AF54680BE94C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07" creationId="{4C7BC19E-2FCE-42EC-97C1-CA620A01AF99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09" creationId="{614470FF-C3A1-4DC1-9722-E7CD4887CC7A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11" creationId="{53B9FA6D-31E7-403E-9E27-1F0B52EC3899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13" creationId="{A74EFE33-C542-4B8F-8125-39FFC5634CBA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15" creationId="{08D5A9AD-0603-4EEC-A13A-CA07337245B7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17" creationId="{F2B5BC35-976A-4372-AFD5-858BC01C140C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19" creationId="{80316672-2EE3-4B8A-A98E-776CC3614C3A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21" creationId="{56D9D2D9-2E77-4AA3-BD0B-0F1F0E201F82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23" creationId="{3D1599E4-0408-4361-9469-036B186AC61A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25" creationId="{4A680193-2DA7-4927-882C-BED3E5E9B862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27" creationId="{9A864157-693C-4512-B653-746C038622F9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29" creationId="{694FF66A-B1C6-4320-8A0C-0DFC26B54564}"/>
          </ac:spMkLst>
        </pc:spChg>
        <pc:spChg chg="mod">
          <ac:chgData name="Miller, Kristin I *HS" userId="9bfd9c3b-647a-4287-ae3a-ce1ee6663580" providerId="ADAL" clId="{56FC549B-2B8B-4F3C-89C8-830613D491DF}" dt="2026-02-09T20:17:21.458" v="106" actId="571"/>
          <ac:spMkLst>
            <pc:docMk/>
            <pc:sldMk cId="0" sldId="258"/>
            <ac:spMk id="131" creationId="{825CC5A5-0FD1-46BF-911E-050C73D16291}"/>
          </ac:spMkLst>
        </pc:s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5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7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9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11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13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15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17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19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21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23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25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27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29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31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33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35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37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39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41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43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45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47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49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51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53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55" creationId="{00000000-0000-0000-0000-000000000000}"/>
          </ac:grpSpMkLst>
        </pc:grpChg>
        <pc:grpChg chg="mod">
          <ac:chgData name="Miller, Kristin I *HS" userId="9bfd9c3b-647a-4287-ae3a-ce1ee6663580" providerId="ADAL" clId="{56FC549B-2B8B-4F3C-89C8-830613D491DF}" dt="2026-02-09T20:27:28.406" v="224" actId="1076"/>
          <ac:grpSpMkLst>
            <pc:docMk/>
            <pc:sldMk cId="0" sldId="258"/>
            <ac:grpSpMk id="57" creationId="{00000000-0000-0000-0000-000000000000}"/>
          </ac:grpSpMkLst>
        </pc:grpChg>
        <pc:grpChg chg="add del mod">
          <ac:chgData name="Miller, Kristin I *HS" userId="9bfd9c3b-647a-4287-ae3a-ce1ee6663580" providerId="ADAL" clId="{56FC549B-2B8B-4F3C-89C8-830613D491DF}" dt="2026-02-09T20:11:12.701" v="58" actId="478"/>
          <ac:grpSpMkLst>
            <pc:docMk/>
            <pc:sldMk cId="0" sldId="258"/>
            <ac:grpSpMk id="61" creationId="{2CD8B00C-DAD0-4215-AC9A-1BD7B5FC8A40}"/>
          </ac:grpSpMkLst>
        </pc:grpChg>
        <pc:grpChg chg="add del mod">
          <ac:chgData name="Miller, Kristin I *HS" userId="9bfd9c3b-647a-4287-ae3a-ce1ee6663580" providerId="ADAL" clId="{56FC549B-2B8B-4F3C-89C8-830613D491DF}" dt="2026-02-09T20:11:14.189" v="59" actId="478"/>
          <ac:grpSpMkLst>
            <pc:docMk/>
            <pc:sldMk cId="0" sldId="258"/>
            <ac:grpSpMk id="63" creationId="{9C8C624E-D107-4B52-80E7-2C89BF16D29F}"/>
          </ac:grpSpMkLst>
        </pc:grpChg>
        <pc:grpChg chg="add del mod">
          <ac:chgData name="Miller, Kristin I *HS" userId="9bfd9c3b-647a-4287-ae3a-ce1ee6663580" providerId="ADAL" clId="{56FC549B-2B8B-4F3C-89C8-830613D491DF}" dt="2026-02-09T20:10:47.390" v="53" actId="478"/>
          <ac:grpSpMkLst>
            <pc:docMk/>
            <pc:sldMk cId="0" sldId="258"/>
            <ac:grpSpMk id="65" creationId="{71645712-B858-414F-BC4B-CC79EA9A1B7B}"/>
          </ac:grpSpMkLst>
        </pc:grpChg>
        <pc:grpChg chg="add del mod">
          <ac:chgData name="Miller, Kristin I *HS" userId="9bfd9c3b-647a-4287-ae3a-ce1ee6663580" providerId="ADAL" clId="{56FC549B-2B8B-4F3C-89C8-830613D491DF}" dt="2026-02-09T20:10:37.101" v="49" actId="478"/>
          <ac:grpSpMkLst>
            <pc:docMk/>
            <pc:sldMk cId="0" sldId="258"/>
            <ac:grpSpMk id="67" creationId="{F43E4C03-47C8-4171-817E-2CE1721F4E1D}"/>
          </ac:grpSpMkLst>
        </pc:grpChg>
        <pc:grpChg chg="add del mod">
          <ac:chgData name="Miller, Kristin I *HS" userId="9bfd9c3b-647a-4287-ae3a-ce1ee6663580" providerId="ADAL" clId="{56FC549B-2B8B-4F3C-89C8-830613D491DF}" dt="2026-02-09T20:10:34.414" v="47" actId="478"/>
          <ac:grpSpMkLst>
            <pc:docMk/>
            <pc:sldMk cId="0" sldId="258"/>
            <ac:grpSpMk id="69" creationId="{663BFA57-70C3-4572-BC30-12E769D7D4F8}"/>
          </ac:grpSpMkLst>
        </pc:grpChg>
        <pc:grpChg chg="add del mod">
          <ac:chgData name="Miller, Kristin I *HS" userId="9bfd9c3b-647a-4287-ae3a-ce1ee6663580" providerId="ADAL" clId="{56FC549B-2B8B-4F3C-89C8-830613D491DF}" dt="2026-02-09T20:11:09.471" v="57" actId="478"/>
          <ac:grpSpMkLst>
            <pc:docMk/>
            <pc:sldMk cId="0" sldId="258"/>
            <ac:grpSpMk id="71" creationId="{4A6C3B99-532F-445A-9C85-C5257D955431}"/>
          </ac:grpSpMkLst>
        </pc:grpChg>
        <pc:grpChg chg="add del mod">
          <ac:chgData name="Miller, Kristin I *HS" userId="9bfd9c3b-647a-4287-ae3a-ce1ee6663580" providerId="ADAL" clId="{56FC549B-2B8B-4F3C-89C8-830613D491DF}" dt="2026-02-09T20:10:31.471" v="45" actId="478"/>
          <ac:grpSpMkLst>
            <pc:docMk/>
            <pc:sldMk cId="0" sldId="258"/>
            <ac:grpSpMk id="73" creationId="{4C80AA08-ABF4-4B3B-A8EB-6CC3BD9A50D8}"/>
          </ac:grpSpMkLst>
        </pc:grpChg>
        <pc:grpChg chg="add mod">
          <ac:chgData name="Miller, Kristin I *HS" userId="9bfd9c3b-647a-4287-ae3a-ce1ee6663580" providerId="ADAL" clId="{56FC549B-2B8B-4F3C-89C8-830613D491DF}" dt="2026-02-09T20:14:35.183" v="88" actId="571"/>
          <ac:grpSpMkLst>
            <pc:docMk/>
            <pc:sldMk cId="0" sldId="258"/>
            <ac:grpSpMk id="75" creationId="{1F99DB8A-A774-4663-BEA8-B35E28256196}"/>
          </ac:grpSpMkLst>
        </pc:grpChg>
        <pc:grpChg chg="add mod">
          <ac:chgData name="Miller, Kristin I *HS" userId="9bfd9c3b-647a-4287-ae3a-ce1ee6663580" providerId="ADAL" clId="{56FC549B-2B8B-4F3C-89C8-830613D491DF}" dt="2026-02-09T20:14:35.183" v="88" actId="571"/>
          <ac:grpSpMkLst>
            <pc:docMk/>
            <pc:sldMk cId="0" sldId="258"/>
            <ac:grpSpMk id="77" creationId="{4E2931C7-1A73-4406-98AC-26665722A472}"/>
          </ac:grpSpMkLst>
        </pc:grpChg>
        <pc:grpChg chg="add mod">
          <ac:chgData name="Miller, Kristin I *HS" userId="9bfd9c3b-647a-4287-ae3a-ce1ee6663580" providerId="ADAL" clId="{56FC549B-2B8B-4F3C-89C8-830613D491DF}" dt="2026-02-09T20:14:35.183" v="88" actId="571"/>
          <ac:grpSpMkLst>
            <pc:docMk/>
            <pc:sldMk cId="0" sldId="258"/>
            <ac:grpSpMk id="79" creationId="{DA79FBFA-B619-4090-B580-48F0FCBCE18D}"/>
          </ac:grpSpMkLst>
        </pc:grpChg>
        <pc:grpChg chg="add mod">
          <ac:chgData name="Miller, Kristin I *HS" userId="9bfd9c3b-647a-4287-ae3a-ce1ee6663580" providerId="ADAL" clId="{56FC549B-2B8B-4F3C-89C8-830613D491DF}" dt="2026-02-09T20:14:35.183" v="88" actId="571"/>
          <ac:grpSpMkLst>
            <pc:docMk/>
            <pc:sldMk cId="0" sldId="258"/>
            <ac:grpSpMk id="81" creationId="{2D28C33C-B35B-40FC-9E29-69A3B8E31CAB}"/>
          </ac:grpSpMkLst>
        </pc:grpChg>
        <pc:grpChg chg="add mod">
          <ac:chgData name="Miller, Kristin I *HS" userId="9bfd9c3b-647a-4287-ae3a-ce1ee6663580" providerId="ADAL" clId="{56FC549B-2B8B-4F3C-89C8-830613D491DF}" dt="2026-02-09T20:14:35.183" v="88" actId="571"/>
          <ac:grpSpMkLst>
            <pc:docMk/>
            <pc:sldMk cId="0" sldId="258"/>
            <ac:grpSpMk id="83" creationId="{BFF361FF-B677-48B7-8F61-6C2AF6286391}"/>
          </ac:grpSpMkLst>
        </pc:grpChg>
        <pc:grpChg chg="add mod">
          <ac:chgData name="Miller, Kristin I *HS" userId="9bfd9c3b-647a-4287-ae3a-ce1ee6663580" providerId="ADAL" clId="{56FC549B-2B8B-4F3C-89C8-830613D491DF}" dt="2026-02-09T20:14:35.183" v="88" actId="571"/>
          <ac:grpSpMkLst>
            <pc:docMk/>
            <pc:sldMk cId="0" sldId="258"/>
            <ac:grpSpMk id="85" creationId="{CEBAD411-FB56-4EF2-8E6A-2FACE922FEC4}"/>
          </ac:grpSpMkLst>
        </pc:grpChg>
        <pc:grpChg chg="add mod">
          <ac:chgData name="Miller, Kristin I *HS" userId="9bfd9c3b-647a-4287-ae3a-ce1ee6663580" providerId="ADAL" clId="{56FC549B-2B8B-4F3C-89C8-830613D491DF}" dt="2026-02-09T20:14:35.183" v="88" actId="571"/>
          <ac:grpSpMkLst>
            <pc:docMk/>
            <pc:sldMk cId="0" sldId="258"/>
            <ac:grpSpMk id="87" creationId="{0E040FDC-C490-42B8-B8AD-64B8CEBD618F}"/>
          </ac:grpSpMkLst>
        </pc:grpChg>
        <pc:grpChg chg="add mod">
          <ac:chgData name="Miller, Kristin I *HS" userId="9bfd9c3b-647a-4287-ae3a-ce1ee6663580" providerId="ADAL" clId="{56FC549B-2B8B-4F3C-89C8-830613D491DF}" dt="2026-02-09T20:14:35.183" v="88" actId="571"/>
          <ac:grpSpMkLst>
            <pc:docMk/>
            <pc:sldMk cId="0" sldId="258"/>
            <ac:grpSpMk id="89" creationId="{7162EF56-9300-4D7C-AEE8-83DF4F6FB899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92" creationId="{09E84EF6-9376-4A70-AAB7-EFABC7A29061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94" creationId="{FD555FE9-9C06-4555-ACAC-87DB9B75DBC4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96" creationId="{1573F041-64EF-4E8E-9312-6503E5E96FD7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98" creationId="{F0636B82-8AF4-41CA-991B-86E5743788D2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00" creationId="{45C6A470-D3BD-41A4-BC7D-FB431B5890CA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02" creationId="{64AC5144-3355-4409-9B85-5942D92C241F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04" creationId="{9CC01E83-AD0E-40EF-9C5C-84BC0BECABF5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06" creationId="{5E838A12-8054-48D6-86BC-DCA6E867AA33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08" creationId="{EBF1EFD1-CDCD-4534-AE9C-07044E962869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10" creationId="{2C758976-E129-4859-8712-FD056B121EDA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12" creationId="{21320ED3-259A-4699-B540-A6485252F895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14" creationId="{57C6CB0F-B1CD-45CD-AD34-65227F189E3E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16" creationId="{D953667A-B055-40C8-8BFB-FBEE05DC7284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18" creationId="{1F4CE2D7-0E4B-48FC-8A0A-9AFF531AA138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20" creationId="{A977AFC9-4FA2-4AB7-A73C-1701CAFD5B0B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22" creationId="{D7FEBC30-5BD0-4A64-A171-7D187F9C45EF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24" creationId="{3A2BA20B-7BCB-4FE6-827C-7F71E973A715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26" creationId="{456573FB-DC7A-4F3C-BE6D-733D13A7E99D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28" creationId="{2A329911-D00A-42CA-B64D-930F8A440C17}"/>
          </ac:grpSpMkLst>
        </pc:grpChg>
        <pc:grpChg chg="add mod">
          <ac:chgData name="Miller, Kristin I *HS" userId="9bfd9c3b-647a-4287-ae3a-ce1ee6663580" providerId="ADAL" clId="{56FC549B-2B8B-4F3C-89C8-830613D491DF}" dt="2026-02-09T20:17:21.458" v="106" actId="571"/>
          <ac:grpSpMkLst>
            <pc:docMk/>
            <pc:sldMk cId="0" sldId="258"/>
            <ac:grpSpMk id="130" creationId="{91A5C8F1-BAAB-41BB-A661-D1DD01AD3778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28BA4-B187-4632-B303-1890981D350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31DBA-42D5-46CF-9E92-63CA31D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47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31DBA-42D5-46CF-9E92-63CA31DED2C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55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26" Type="http://schemas.openxmlformats.org/officeDocument/2006/relationships/image" Target="../media/image27.jpeg"/><Relationship Id="rId3" Type="http://schemas.openxmlformats.org/officeDocument/2006/relationships/image" Target="../media/image4.jpeg"/><Relationship Id="rId21" Type="http://schemas.openxmlformats.org/officeDocument/2006/relationships/image" Target="../media/image22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5" Type="http://schemas.openxmlformats.org/officeDocument/2006/relationships/image" Target="../media/image26.jpeg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29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24" Type="http://schemas.openxmlformats.org/officeDocument/2006/relationships/image" Target="../media/image25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23" Type="http://schemas.openxmlformats.org/officeDocument/2006/relationships/image" Target="../media/image24.jpeg"/><Relationship Id="rId28" Type="http://schemas.openxmlformats.org/officeDocument/2006/relationships/image" Target="../media/image29.jpe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Relationship Id="rId27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3.jpeg"/><Relationship Id="rId18" Type="http://schemas.openxmlformats.org/officeDocument/2006/relationships/image" Target="../media/image24.jpeg"/><Relationship Id="rId26" Type="http://schemas.openxmlformats.org/officeDocument/2006/relationships/image" Target="../media/image26.jpeg"/><Relationship Id="rId3" Type="http://schemas.openxmlformats.org/officeDocument/2006/relationships/image" Target="../media/image5.jpeg"/><Relationship Id="rId21" Type="http://schemas.openxmlformats.org/officeDocument/2006/relationships/image" Target="../media/image4.jpeg"/><Relationship Id="rId7" Type="http://schemas.openxmlformats.org/officeDocument/2006/relationships/image" Target="../media/image12.jpeg"/><Relationship Id="rId12" Type="http://schemas.openxmlformats.org/officeDocument/2006/relationships/image" Target="../media/image6.jpeg"/><Relationship Id="rId17" Type="http://schemas.openxmlformats.org/officeDocument/2006/relationships/image" Target="../media/image23.jpeg"/><Relationship Id="rId25" Type="http://schemas.openxmlformats.org/officeDocument/2006/relationships/image" Target="../media/image16.jpeg"/><Relationship Id="rId2" Type="http://schemas.openxmlformats.org/officeDocument/2006/relationships/image" Target="../media/image3.jpeg"/><Relationship Id="rId16" Type="http://schemas.openxmlformats.org/officeDocument/2006/relationships/image" Target="../media/image22.jpeg"/><Relationship Id="rId20" Type="http://schemas.openxmlformats.org/officeDocument/2006/relationships/image" Target="../media/image28.jpeg"/><Relationship Id="rId29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20.jpeg"/><Relationship Id="rId24" Type="http://schemas.openxmlformats.org/officeDocument/2006/relationships/image" Target="../media/image15.jpeg"/><Relationship Id="rId5" Type="http://schemas.openxmlformats.org/officeDocument/2006/relationships/image" Target="../media/image8.jpeg"/><Relationship Id="rId15" Type="http://schemas.openxmlformats.org/officeDocument/2006/relationships/image" Target="../media/image21.jpeg"/><Relationship Id="rId23" Type="http://schemas.openxmlformats.org/officeDocument/2006/relationships/image" Target="../media/image11.jpeg"/><Relationship Id="rId28" Type="http://schemas.openxmlformats.org/officeDocument/2006/relationships/image" Target="../media/image29.jpeg"/><Relationship Id="rId10" Type="http://schemas.openxmlformats.org/officeDocument/2006/relationships/image" Target="../media/image19.jpeg"/><Relationship Id="rId19" Type="http://schemas.openxmlformats.org/officeDocument/2006/relationships/image" Target="../media/image25.jpeg"/><Relationship Id="rId4" Type="http://schemas.openxmlformats.org/officeDocument/2006/relationships/image" Target="../media/image7.jpeg"/><Relationship Id="rId9" Type="http://schemas.openxmlformats.org/officeDocument/2006/relationships/image" Target="../media/image17.jpeg"/><Relationship Id="rId14" Type="http://schemas.openxmlformats.org/officeDocument/2006/relationships/image" Target="../media/image18.jpeg"/><Relationship Id="rId22" Type="http://schemas.openxmlformats.org/officeDocument/2006/relationships/image" Target="../media/image9.jpeg"/><Relationship Id="rId27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E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37136" y="484775"/>
            <a:ext cx="16413718" cy="19050"/>
            <a:chOff x="0" y="0"/>
            <a:chExt cx="21884958" cy="25400"/>
          </a:xfrm>
        </p:grpSpPr>
        <p:sp>
          <p:nvSpPr>
            <p:cNvPr id="3" name="Freeform 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2700" y="0"/>
              <a:ext cx="21859621" cy="25400"/>
            </a:xfrm>
            <a:custGeom>
              <a:avLst/>
              <a:gdLst/>
              <a:ahLst/>
              <a:cxnLst/>
              <a:rect l="l" t="t" r="r" b="b"/>
              <a:pathLst>
                <a:path w="21859621" h="25400">
                  <a:moveTo>
                    <a:pt x="0" y="0"/>
                  </a:moveTo>
                  <a:lnTo>
                    <a:pt x="21859621" y="0"/>
                  </a:lnTo>
                  <a:lnTo>
                    <a:pt x="21859621" y="2540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232D48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937136" y="9761849"/>
            <a:ext cx="16413718" cy="19050"/>
            <a:chOff x="0" y="0"/>
            <a:chExt cx="21884958" cy="25400"/>
          </a:xfrm>
        </p:grpSpPr>
        <p:sp>
          <p:nvSpPr>
            <p:cNvPr id="5" name="Freeform 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2700" y="0"/>
              <a:ext cx="21859621" cy="25400"/>
            </a:xfrm>
            <a:custGeom>
              <a:avLst/>
              <a:gdLst/>
              <a:ahLst/>
              <a:cxnLst/>
              <a:rect l="l" t="t" r="r" b="b"/>
              <a:pathLst>
                <a:path w="21859621" h="25400">
                  <a:moveTo>
                    <a:pt x="0" y="0"/>
                  </a:moveTo>
                  <a:lnTo>
                    <a:pt x="21859621" y="0"/>
                  </a:lnTo>
                  <a:lnTo>
                    <a:pt x="21859621" y="2540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232D48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937136" y="9761849"/>
            <a:ext cx="16413718" cy="19050"/>
            <a:chOff x="0" y="0"/>
            <a:chExt cx="21884958" cy="25400"/>
          </a:xfrm>
        </p:grpSpPr>
        <p:sp>
          <p:nvSpPr>
            <p:cNvPr id="7" name="Freeform 7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2700" y="0"/>
              <a:ext cx="21859621" cy="25400"/>
            </a:xfrm>
            <a:custGeom>
              <a:avLst/>
              <a:gdLst/>
              <a:ahLst/>
              <a:cxnLst/>
              <a:rect l="l" t="t" r="r" b="b"/>
              <a:pathLst>
                <a:path w="21859621" h="25400">
                  <a:moveTo>
                    <a:pt x="0" y="0"/>
                  </a:moveTo>
                  <a:lnTo>
                    <a:pt x="21859621" y="0"/>
                  </a:lnTo>
                  <a:lnTo>
                    <a:pt x="21859621" y="2540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C8CFE6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937136" y="8525189"/>
            <a:ext cx="16413718" cy="19050"/>
            <a:chOff x="0" y="0"/>
            <a:chExt cx="21884958" cy="25400"/>
          </a:xfrm>
        </p:grpSpPr>
        <p:sp>
          <p:nvSpPr>
            <p:cNvPr id="9" name="Freeform 9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2700" y="0"/>
              <a:ext cx="21859621" cy="25400"/>
            </a:xfrm>
            <a:custGeom>
              <a:avLst/>
              <a:gdLst/>
              <a:ahLst/>
              <a:cxnLst/>
              <a:rect l="l" t="t" r="r" b="b"/>
              <a:pathLst>
                <a:path w="21859621" h="25400">
                  <a:moveTo>
                    <a:pt x="0" y="0"/>
                  </a:moveTo>
                  <a:lnTo>
                    <a:pt x="21859621" y="0"/>
                  </a:lnTo>
                  <a:lnTo>
                    <a:pt x="21859621" y="2540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C8CFE6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941899" y="5163426"/>
            <a:ext cx="2429208" cy="254803"/>
            <a:chOff x="0" y="0"/>
            <a:chExt cx="3238944" cy="339738"/>
          </a:xfrm>
        </p:grpSpPr>
        <p:sp>
          <p:nvSpPr>
            <p:cNvPr id="11" name="Freeform 1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350" y="6350"/>
              <a:ext cx="3226308" cy="327025"/>
            </a:xfrm>
            <a:custGeom>
              <a:avLst/>
              <a:gdLst/>
              <a:ahLst/>
              <a:cxnLst/>
              <a:rect l="l" t="t" r="r" b="b"/>
              <a:pathLst>
                <a:path w="3226308" h="327025">
                  <a:moveTo>
                    <a:pt x="0" y="0"/>
                  </a:moveTo>
                  <a:lnTo>
                    <a:pt x="3226308" y="0"/>
                  </a:lnTo>
                  <a:lnTo>
                    <a:pt x="3226308" y="327025"/>
                  </a:lnTo>
                  <a:lnTo>
                    <a:pt x="0" y="327025"/>
                  </a:lnTo>
                  <a:close/>
                </a:path>
              </a:pathLst>
            </a:custGeom>
            <a:solidFill>
              <a:srgbClr val="E57200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937136" y="484775"/>
            <a:ext cx="16413718" cy="19050"/>
            <a:chOff x="0" y="0"/>
            <a:chExt cx="21884958" cy="25400"/>
          </a:xfrm>
        </p:grpSpPr>
        <p:sp>
          <p:nvSpPr>
            <p:cNvPr id="13" name="Freeform 1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2700" y="0"/>
              <a:ext cx="21859621" cy="25400"/>
            </a:xfrm>
            <a:custGeom>
              <a:avLst/>
              <a:gdLst/>
              <a:ahLst/>
              <a:cxnLst/>
              <a:rect l="l" t="t" r="r" b="b"/>
              <a:pathLst>
                <a:path w="21859621" h="25400">
                  <a:moveTo>
                    <a:pt x="0" y="0"/>
                  </a:moveTo>
                  <a:lnTo>
                    <a:pt x="21859621" y="0"/>
                  </a:lnTo>
                  <a:lnTo>
                    <a:pt x="21859621" y="2540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C8CFE6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847668" y="1778318"/>
            <a:ext cx="16487775" cy="3495676"/>
            <a:chOff x="0" y="0"/>
            <a:chExt cx="21983700" cy="466090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1983705" cy="4660904"/>
            </a:xfrm>
            <a:custGeom>
              <a:avLst/>
              <a:gdLst/>
              <a:ahLst/>
              <a:cxnLst/>
              <a:rect l="l" t="t" r="r" b="b"/>
              <a:pathLst>
                <a:path w="21983705" h="4660904">
                  <a:moveTo>
                    <a:pt x="0" y="0"/>
                  </a:moveTo>
                  <a:lnTo>
                    <a:pt x="21983705" y="0"/>
                  </a:lnTo>
                  <a:lnTo>
                    <a:pt x="21983705" y="4660904"/>
                  </a:lnTo>
                  <a:lnTo>
                    <a:pt x="0" y="4660904"/>
                  </a:lnTo>
                  <a:close/>
                </a:path>
              </a:pathLst>
            </a:custGeom>
            <a:blipFill>
              <a:blip r:embed="rId2">
                <a:alphaModFix amt="0"/>
              </a:blip>
              <a:stretch>
                <a:fillRect t="-41903" b="-41903"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0" y="152400"/>
              <a:ext cx="21983700" cy="4508502"/>
            </a:xfrm>
            <a:prstGeom prst="rect">
              <a:avLst/>
            </a:prstGeom>
          </p:spPr>
          <p:txBody>
            <a:bodyPr lIns="0" tIns="0" rIns="0" bIns="0" rtlCol="0" anchor="b"/>
            <a:lstStyle/>
            <a:p>
              <a:pPr algn="l">
                <a:lnSpc>
                  <a:spcPts val="8736"/>
                </a:lnSpc>
              </a:pPr>
              <a:r>
                <a:rPr lang="en-US" sz="10400" b="1" spc="-260">
                  <a:solidFill>
                    <a:srgbClr val="FFFFFF"/>
                  </a:solidFill>
                  <a:latin typeface="ITC Franklin Gothic LT Semi-Bold"/>
                  <a:ea typeface="ITC Franklin Gothic LT Semi-Bold"/>
                  <a:cs typeface="ITC Franklin Gothic LT Semi-Bold"/>
                  <a:sym typeface="ITC Franklin Gothic LT Semi-Bold"/>
                </a:rPr>
                <a:t>Learning Short: </a:t>
              </a:r>
            </a:p>
            <a:p>
              <a:pPr algn="l">
                <a:lnSpc>
                  <a:spcPts val="7980"/>
                </a:lnSpc>
              </a:pPr>
              <a:r>
                <a:rPr lang="en-US" sz="9500" b="1" spc="-237">
                  <a:solidFill>
                    <a:srgbClr val="FFFFFF"/>
                  </a:solidFill>
                  <a:latin typeface="ITC Franklin Gothic LT Semi-Bold"/>
                  <a:ea typeface="ITC Franklin Gothic LT Semi-Bold"/>
                  <a:cs typeface="ITC Franklin Gothic LT Semi-Bold"/>
                  <a:sym typeface="ITC Franklin Gothic LT Semi-Bold"/>
                </a:rPr>
                <a:t>Community Engagement Studio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941898" y="8800472"/>
            <a:ext cx="2944301" cy="7334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9"/>
              </a:lnSpc>
            </a:pPr>
            <a:r>
              <a:rPr lang="en-US" sz="2400" dirty="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Kristin I. Miller</a:t>
            </a:r>
          </a:p>
          <a:p>
            <a:pPr algn="l">
              <a:lnSpc>
                <a:spcPts val="2879"/>
              </a:lnSpc>
            </a:pPr>
            <a:r>
              <a:rPr lang="en-US" sz="2400" dirty="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January 2026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12960868" y="8872538"/>
            <a:ext cx="4380309" cy="598884"/>
            <a:chOff x="0" y="0"/>
            <a:chExt cx="5840412" cy="798512"/>
          </a:xfrm>
        </p:grpSpPr>
        <p:sp>
          <p:nvSpPr>
            <p:cNvPr id="19" name="Freeform 19" descr="UVA Logo"/>
            <p:cNvSpPr/>
            <p:nvPr/>
          </p:nvSpPr>
          <p:spPr>
            <a:xfrm>
              <a:off x="0" y="0"/>
              <a:ext cx="5840476" cy="798576"/>
            </a:xfrm>
            <a:custGeom>
              <a:avLst/>
              <a:gdLst/>
              <a:ahLst/>
              <a:cxnLst/>
              <a:rect l="l" t="t" r="r" b="b"/>
              <a:pathLst>
                <a:path w="5840476" h="798576">
                  <a:moveTo>
                    <a:pt x="0" y="0"/>
                  </a:moveTo>
                  <a:lnTo>
                    <a:pt x="5840476" y="0"/>
                  </a:lnTo>
                  <a:lnTo>
                    <a:pt x="5840476" y="798576"/>
                  </a:lnTo>
                  <a:lnTo>
                    <a:pt x="0" y="7985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43836" t="-357" r="38" b="438"/>
              </a:stretch>
            </a:blipFill>
          </p:spPr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2491120"/>
            <a:ext cx="7450678" cy="6866477"/>
            <a:chOff x="0" y="0"/>
            <a:chExt cx="1962318" cy="180845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962318" cy="1808455"/>
            </a:xfrm>
            <a:custGeom>
              <a:avLst/>
              <a:gdLst/>
              <a:ahLst/>
              <a:cxnLst/>
              <a:rect l="l" t="t" r="r" b="b"/>
              <a:pathLst>
                <a:path w="1962318" h="1808455">
                  <a:moveTo>
                    <a:pt x="0" y="0"/>
                  </a:moveTo>
                  <a:lnTo>
                    <a:pt x="1962318" y="0"/>
                  </a:lnTo>
                  <a:lnTo>
                    <a:pt x="1962318" y="1808455"/>
                  </a:lnTo>
                  <a:lnTo>
                    <a:pt x="0" y="1808455"/>
                  </a:lnTo>
                  <a:close/>
                </a:path>
              </a:pathLst>
            </a:custGeom>
            <a:solidFill>
              <a:srgbClr val="E57200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85725"/>
              <a:ext cx="1962318" cy="189418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346356" y="2838258"/>
            <a:ext cx="6779337" cy="6232726"/>
            <a:chOff x="0" y="0"/>
            <a:chExt cx="1785505" cy="164154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785505" cy="1641541"/>
            </a:xfrm>
            <a:custGeom>
              <a:avLst/>
              <a:gdLst/>
              <a:ahLst/>
              <a:cxnLst/>
              <a:rect l="l" t="t" r="r" b="b"/>
              <a:pathLst>
                <a:path w="1785505" h="1641541">
                  <a:moveTo>
                    <a:pt x="0" y="0"/>
                  </a:moveTo>
                  <a:lnTo>
                    <a:pt x="1785505" y="0"/>
                  </a:lnTo>
                  <a:lnTo>
                    <a:pt x="1785505" y="1641541"/>
                  </a:lnTo>
                  <a:lnTo>
                    <a:pt x="0" y="164154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85725"/>
              <a:ext cx="1785505" cy="17272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 rot="594270">
            <a:off x="9534686" y="3053877"/>
            <a:ext cx="7066310" cy="6034357"/>
          </a:xfrm>
          <a:custGeom>
            <a:avLst/>
            <a:gdLst/>
            <a:ahLst/>
            <a:cxnLst/>
            <a:rect l="l" t="t" r="r" b="b"/>
            <a:pathLst>
              <a:path w="7066310" h="6034357">
                <a:moveTo>
                  <a:pt x="0" y="0"/>
                </a:moveTo>
                <a:lnTo>
                  <a:pt x="7066310" y="0"/>
                </a:lnTo>
                <a:lnTo>
                  <a:pt x="7066310" y="6034358"/>
                </a:lnTo>
                <a:lnTo>
                  <a:pt x="0" y="60343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79" r="-1079" b="-1055"/>
            </a:stretch>
          </a:blipFill>
        </p:spPr>
      </p:sp>
      <p:grpSp>
        <p:nvGrpSpPr>
          <p:cNvPr id="10" name="Group 10"/>
          <p:cNvGrpSpPr/>
          <p:nvPr/>
        </p:nvGrpSpPr>
        <p:grpSpPr>
          <a:xfrm rot="603444">
            <a:off x="8987405" y="8649845"/>
            <a:ext cx="7081017" cy="1036057"/>
            <a:chOff x="0" y="0"/>
            <a:chExt cx="1864959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864959" cy="812800"/>
            </a:xfrm>
            <a:custGeom>
              <a:avLst/>
              <a:gdLst/>
              <a:ahLst/>
              <a:cxnLst/>
              <a:rect l="l" t="t" r="r" b="b"/>
              <a:pathLst>
                <a:path w="1864959" h="812800">
                  <a:moveTo>
                    <a:pt x="0" y="0"/>
                  </a:moveTo>
                  <a:lnTo>
                    <a:pt x="1864959" y="0"/>
                  </a:lnTo>
                  <a:lnTo>
                    <a:pt x="1864959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85725"/>
              <a:ext cx="1864959" cy="898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 rot="615974">
            <a:off x="9507833" y="3029596"/>
            <a:ext cx="7066310" cy="6674961"/>
            <a:chOff x="0" y="0"/>
            <a:chExt cx="1861086" cy="210699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861086" cy="2106996"/>
            </a:xfrm>
            <a:custGeom>
              <a:avLst/>
              <a:gdLst/>
              <a:ahLst/>
              <a:cxnLst/>
              <a:rect l="l" t="t" r="r" b="b"/>
              <a:pathLst>
                <a:path w="1861086" h="2106996">
                  <a:moveTo>
                    <a:pt x="0" y="0"/>
                  </a:moveTo>
                  <a:lnTo>
                    <a:pt x="1861086" y="0"/>
                  </a:lnTo>
                  <a:lnTo>
                    <a:pt x="1861086" y="2106996"/>
                  </a:lnTo>
                  <a:lnTo>
                    <a:pt x="0" y="2106996"/>
                  </a:lnTo>
                  <a:close/>
                </a:path>
              </a:pathLst>
            </a:custGeom>
            <a:ln w="38100" cap="sq">
              <a:solidFill>
                <a:srgbClr val="747171"/>
              </a:solidFill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-85725"/>
              <a:ext cx="1861086" cy="21927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1028700" y="431641"/>
            <a:ext cx="16303184" cy="16106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FINAL REPORT WITH FEEDBACK/RECOMMENDATIONS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3037305"/>
            <a:ext cx="6879066" cy="54109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7" lvl="1" indent="-345439" algn="l">
              <a:lnSpc>
                <a:spcPts val="3839"/>
              </a:lnSpc>
              <a:buFont typeface="Arial"/>
              <a:buChar char="•"/>
            </a:pPr>
            <a:r>
              <a:rPr lang="en-US" sz="31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The final report with feedback is given to researchers and community participants</a:t>
            </a:r>
          </a:p>
          <a:p>
            <a:pPr marL="690877" lvl="1" indent="-345439" algn="l">
              <a:lnSpc>
                <a:spcPts val="3839"/>
              </a:lnSpc>
              <a:buFont typeface="Arial"/>
              <a:buChar char="•"/>
            </a:pPr>
            <a:r>
              <a:rPr lang="en-US" sz="31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Evaluation questions the following in addition to the specific questions in the presentation</a:t>
            </a:r>
          </a:p>
          <a:p>
            <a:pPr marL="1381755" lvl="2" indent="-460585" algn="l">
              <a:lnSpc>
                <a:spcPts val="3839"/>
              </a:lnSpc>
              <a:buFont typeface="Arial"/>
              <a:buChar char="⚬"/>
            </a:pPr>
            <a:r>
              <a:rPr lang="en-US" sz="31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General thoughts about the project</a:t>
            </a:r>
          </a:p>
          <a:p>
            <a:pPr marL="1381755" lvl="2" indent="-460585" algn="l">
              <a:lnSpc>
                <a:spcPts val="3839"/>
              </a:lnSpc>
              <a:buFont typeface="Arial"/>
              <a:buChar char="⚬"/>
            </a:pPr>
            <a:r>
              <a:rPr lang="en-US" sz="31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What was good about the project?</a:t>
            </a:r>
          </a:p>
          <a:p>
            <a:pPr marL="1381755" lvl="2" indent="-460585" algn="l">
              <a:lnSpc>
                <a:spcPts val="3839"/>
              </a:lnSpc>
              <a:buFont typeface="Arial"/>
              <a:buChar char="⚬"/>
            </a:pPr>
            <a:r>
              <a:rPr lang="en-US" sz="31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What challenges do you think the project will have in the community?</a:t>
            </a:r>
          </a:p>
          <a:p>
            <a:pPr marL="1381755" lvl="2" indent="-460585" algn="l">
              <a:lnSpc>
                <a:spcPts val="3839"/>
              </a:lnSpc>
              <a:buFont typeface="Arial"/>
              <a:buChar char="⚬"/>
            </a:pPr>
            <a:r>
              <a:rPr lang="en-US" sz="31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What would you like to see the researcher do differently?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94299" y="3051397"/>
            <a:ext cx="8885993" cy="5005776"/>
          </a:xfrm>
          <a:custGeom>
            <a:avLst/>
            <a:gdLst/>
            <a:ahLst/>
            <a:cxnLst/>
            <a:rect l="l" t="t" r="r" b="b"/>
            <a:pathLst>
              <a:path w="8885993" h="5005776">
                <a:moveTo>
                  <a:pt x="0" y="0"/>
                </a:moveTo>
                <a:lnTo>
                  <a:pt x="8885993" y="0"/>
                </a:lnTo>
                <a:lnTo>
                  <a:pt x="8885993" y="5005776"/>
                </a:lnTo>
                <a:lnTo>
                  <a:pt x="0" y="50057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38100" cap="sq">
            <a:solidFill>
              <a:srgbClr val="C8CBD2"/>
            </a:solidFill>
            <a:prstDash val="solid"/>
            <a:miter/>
          </a:ln>
        </p:spPr>
      </p:sp>
      <p:sp>
        <p:nvSpPr>
          <p:cNvPr id="4" name="Freeform 4"/>
          <p:cNvSpPr/>
          <p:nvPr/>
        </p:nvSpPr>
        <p:spPr>
          <a:xfrm>
            <a:off x="9345160" y="3051397"/>
            <a:ext cx="8885993" cy="5005776"/>
          </a:xfrm>
          <a:custGeom>
            <a:avLst/>
            <a:gdLst/>
            <a:ahLst/>
            <a:cxnLst/>
            <a:rect l="l" t="t" r="r" b="b"/>
            <a:pathLst>
              <a:path w="8885993" h="5005776">
                <a:moveTo>
                  <a:pt x="0" y="0"/>
                </a:moveTo>
                <a:lnTo>
                  <a:pt x="8885993" y="0"/>
                </a:lnTo>
                <a:lnTo>
                  <a:pt x="8885993" y="5005776"/>
                </a:lnTo>
                <a:lnTo>
                  <a:pt x="0" y="50057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 cap="sq">
            <a:solidFill>
              <a:srgbClr val="C8CBD2"/>
            </a:solidFill>
            <a:prstDash val="solid"/>
            <a:miter/>
          </a:ln>
        </p:spPr>
      </p:sp>
      <p:sp>
        <p:nvSpPr>
          <p:cNvPr id="5" name="Freeform 5"/>
          <p:cNvSpPr/>
          <p:nvPr/>
        </p:nvSpPr>
        <p:spPr>
          <a:xfrm>
            <a:off x="8458728" y="2600763"/>
            <a:ext cx="2225014" cy="597973"/>
          </a:xfrm>
          <a:custGeom>
            <a:avLst/>
            <a:gdLst/>
            <a:ahLst/>
            <a:cxnLst/>
            <a:rect l="l" t="t" r="r" b="b"/>
            <a:pathLst>
              <a:path w="2225014" h="597973">
                <a:moveTo>
                  <a:pt x="0" y="0"/>
                </a:moveTo>
                <a:lnTo>
                  <a:pt x="2225014" y="0"/>
                </a:lnTo>
                <a:lnTo>
                  <a:pt x="2225014" y="597973"/>
                </a:lnTo>
                <a:lnTo>
                  <a:pt x="0" y="5979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0683742" y="3051397"/>
            <a:ext cx="6962830" cy="818132"/>
          </a:xfrm>
          <a:custGeom>
            <a:avLst/>
            <a:gdLst/>
            <a:ahLst/>
            <a:cxnLst/>
            <a:rect l="l" t="t" r="r" b="b"/>
            <a:pathLst>
              <a:path w="6962830" h="818132">
                <a:moveTo>
                  <a:pt x="0" y="0"/>
                </a:moveTo>
                <a:lnTo>
                  <a:pt x="6962830" y="0"/>
                </a:lnTo>
                <a:lnTo>
                  <a:pt x="6962830" y="818133"/>
                </a:lnTo>
                <a:lnTo>
                  <a:pt x="0" y="81813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28700" y="1146016"/>
            <a:ext cx="16303184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OPERATIONALIZING THE RECOMMENDATIONS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8277485"/>
            <a:ext cx="16117100" cy="647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1">
                <a:solidFill>
                  <a:srgbClr val="E57200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Community Input: Signs of stroke slide need more illustrations...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1146016"/>
            <a:ext cx="16303184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WHAT DO PEOPLE THINK OF THEIR EXPERIENCE?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942558" y="2796545"/>
            <a:ext cx="7389325" cy="2181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Community Participant quote:</a:t>
            </a:r>
            <a:r>
              <a:rPr lang="en-US" sz="30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 “It was a great experience to voice concerns and special considerations on behalf of community members and to feel </a:t>
            </a:r>
            <a:r>
              <a:rPr lang="en-US" sz="3000" u="sng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heard”</a:t>
            </a:r>
            <a:r>
              <a:rPr lang="en-US" sz="30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076232" y="5214821"/>
            <a:ext cx="7389325" cy="1114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Research Participant quote:</a:t>
            </a:r>
            <a:r>
              <a:rPr lang="en-US" sz="30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 “I learned a lot and I am sure we will use the process again in the future”.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076232" y="7100969"/>
            <a:ext cx="7389325" cy="1647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Research Participant quote:</a:t>
            </a:r>
            <a:r>
              <a:rPr lang="en-US" sz="30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 “We’ll absolutely incorporate feedback from the session into our program development”.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681558" y="3046559"/>
            <a:ext cx="7498733" cy="5467266"/>
            <a:chOff x="0" y="0"/>
            <a:chExt cx="9998311" cy="728968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9998311" cy="7289688"/>
            </a:xfrm>
            <a:custGeom>
              <a:avLst/>
              <a:gdLst/>
              <a:ahLst/>
              <a:cxnLst/>
              <a:rect l="l" t="t" r="r" b="b"/>
              <a:pathLst>
                <a:path w="9998311" h="7289688">
                  <a:moveTo>
                    <a:pt x="0" y="0"/>
                  </a:moveTo>
                  <a:lnTo>
                    <a:pt x="9998311" y="0"/>
                  </a:lnTo>
                  <a:lnTo>
                    <a:pt x="9998311" y="7289688"/>
                  </a:lnTo>
                  <a:lnTo>
                    <a:pt x="0" y="72896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3226" r="-3875" b="-4861"/>
              </a:stretch>
            </a:blipFill>
          </p:spPr>
        </p:sp>
        <p:grpSp>
          <p:nvGrpSpPr>
            <p:cNvPr id="9" name="Group 9"/>
            <p:cNvGrpSpPr/>
            <p:nvPr/>
          </p:nvGrpSpPr>
          <p:grpSpPr>
            <a:xfrm>
              <a:off x="1999997" y="1625461"/>
              <a:ext cx="993759" cy="4000852"/>
              <a:chOff x="0" y="0"/>
              <a:chExt cx="196298" cy="790292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196298" cy="790292"/>
              </a:xfrm>
              <a:custGeom>
                <a:avLst/>
                <a:gdLst/>
                <a:ahLst/>
                <a:cxnLst/>
                <a:rect l="l" t="t" r="r" b="b"/>
                <a:pathLst>
                  <a:path w="196298" h="790292">
                    <a:moveTo>
                      <a:pt x="0" y="0"/>
                    </a:moveTo>
                    <a:lnTo>
                      <a:pt x="196298" y="0"/>
                    </a:lnTo>
                    <a:lnTo>
                      <a:pt x="196298" y="790292"/>
                    </a:lnTo>
                    <a:lnTo>
                      <a:pt x="0" y="790292"/>
                    </a:lnTo>
                    <a:close/>
                  </a:path>
                </a:pathLst>
              </a:custGeom>
              <a:solidFill>
                <a:srgbClr val="232D4B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0" y="-85725"/>
                <a:ext cx="196298" cy="87601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3300627" y="1625461"/>
              <a:ext cx="993759" cy="4000852"/>
              <a:chOff x="0" y="0"/>
              <a:chExt cx="196298" cy="790292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96298" cy="790292"/>
              </a:xfrm>
              <a:custGeom>
                <a:avLst/>
                <a:gdLst/>
                <a:ahLst/>
                <a:cxnLst/>
                <a:rect l="l" t="t" r="r" b="b"/>
                <a:pathLst>
                  <a:path w="196298" h="790292">
                    <a:moveTo>
                      <a:pt x="0" y="0"/>
                    </a:moveTo>
                    <a:lnTo>
                      <a:pt x="196298" y="0"/>
                    </a:lnTo>
                    <a:lnTo>
                      <a:pt x="196298" y="790292"/>
                    </a:lnTo>
                    <a:lnTo>
                      <a:pt x="0" y="790292"/>
                    </a:lnTo>
                    <a:close/>
                  </a:path>
                </a:pathLst>
              </a:custGeom>
              <a:solidFill>
                <a:srgbClr val="E57200"/>
              </a:solidFill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85725"/>
                <a:ext cx="196298" cy="87601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6596447" y="4936195"/>
              <a:ext cx="993759" cy="690118"/>
              <a:chOff x="0" y="0"/>
              <a:chExt cx="196298" cy="13632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96298" cy="136320"/>
              </a:xfrm>
              <a:custGeom>
                <a:avLst/>
                <a:gdLst/>
                <a:ahLst/>
                <a:cxnLst/>
                <a:rect l="l" t="t" r="r" b="b"/>
                <a:pathLst>
                  <a:path w="196298" h="136320">
                    <a:moveTo>
                      <a:pt x="0" y="0"/>
                    </a:moveTo>
                    <a:lnTo>
                      <a:pt x="196298" y="0"/>
                    </a:lnTo>
                    <a:lnTo>
                      <a:pt x="196298" y="136320"/>
                    </a:lnTo>
                    <a:lnTo>
                      <a:pt x="0" y="136320"/>
                    </a:lnTo>
                    <a:close/>
                  </a:path>
                </a:pathLst>
              </a:custGeom>
              <a:solidFill>
                <a:srgbClr val="232D4B"/>
              </a:solidFill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0" y="-85725"/>
                <a:ext cx="196298" cy="2220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>
              <a:off x="7895006" y="4936195"/>
              <a:ext cx="1030647" cy="690118"/>
              <a:chOff x="0" y="0"/>
              <a:chExt cx="203585" cy="13632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203585" cy="136320"/>
              </a:xfrm>
              <a:custGeom>
                <a:avLst/>
                <a:gdLst/>
                <a:ahLst/>
                <a:cxnLst/>
                <a:rect l="l" t="t" r="r" b="b"/>
                <a:pathLst>
                  <a:path w="203585" h="136320">
                    <a:moveTo>
                      <a:pt x="0" y="0"/>
                    </a:moveTo>
                    <a:lnTo>
                      <a:pt x="203585" y="0"/>
                    </a:lnTo>
                    <a:lnTo>
                      <a:pt x="203585" y="136320"/>
                    </a:lnTo>
                    <a:lnTo>
                      <a:pt x="0" y="136320"/>
                    </a:lnTo>
                    <a:close/>
                  </a:path>
                </a:pathLst>
              </a:custGeom>
              <a:solidFill>
                <a:srgbClr val="E57200"/>
              </a:solidFill>
            </p:spPr>
          </p:sp>
          <p:sp>
            <p:nvSpPr>
              <p:cNvPr id="20" name="TextBox 20"/>
              <p:cNvSpPr txBox="1"/>
              <p:nvPr/>
            </p:nvSpPr>
            <p:spPr>
              <a:xfrm>
                <a:off x="0" y="-85725"/>
                <a:ext cx="203585" cy="2220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>
              <a:off x="665194" y="7048369"/>
              <a:ext cx="246769" cy="164458"/>
              <a:chOff x="0" y="0"/>
              <a:chExt cx="48744" cy="32486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48744" cy="32486"/>
              </a:xfrm>
              <a:custGeom>
                <a:avLst/>
                <a:gdLst/>
                <a:ahLst/>
                <a:cxnLst/>
                <a:rect l="l" t="t" r="r" b="b"/>
                <a:pathLst>
                  <a:path w="48744" h="32486">
                    <a:moveTo>
                      <a:pt x="0" y="0"/>
                    </a:moveTo>
                    <a:lnTo>
                      <a:pt x="48744" y="0"/>
                    </a:lnTo>
                    <a:lnTo>
                      <a:pt x="48744" y="32486"/>
                    </a:lnTo>
                    <a:lnTo>
                      <a:pt x="0" y="32486"/>
                    </a:lnTo>
                    <a:close/>
                  </a:path>
                </a:pathLst>
              </a:custGeom>
              <a:solidFill>
                <a:srgbClr val="E57200"/>
              </a:solidFill>
            </p:spPr>
          </p:sp>
          <p:sp>
            <p:nvSpPr>
              <p:cNvPr id="23" name="TextBox 23"/>
              <p:cNvSpPr txBox="1"/>
              <p:nvPr/>
            </p:nvSpPr>
            <p:spPr>
              <a:xfrm>
                <a:off x="0" y="-85725"/>
                <a:ext cx="48744" cy="11821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  <p:grpSp>
          <p:nvGrpSpPr>
            <p:cNvPr id="24" name="Group 24"/>
            <p:cNvGrpSpPr/>
            <p:nvPr/>
          </p:nvGrpSpPr>
          <p:grpSpPr>
            <a:xfrm>
              <a:off x="665194" y="6541468"/>
              <a:ext cx="246769" cy="164458"/>
              <a:chOff x="0" y="0"/>
              <a:chExt cx="48744" cy="32486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48744" cy="32486"/>
              </a:xfrm>
              <a:custGeom>
                <a:avLst/>
                <a:gdLst/>
                <a:ahLst/>
                <a:cxnLst/>
                <a:rect l="l" t="t" r="r" b="b"/>
                <a:pathLst>
                  <a:path w="48744" h="32486">
                    <a:moveTo>
                      <a:pt x="0" y="0"/>
                    </a:moveTo>
                    <a:lnTo>
                      <a:pt x="48744" y="0"/>
                    </a:lnTo>
                    <a:lnTo>
                      <a:pt x="48744" y="32486"/>
                    </a:lnTo>
                    <a:lnTo>
                      <a:pt x="0" y="32486"/>
                    </a:lnTo>
                    <a:close/>
                  </a:path>
                </a:pathLst>
              </a:custGeom>
              <a:solidFill>
                <a:srgbClr val="232D4B"/>
              </a:solidFill>
            </p:spPr>
          </p:sp>
          <p:sp>
            <p:nvSpPr>
              <p:cNvPr id="26" name="TextBox 26"/>
              <p:cNvSpPr txBox="1"/>
              <p:nvPr/>
            </p:nvSpPr>
            <p:spPr>
              <a:xfrm>
                <a:off x="0" y="-85725"/>
                <a:ext cx="48744" cy="11821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057721" y="6168115"/>
            <a:ext cx="4638177" cy="3090185"/>
          </a:xfrm>
          <a:custGeom>
            <a:avLst/>
            <a:gdLst/>
            <a:ahLst/>
            <a:cxnLst/>
            <a:rect l="l" t="t" r="r" b="b"/>
            <a:pathLst>
              <a:path w="4638177" h="3090185">
                <a:moveTo>
                  <a:pt x="0" y="0"/>
                </a:moveTo>
                <a:lnTo>
                  <a:pt x="4638177" y="0"/>
                </a:lnTo>
                <a:lnTo>
                  <a:pt x="4638177" y="3090185"/>
                </a:lnTo>
                <a:lnTo>
                  <a:pt x="0" y="30901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457874" y="2675279"/>
            <a:ext cx="15372251" cy="5447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9" lvl="1" indent="-367030" algn="l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How can the team ensure we’re not </a:t>
            </a:r>
            <a:r>
              <a:rPr lang="en-US" sz="3399" i="1">
                <a:solidFill>
                  <a:srgbClr val="232D4B"/>
                </a:solidFill>
                <a:latin typeface="ITC Franklin Gothic LT Condensed Italics"/>
                <a:ea typeface="ITC Franklin Gothic LT Condensed Italics"/>
                <a:cs typeface="ITC Franklin Gothic LT Condensed Italics"/>
                <a:sym typeface="ITC Franklin Gothic LT Condensed Italics"/>
              </a:rPr>
              <a:t>just</a:t>
            </a:r>
            <a:r>
              <a:rPr lang="en-US" sz="33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 reaching community members, but reaching the </a:t>
            </a:r>
            <a:r>
              <a:rPr lang="en-US" sz="3399" i="1">
                <a:solidFill>
                  <a:srgbClr val="232D4B"/>
                </a:solidFill>
                <a:latin typeface="ITC Franklin Gothic LT Condensed Italics"/>
                <a:ea typeface="ITC Franklin Gothic LT Condensed Italics"/>
                <a:cs typeface="ITC Franklin Gothic LT Condensed Italics"/>
                <a:sym typeface="ITC Franklin Gothic LT Condensed Italics"/>
              </a:rPr>
              <a:t>full range</a:t>
            </a:r>
            <a:r>
              <a:rPr lang="en-US" sz="33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 of people with lived experience whose perspectives are important to our project?</a:t>
            </a:r>
          </a:p>
          <a:p>
            <a:pPr marL="734059" lvl="1" indent="-367030" algn="l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While technology can improve connectivity, would it be better to do this in-person, or maybe even hybrid? </a:t>
            </a:r>
          </a:p>
          <a:p>
            <a:pPr marL="734059" lvl="1" indent="-367030" algn="l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Are we aware of needed accessibilities and prepared to provide extra tools to people who might need it?</a:t>
            </a:r>
          </a:p>
          <a:p>
            <a:pPr marL="734059" lvl="1" indent="-367030" algn="l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What are the specific barriers that the target audience may experience? </a:t>
            </a:r>
          </a:p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       Consider them during the planning stage to enable effective mitigation.</a:t>
            </a:r>
          </a:p>
          <a:p>
            <a:pPr algn="l">
              <a:lnSpc>
                <a:spcPts val="4759"/>
              </a:lnSpc>
            </a:pPr>
            <a:endParaRPr lang="en-US" sz="3399">
              <a:solidFill>
                <a:srgbClr val="232D4B"/>
              </a:solidFill>
              <a:latin typeface="ITC Franklin Gothic LT Condensed"/>
              <a:ea typeface="ITC Franklin Gothic LT Condensed"/>
              <a:cs typeface="ITC Franklin Gothic LT Condensed"/>
              <a:sym typeface="ITC Franklin Gothic LT Condensed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28700" y="431641"/>
            <a:ext cx="16303184" cy="16106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LESSONS LEARNED- </a:t>
            </a:r>
          </a:p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QUESTIONS TO ASK BEFORE PLANNING A STUDIO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4870491"/>
            <a:ext cx="16303184" cy="14975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464"/>
              </a:lnSpc>
            </a:pPr>
            <a:r>
              <a:rPr lang="en-US" sz="10400" b="1" spc="52">
                <a:solidFill>
                  <a:srgbClr val="FFFFFF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THANK YOU!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108053" y="6476372"/>
            <a:ext cx="10071893" cy="19157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1">
                <a:solidFill>
                  <a:srgbClr val="FFFFFF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Contact Kristin I. Miller </a:t>
            </a:r>
          </a:p>
          <a:p>
            <a:pPr algn="ctr">
              <a:lnSpc>
                <a:spcPts val="7279"/>
              </a:lnSpc>
            </a:pPr>
            <a:r>
              <a:rPr lang="en-US" sz="5199" b="1">
                <a:solidFill>
                  <a:srgbClr val="FFFFFF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at kim6g@uvahealth.org for information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911314" y="863369"/>
            <a:ext cx="8465372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ACKNOWLEDGEMENTS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495289" y="1736510"/>
            <a:ext cx="8003388" cy="6642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59"/>
              </a:lnSpc>
              <a:spcBef>
                <a:spcPct val="0"/>
              </a:spcBef>
            </a:pPr>
            <a:r>
              <a:rPr lang="en-US" sz="3471" b="1" spc="138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Community Engagement Studio Toolkit 2.0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517709" y="2721863"/>
            <a:ext cx="15252582" cy="43398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87"/>
              </a:lnSpc>
            </a:pPr>
            <a:r>
              <a:rPr lang="en-US" sz="2799" spc="-3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The Community Engagement Studio model was developed and refined by the following people:</a:t>
            </a:r>
          </a:p>
          <a:p>
            <a:pPr algn="l">
              <a:lnSpc>
                <a:spcPts val="3387"/>
              </a:lnSpc>
            </a:pPr>
            <a:endParaRPr lang="en-US" sz="2799" spc="-30">
              <a:solidFill>
                <a:srgbClr val="232D4B"/>
              </a:solidFill>
              <a:latin typeface="ITC Franklin Gothic LT Condensed"/>
              <a:ea typeface="ITC Franklin Gothic LT Condensed"/>
              <a:cs typeface="ITC Franklin Gothic LT Condensed"/>
              <a:sym typeface="ITC Franklin Gothic LT Condensed"/>
            </a:endParaRPr>
          </a:p>
          <a:p>
            <a:pPr marL="604519" lvl="1" indent="-302260" algn="l">
              <a:lnSpc>
                <a:spcPts val="3387"/>
              </a:lnSpc>
              <a:buFont typeface="Arial"/>
              <a:buChar char="•"/>
            </a:pPr>
            <a:r>
              <a:rPr lang="en-US" sz="2799" spc="-3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Tiffany Israel, MSSW</a:t>
            </a:r>
          </a:p>
          <a:p>
            <a:pPr marL="1209039" lvl="2" indent="-403013" algn="l">
              <a:lnSpc>
                <a:spcPts val="3387"/>
              </a:lnSpc>
              <a:buFont typeface="Arial"/>
              <a:buChar char="⚬"/>
            </a:pPr>
            <a:r>
              <a:rPr lang="en-US" sz="2799" spc="-3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Vanderbilt University Medical Center</a:t>
            </a:r>
          </a:p>
          <a:p>
            <a:pPr marL="604519" lvl="1" indent="-302260" algn="l">
              <a:lnSpc>
                <a:spcPts val="3387"/>
              </a:lnSpc>
              <a:buFont typeface="Arial"/>
              <a:buChar char="•"/>
            </a:pPr>
            <a:r>
              <a:rPr lang="en-US" sz="2799" spc="-3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Helena Farrow, MPS</a:t>
            </a:r>
          </a:p>
          <a:p>
            <a:pPr marL="1209039" lvl="2" indent="-403013" algn="l">
              <a:lnSpc>
                <a:spcPts val="3387"/>
              </a:lnSpc>
              <a:buFont typeface="Arial"/>
              <a:buChar char="⚬"/>
            </a:pPr>
            <a:r>
              <a:rPr lang="en-US" sz="2799" spc="-3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Nashville OIC</a:t>
            </a:r>
          </a:p>
          <a:p>
            <a:pPr marL="604519" lvl="1" indent="-302260" algn="l">
              <a:lnSpc>
                <a:spcPts val="3387"/>
              </a:lnSpc>
              <a:buFont typeface="Arial"/>
              <a:buChar char="•"/>
            </a:pPr>
            <a:r>
              <a:rPr lang="en-US" sz="2799" spc="-3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Yvonne Joosten, MPH</a:t>
            </a:r>
          </a:p>
          <a:p>
            <a:pPr marL="1209039" lvl="2" indent="-403013" algn="l">
              <a:lnSpc>
                <a:spcPts val="3387"/>
              </a:lnSpc>
              <a:buFont typeface="Arial"/>
              <a:buChar char="⚬"/>
            </a:pPr>
            <a:r>
              <a:rPr lang="en-US" sz="2799" spc="-3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Vanderbilt University Medical Center</a:t>
            </a:r>
          </a:p>
          <a:p>
            <a:pPr marL="604519" lvl="1" indent="-302260" algn="l">
              <a:lnSpc>
                <a:spcPts val="3387"/>
              </a:lnSpc>
              <a:buFont typeface="Arial"/>
              <a:buChar char="•"/>
            </a:pPr>
            <a:r>
              <a:rPr lang="en-US" sz="2799" spc="-3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Yolanda Vaughn, MS</a:t>
            </a:r>
          </a:p>
          <a:p>
            <a:pPr marL="1209039" lvl="2" indent="-403013" algn="l">
              <a:lnSpc>
                <a:spcPts val="3387"/>
              </a:lnSpc>
              <a:buFont typeface="Arial"/>
              <a:buChar char="⚬"/>
            </a:pPr>
            <a:r>
              <a:rPr lang="en-US" sz="2799" spc="-3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Neighborhoods Resource Center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7373292"/>
            <a:ext cx="16230600" cy="19591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Meharry-Vanderbilt Community Engaged Research Core</a:t>
            </a:r>
          </a:p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Vanderbilt Institute for Clinical and Translational Research</a:t>
            </a:r>
          </a:p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Sponsor Award # 3-UL1-RR025747-0251, UL1 RR024975 and UL1-TR000445</a:t>
            </a:r>
          </a:p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NCRR/NIH</a:t>
            </a:r>
          </a:p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For more information, go to</a:t>
            </a:r>
          </a:p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http://victr.vanderbilt.edu/pub/community/ or </a:t>
            </a:r>
          </a:p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Email cerc@vanderbilt.edu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800600" y="7429500"/>
            <a:ext cx="8866120" cy="11663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E57200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A group of diverse people bring a mixture of experiences and a variety of perspectives.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828800" y="876300"/>
            <a:ext cx="14775821" cy="16106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 dirty="0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Community members at the research table improve the research!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5105400" y="2552700"/>
            <a:ext cx="1640874" cy="1622774"/>
            <a:chOff x="0" y="0"/>
            <a:chExt cx="812800" cy="80383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3"/>
              <a:stretch>
                <a:fillRect l="-165799" t="-32224" r="-58743" b="-86414"/>
              </a:stretch>
            </a:blipFill>
          </p:spPr>
        </p:sp>
      </p:grpSp>
      <p:grpSp>
        <p:nvGrpSpPr>
          <p:cNvPr id="7" name="Group 7"/>
          <p:cNvGrpSpPr/>
          <p:nvPr/>
        </p:nvGrpSpPr>
        <p:grpSpPr>
          <a:xfrm>
            <a:off x="8377335" y="4192023"/>
            <a:ext cx="1640874" cy="1622774"/>
            <a:chOff x="0" y="0"/>
            <a:chExt cx="812800" cy="80383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4"/>
              <a:stretch>
                <a:fillRect l="-22473" r="-4600" b="-92857"/>
              </a:stretch>
            </a:blipFill>
          </p:spPr>
        </p:sp>
      </p:grpSp>
      <p:grpSp>
        <p:nvGrpSpPr>
          <p:cNvPr id="9" name="Group 9"/>
          <p:cNvGrpSpPr/>
          <p:nvPr/>
        </p:nvGrpSpPr>
        <p:grpSpPr>
          <a:xfrm>
            <a:off x="11675848" y="4192023"/>
            <a:ext cx="1659246" cy="1622774"/>
            <a:chOff x="0" y="0"/>
            <a:chExt cx="821900" cy="80383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21900" cy="803834"/>
            </a:xfrm>
            <a:custGeom>
              <a:avLst/>
              <a:gdLst/>
              <a:ahLst/>
              <a:cxnLst/>
              <a:rect l="l" t="t" r="r" b="b"/>
              <a:pathLst>
                <a:path w="821900" h="803834">
                  <a:moveTo>
                    <a:pt x="0" y="0"/>
                  </a:moveTo>
                  <a:lnTo>
                    <a:pt x="821900" y="0"/>
                  </a:lnTo>
                  <a:lnTo>
                    <a:pt x="8219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5"/>
              <a:stretch>
                <a:fillRect l="-30490" t="-32458" r="-19789" b="-97740"/>
              </a:stretch>
            </a:blipFill>
          </p:spPr>
        </p:sp>
      </p:grpSp>
      <p:grpSp>
        <p:nvGrpSpPr>
          <p:cNvPr id="11" name="Group 11"/>
          <p:cNvGrpSpPr/>
          <p:nvPr/>
        </p:nvGrpSpPr>
        <p:grpSpPr>
          <a:xfrm>
            <a:off x="6752210" y="2557075"/>
            <a:ext cx="1640874" cy="1622774"/>
            <a:chOff x="0" y="0"/>
            <a:chExt cx="812800" cy="80383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6"/>
              <a:stretch>
                <a:fillRect t="-25883" b="-25883"/>
              </a:stretch>
            </a:blipFill>
          </p:spPr>
        </p:sp>
      </p:grpSp>
      <p:grpSp>
        <p:nvGrpSpPr>
          <p:cNvPr id="13" name="Group 13"/>
          <p:cNvGrpSpPr/>
          <p:nvPr/>
        </p:nvGrpSpPr>
        <p:grpSpPr>
          <a:xfrm>
            <a:off x="10034974" y="5822140"/>
            <a:ext cx="1640874" cy="1622774"/>
            <a:chOff x="0" y="0"/>
            <a:chExt cx="812800" cy="803834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7"/>
              <a:stretch>
                <a:fillRect l="-56621" t="-34486" r="-83757" b="-27451"/>
              </a:stretch>
            </a:blipFill>
          </p:spPr>
        </p:sp>
      </p:grpSp>
      <p:grpSp>
        <p:nvGrpSpPr>
          <p:cNvPr id="15" name="Group 15"/>
          <p:cNvGrpSpPr/>
          <p:nvPr/>
        </p:nvGrpSpPr>
        <p:grpSpPr>
          <a:xfrm>
            <a:off x="5095586" y="5822140"/>
            <a:ext cx="1640874" cy="1622774"/>
            <a:chOff x="0" y="0"/>
            <a:chExt cx="812800" cy="80383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8"/>
              <a:stretch>
                <a:fillRect l="-10802" t="-9250" r="-6063" b="-48118"/>
              </a:stretch>
            </a:blipFill>
          </p:spPr>
        </p:sp>
      </p:grpSp>
      <p:grpSp>
        <p:nvGrpSpPr>
          <p:cNvPr id="17" name="Group 17"/>
          <p:cNvGrpSpPr/>
          <p:nvPr/>
        </p:nvGrpSpPr>
        <p:grpSpPr>
          <a:xfrm>
            <a:off x="6736461" y="5822140"/>
            <a:ext cx="1640874" cy="1622774"/>
            <a:chOff x="0" y="0"/>
            <a:chExt cx="812800" cy="803834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9"/>
              <a:stretch>
                <a:fillRect l="-37603" t="-12273" r="-29052"/>
              </a:stretch>
            </a:blipFill>
          </p:spPr>
        </p:sp>
      </p:grpSp>
      <p:grpSp>
        <p:nvGrpSpPr>
          <p:cNvPr id="19" name="Group 19"/>
          <p:cNvGrpSpPr/>
          <p:nvPr/>
        </p:nvGrpSpPr>
        <p:grpSpPr>
          <a:xfrm>
            <a:off x="1823651" y="2557075"/>
            <a:ext cx="1640874" cy="1622774"/>
            <a:chOff x="0" y="0"/>
            <a:chExt cx="812800" cy="80383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10"/>
              <a:stretch>
                <a:fillRect l="-42238" r="-6200"/>
              </a:stretch>
            </a:blipFill>
          </p:spPr>
        </p:sp>
      </p:grpSp>
      <p:grpSp>
        <p:nvGrpSpPr>
          <p:cNvPr id="21" name="Group 21"/>
          <p:cNvGrpSpPr/>
          <p:nvPr/>
        </p:nvGrpSpPr>
        <p:grpSpPr>
          <a:xfrm>
            <a:off x="8377335" y="2557075"/>
            <a:ext cx="1640874" cy="1622774"/>
            <a:chOff x="0" y="0"/>
            <a:chExt cx="812800" cy="803834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11"/>
              <a:stretch>
                <a:fillRect l="-35336" r="-71860" b="-39584"/>
              </a:stretch>
            </a:blipFill>
          </p:spPr>
        </p:sp>
      </p:grpSp>
      <p:grpSp>
        <p:nvGrpSpPr>
          <p:cNvPr id="23" name="Group 23"/>
          <p:cNvGrpSpPr/>
          <p:nvPr/>
        </p:nvGrpSpPr>
        <p:grpSpPr>
          <a:xfrm>
            <a:off x="14966444" y="5814797"/>
            <a:ext cx="1640874" cy="1630118"/>
            <a:chOff x="0" y="0"/>
            <a:chExt cx="812800" cy="807472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07472"/>
            </a:xfrm>
            <a:custGeom>
              <a:avLst/>
              <a:gdLst/>
              <a:ahLst/>
              <a:cxnLst/>
              <a:rect l="l" t="t" r="r" b="b"/>
              <a:pathLst>
                <a:path w="812800" h="807472">
                  <a:moveTo>
                    <a:pt x="0" y="0"/>
                  </a:moveTo>
                  <a:lnTo>
                    <a:pt x="812800" y="0"/>
                  </a:lnTo>
                  <a:lnTo>
                    <a:pt x="812800" y="807472"/>
                  </a:lnTo>
                  <a:lnTo>
                    <a:pt x="0" y="807472"/>
                  </a:lnTo>
                  <a:close/>
                </a:path>
              </a:pathLst>
            </a:custGeom>
            <a:blipFill>
              <a:blip r:embed="rId12"/>
              <a:stretch>
                <a:fillRect l="-61016" t="-21806" r="-20330"/>
              </a:stretch>
            </a:blipFill>
          </p:spPr>
        </p:sp>
      </p:grpSp>
      <p:grpSp>
        <p:nvGrpSpPr>
          <p:cNvPr id="25" name="Group 25"/>
          <p:cNvGrpSpPr/>
          <p:nvPr/>
        </p:nvGrpSpPr>
        <p:grpSpPr>
          <a:xfrm>
            <a:off x="10025449" y="2557075"/>
            <a:ext cx="1640874" cy="1622774"/>
            <a:chOff x="0" y="0"/>
            <a:chExt cx="812800" cy="803834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13"/>
              <a:stretch>
                <a:fillRect l="-41653" t="-7760" r="-31204" b="-8869"/>
              </a:stretch>
            </a:blipFill>
          </p:spPr>
        </p:sp>
      </p:grpSp>
      <p:grpSp>
        <p:nvGrpSpPr>
          <p:cNvPr id="27" name="Group 27"/>
          <p:cNvGrpSpPr/>
          <p:nvPr/>
        </p:nvGrpSpPr>
        <p:grpSpPr>
          <a:xfrm>
            <a:off x="3450580" y="5791377"/>
            <a:ext cx="1640874" cy="1630118"/>
            <a:chOff x="0" y="0"/>
            <a:chExt cx="812800" cy="807472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07472"/>
            </a:xfrm>
            <a:custGeom>
              <a:avLst/>
              <a:gdLst/>
              <a:ahLst/>
              <a:cxnLst/>
              <a:rect l="l" t="t" r="r" b="b"/>
              <a:pathLst>
                <a:path w="812800" h="807472">
                  <a:moveTo>
                    <a:pt x="0" y="0"/>
                  </a:moveTo>
                  <a:lnTo>
                    <a:pt x="812800" y="0"/>
                  </a:lnTo>
                  <a:lnTo>
                    <a:pt x="812800" y="807472"/>
                  </a:lnTo>
                  <a:lnTo>
                    <a:pt x="0" y="807472"/>
                  </a:lnTo>
                  <a:close/>
                </a:path>
              </a:pathLst>
            </a:custGeom>
            <a:blipFill>
              <a:blip r:embed="rId14"/>
              <a:stretch>
                <a:fillRect l="-124581" r="-127323" b="-77113"/>
              </a:stretch>
            </a:blipFill>
          </p:spPr>
        </p:sp>
      </p:grpSp>
      <p:grpSp>
        <p:nvGrpSpPr>
          <p:cNvPr id="29" name="Group 29"/>
          <p:cNvGrpSpPr/>
          <p:nvPr/>
        </p:nvGrpSpPr>
        <p:grpSpPr>
          <a:xfrm>
            <a:off x="3467100" y="4179849"/>
            <a:ext cx="1640874" cy="1622774"/>
            <a:chOff x="0" y="0"/>
            <a:chExt cx="812800" cy="803834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15"/>
              <a:stretch>
                <a:fillRect l="-35784" t="-8179" r="-70216" b="-30599"/>
              </a:stretch>
            </a:blipFill>
          </p:spPr>
        </p:sp>
      </p:grpSp>
      <p:grpSp>
        <p:nvGrpSpPr>
          <p:cNvPr id="31" name="Group 31"/>
          <p:cNvGrpSpPr/>
          <p:nvPr/>
        </p:nvGrpSpPr>
        <p:grpSpPr>
          <a:xfrm>
            <a:off x="10034974" y="4192023"/>
            <a:ext cx="1640874" cy="1622774"/>
            <a:chOff x="0" y="0"/>
            <a:chExt cx="812800" cy="803834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16"/>
              <a:stretch>
                <a:fillRect l="-49957" r="-7026" b="-17067"/>
              </a:stretch>
            </a:blipFill>
          </p:spPr>
        </p:sp>
      </p:grpSp>
      <p:grpSp>
        <p:nvGrpSpPr>
          <p:cNvPr id="33" name="Group 33"/>
          <p:cNvGrpSpPr/>
          <p:nvPr/>
        </p:nvGrpSpPr>
        <p:grpSpPr>
          <a:xfrm>
            <a:off x="13328212" y="4199366"/>
            <a:ext cx="1640874" cy="1622774"/>
            <a:chOff x="0" y="0"/>
            <a:chExt cx="812800" cy="803834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17"/>
              <a:stretch>
                <a:fillRect l="-1917" t="-4612" b="-24205"/>
              </a:stretch>
            </a:blipFill>
          </p:spPr>
        </p:sp>
      </p:grpSp>
      <p:grpSp>
        <p:nvGrpSpPr>
          <p:cNvPr id="35" name="Group 35"/>
          <p:cNvGrpSpPr/>
          <p:nvPr/>
        </p:nvGrpSpPr>
        <p:grpSpPr>
          <a:xfrm>
            <a:off x="8377335" y="5822140"/>
            <a:ext cx="1640874" cy="1622774"/>
            <a:chOff x="0" y="0"/>
            <a:chExt cx="812800" cy="803834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18"/>
              <a:stretch>
                <a:fillRect l="-23453" t="-22208" b="-64867"/>
              </a:stretch>
            </a:blipFill>
          </p:spPr>
        </p:sp>
      </p:grpSp>
      <p:grpSp>
        <p:nvGrpSpPr>
          <p:cNvPr id="37" name="Group 37"/>
          <p:cNvGrpSpPr/>
          <p:nvPr/>
        </p:nvGrpSpPr>
        <p:grpSpPr>
          <a:xfrm>
            <a:off x="6746274" y="4189608"/>
            <a:ext cx="1640874" cy="1622774"/>
            <a:chOff x="0" y="0"/>
            <a:chExt cx="812800" cy="803834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19"/>
              <a:stretch>
                <a:fillRect l="-80456" t="-20322" r="-57189" b="-40021"/>
              </a:stretch>
            </a:blipFill>
          </p:spPr>
        </p:sp>
      </p:grpSp>
      <p:grpSp>
        <p:nvGrpSpPr>
          <p:cNvPr id="39" name="Group 39"/>
          <p:cNvGrpSpPr/>
          <p:nvPr/>
        </p:nvGrpSpPr>
        <p:grpSpPr>
          <a:xfrm>
            <a:off x="11684695" y="5822140"/>
            <a:ext cx="1640874" cy="1622774"/>
            <a:chOff x="0" y="0"/>
            <a:chExt cx="812800" cy="803834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20"/>
              <a:stretch>
                <a:fillRect l="-188951" r="-93464" b="-157142"/>
              </a:stretch>
            </a:blipFill>
          </p:spPr>
        </p:sp>
      </p:grpSp>
      <p:grpSp>
        <p:nvGrpSpPr>
          <p:cNvPr id="41" name="Group 41"/>
          <p:cNvGrpSpPr/>
          <p:nvPr/>
        </p:nvGrpSpPr>
        <p:grpSpPr>
          <a:xfrm>
            <a:off x="14969086" y="2557075"/>
            <a:ext cx="1640874" cy="1622774"/>
            <a:chOff x="0" y="0"/>
            <a:chExt cx="812800" cy="803834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21"/>
              <a:stretch>
                <a:fillRect l="-28841" r="-19596"/>
              </a:stretch>
            </a:blipFill>
          </p:spPr>
        </p:sp>
      </p:grpSp>
      <p:grpSp>
        <p:nvGrpSpPr>
          <p:cNvPr id="43" name="Group 43"/>
          <p:cNvGrpSpPr/>
          <p:nvPr/>
        </p:nvGrpSpPr>
        <p:grpSpPr>
          <a:xfrm>
            <a:off x="11680180" y="2590977"/>
            <a:ext cx="1649721" cy="1631524"/>
            <a:chOff x="0" y="0"/>
            <a:chExt cx="812800" cy="803834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22"/>
              <a:stretch>
                <a:fillRect l="-47936" r="-28664"/>
              </a:stretch>
            </a:blipFill>
          </p:spPr>
        </p:sp>
      </p:grpSp>
      <p:grpSp>
        <p:nvGrpSpPr>
          <p:cNvPr id="45" name="Group 45"/>
          <p:cNvGrpSpPr/>
          <p:nvPr/>
        </p:nvGrpSpPr>
        <p:grpSpPr>
          <a:xfrm>
            <a:off x="13325569" y="5814797"/>
            <a:ext cx="1640874" cy="1630118"/>
            <a:chOff x="0" y="0"/>
            <a:chExt cx="812800" cy="807472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07472"/>
            </a:xfrm>
            <a:custGeom>
              <a:avLst/>
              <a:gdLst/>
              <a:ahLst/>
              <a:cxnLst/>
              <a:rect l="l" t="t" r="r" b="b"/>
              <a:pathLst>
                <a:path w="812800" h="807472">
                  <a:moveTo>
                    <a:pt x="0" y="0"/>
                  </a:moveTo>
                  <a:lnTo>
                    <a:pt x="812800" y="0"/>
                  </a:lnTo>
                  <a:lnTo>
                    <a:pt x="812800" y="807472"/>
                  </a:lnTo>
                  <a:lnTo>
                    <a:pt x="0" y="807472"/>
                  </a:lnTo>
                  <a:close/>
                </a:path>
              </a:pathLst>
            </a:custGeom>
            <a:blipFill>
              <a:blip r:embed="rId23"/>
              <a:stretch>
                <a:fillRect l="-41687" t="-11461" r="-64006" b="-26697"/>
              </a:stretch>
            </a:blipFill>
          </p:spPr>
        </p:sp>
      </p:grpSp>
      <p:grpSp>
        <p:nvGrpSpPr>
          <p:cNvPr id="47" name="Group 47"/>
          <p:cNvGrpSpPr/>
          <p:nvPr/>
        </p:nvGrpSpPr>
        <p:grpSpPr>
          <a:xfrm>
            <a:off x="14966444" y="4184224"/>
            <a:ext cx="1640874" cy="1622774"/>
            <a:chOff x="0" y="0"/>
            <a:chExt cx="812800" cy="803834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24"/>
              <a:stretch>
                <a:fillRect l="-129886" r="-57885" b="-93502"/>
              </a:stretch>
            </a:blipFill>
          </p:spPr>
        </p:sp>
      </p:grpSp>
      <p:grpSp>
        <p:nvGrpSpPr>
          <p:cNvPr id="49" name="Group 49"/>
          <p:cNvGrpSpPr/>
          <p:nvPr/>
        </p:nvGrpSpPr>
        <p:grpSpPr>
          <a:xfrm>
            <a:off x="5105400" y="4192023"/>
            <a:ext cx="1640874" cy="1622774"/>
            <a:chOff x="0" y="0"/>
            <a:chExt cx="812800" cy="803834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25"/>
              <a:stretch>
                <a:fillRect l="-108637" t="-115046" r="-98546" b="-250445"/>
              </a:stretch>
            </a:blipFill>
          </p:spPr>
        </p:sp>
      </p:grpSp>
      <p:grpSp>
        <p:nvGrpSpPr>
          <p:cNvPr id="51" name="Group 51"/>
          <p:cNvGrpSpPr/>
          <p:nvPr/>
        </p:nvGrpSpPr>
        <p:grpSpPr>
          <a:xfrm>
            <a:off x="3464526" y="2552700"/>
            <a:ext cx="1640874" cy="1622774"/>
            <a:chOff x="0" y="0"/>
            <a:chExt cx="812800" cy="803834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26"/>
              <a:stretch>
                <a:fillRect l="-51973" t="-5669" r="-4879"/>
              </a:stretch>
            </a:blipFill>
          </p:spPr>
        </p:sp>
      </p:grpSp>
      <p:grpSp>
        <p:nvGrpSpPr>
          <p:cNvPr id="53" name="Group 53"/>
          <p:cNvGrpSpPr/>
          <p:nvPr/>
        </p:nvGrpSpPr>
        <p:grpSpPr>
          <a:xfrm>
            <a:off x="13325569" y="2561450"/>
            <a:ext cx="1640874" cy="1622774"/>
            <a:chOff x="0" y="0"/>
            <a:chExt cx="812800" cy="803834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27"/>
              <a:stretch>
                <a:fillRect l="-40886" r="-30819" b="-15675"/>
              </a:stretch>
            </a:blipFill>
          </p:spPr>
        </p:sp>
      </p:grpSp>
      <p:grpSp>
        <p:nvGrpSpPr>
          <p:cNvPr id="55" name="Group 55"/>
          <p:cNvGrpSpPr/>
          <p:nvPr/>
        </p:nvGrpSpPr>
        <p:grpSpPr>
          <a:xfrm>
            <a:off x="1823651" y="5812382"/>
            <a:ext cx="1640874" cy="1632533"/>
            <a:chOff x="0" y="0"/>
            <a:chExt cx="812800" cy="808668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812800" cy="808668"/>
            </a:xfrm>
            <a:custGeom>
              <a:avLst/>
              <a:gdLst/>
              <a:ahLst/>
              <a:cxnLst/>
              <a:rect l="l" t="t" r="r" b="b"/>
              <a:pathLst>
                <a:path w="812800" h="808668">
                  <a:moveTo>
                    <a:pt x="0" y="0"/>
                  </a:moveTo>
                  <a:lnTo>
                    <a:pt x="812800" y="0"/>
                  </a:lnTo>
                  <a:lnTo>
                    <a:pt x="812800" y="808668"/>
                  </a:lnTo>
                  <a:lnTo>
                    <a:pt x="0" y="808668"/>
                  </a:lnTo>
                  <a:close/>
                </a:path>
              </a:pathLst>
            </a:custGeom>
            <a:blipFill>
              <a:blip r:embed="rId28"/>
              <a:stretch>
                <a:fillRect l="-66055" r="-21196" b="-41156"/>
              </a:stretch>
            </a:blipFill>
          </p:spPr>
        </p:sp>
      </p:grpSp>
      <p:grpSp>
        <p:nvGrpSpPr>
          <p:cNvPr id="57" name="Group 57"/>
          <p:cNvGrpSpPr/>
          <p:nvPr/>
        </p:nvGrpSpPr>
        <p:grpSpPr>
          <a:xfrm>
            <a:off x="1823651" y="4179849"/>
            <a:ext cx="1640874" cy="1622774"/>
            <a:chOff x="0" y="0"/>
            <a:chExt cx="812800" cy="803834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03834"/>
            </a:xfrm>
            <a:custGeom>
              <a:avLst/>
              <a:gdLst/>
              <a:ahLst/>
              <a:cxnLst/>
              <a:rect l="l" t="t" r="r" b="b"/>
              <a:pathLst>
                <a:path w="812800" h="803834">
                  <a:moveTo>
                    <a:pt x="0" y="0"/>
                  </a:moveTo>
                  <a:lnTo>
                    <a:pt x="812800" y="0"/>
                  </a:lnTo>
                  <a:lnTo>
                    <a:pt x="812800" y="803834"/>
                  </a:lnTo>
                  <a:lnTo>
                    <a:pt x="0" y="803834"/>
                  </a:lnTo>
                  <a:close/>
                </a:path>
              </a:pathLst>
            </a:custGeom>
            <a:blipFill>
              <a:blip r:embed="rId29"/>
              <a:stretch>
                <a:fillRect l="-67385" r="-41775" b="-40907"/>
              </a:stretch>
            </a:blipFill>
          </p:spPr>
        </p:sp>
      </p:grpSp>
      <p:sp>
        <p:nvSpPr>
          <p:cNvPr id="59" name="TextBox 59"/>
          <p:cNvSpPr txBox="1"/>
          <p:nvPr/>
        </p:nvSpPr>
        <p:spPr>
          <a:xfrm>
            <a:off x="1890811" y="9370673"/>
            <a:ext cx="8432429" cy="811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</a:pPr>
            <a:r>
              <a:rPr lang="en-US" sz="2200" b="1" dirty="0">
                <a:solidFill>
                  <a:srgbClr val="FFFFFF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Involving community members in the research process may not only be an ethical imperative, but also a scientific one. *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1617575" y="9531962"/>
            <a:ext cx="4870328" cy="5170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 dirty="0">
                <a:solidFill>
                  <a:srgbClr val="FFFFFF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* Https://politicalsciencenow.com/for-better-science-the-benefits-of -community-engagement-in-research/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77" b="-777"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829150" y="768431"/>
            <a:ext cx="16303184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WHY HAVE A COMMUNITY ENGAGEMENT STUDIO?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28700" y="4519389"/>
            <a:ext cx="15252582" cy="6241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77240" lvl="1" indent="-388620" algn="l">
              <a:lnSpc>
                <a:spcPts val="4356"/>
              </a:lnSpc>
              <a:buFont typeface="Arial"/>
              <a:buChar char="•"/>
            </a:pPr>
            <a:r>
              <a:rPr lang="en-US" sz="3600" spc="-3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It ensures research is applicable to real world problems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5564267"/>
            <a:ext cx="15252582" cy="6241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77240" lvl="1" indent="-388620" algn="l">
              <a:lnSpc>
                <a:spcPts val="4356"/>
              </a:lnSpc>
              <a:buFont typeface="Arial"/>
              <a:buChar char="•"/>
            </a:pPr>
            <a:r>
              <a:rPr lang="en-US" sz="3600" spc="-3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The research is more patient-centered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6607478"/>
            <a:ext cx="15252582" cy="11765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77240" lvl="1" indent="-388620" algn="l">
              <a:lnSpc>
                <a:spcPts val="4356"/>
              </a:lnSpc>
              <a:buFont typeface="Arial"/>
              <a:buChar char="•"/>
            </a:pPr>
            <a:r>
              <a:rPr lang="en-US" sz="3600" spc="-39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It improves the understanding of research for patients, their family and community members in general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487351" y="2922151"/>
            <a:ext cx="15313299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E57200"/>
                </a:solidFill>
                <a:latin typeface="ITC Franklin Gothic LT Semi-Bold"/>
                <a:ea typeface="ITC Franklin Gothic LT Semi-Bold"/>
                <a:cs typeface="ITC Franklin Gothic LT Semi-Bold"/>
                <a:sym typeface="ITC Franklin Gothic LT Semi-Bold"/>
              </a:rPr>
              <a:t>It improves research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829150" y="768431"/>
            <a:ext cx="16303184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WHO CAN PARTICIPATE IN A STUDIO?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7685568"/>
            <a:ext cx="16230600" cy="2070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519"/>
              </a:lnSpc>
            </a:pPr>
            <a:r>
              <a:rPr lang="en-US" sz="12000" b="1" spc="-131">
                <a:solidFill>
                  <a:srgbClr val="E57200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EVERYONE!</a:t>
            </a:r>
          </a:p>
        </p:txBody>
      </p:sp>
      <p:grpSp>
        <p:nvGrpSpPr>
          <p:cNvPr id="5" name="Group 5"/>
          <p:cNvGrpSpPr/>
          <p:nvPr/>
        </p:nvGrpSpPr>
        <p:grpSpPr>
          <a:xfrm rot="-1226302">
            <a:off x="1261264" y="3414443"/>
            <a:ext cx="4946280" cy="4970438"/>
            <a:chOff x="0" y="0"/>
            <a:chExt cx="6595040" cy="6627250"/>
          </a:xfrm>
        </p:grpSpPr>
        <p:grpSp>
          <p:nvGrpSpPr>
            <p:cNvPr id="6" name="Group 6"/>
            <p:cNvGrpSpPr/>
            <p:nvPr/>
          </p:nvGrpSpPr>
          <p:grpSpPr>
            <a:xfrm>
              <a:off x="2144971" y="2208861"/>
              <a:ext cx="2187832" cy="2187832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3"/>
                <a:stretch>
                  <a:fillRect l="-23281" r="-5209" b="-92857"/>
                </a:stretch>
              </a:blipFill>
            </p:spPr>
          </p:sp>
        </p:grpSp>
        <p:grpSp>
          <p:nvGrpSpPr>
            <p:cNvPr id="8" name="Group 8"/>
            <p:cNvGrpSpPr/>
            <p:nvPr/>
          </p:nvGrpSpPr>
          <p:grpSpPr>
            <a:xfrm>
              <a:off x="21029" y="21029"/>
              <a:ext cx="2187832" cy="2187832"/>
              <a:chOff x="0" y="0"/>
              <a:chExt cx="812800" cy="8128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25046" b="-25046"/>
                </a:stretch>
              </a:blipFill>
            </p:spPr>
          </p:sp>
        </p:grpSp>
        <p:grpSp>
          <p:nvGrpSpPr>
            <p:cNvPr id="10" name="Group 10"/>
            <p:cNvGrpSpPr/>
            <p:nvPr/>
          </p:nvGrpSpPr>
          <p:grpSpPr>
            <a:xfrm>
              <a:off x="4407208" y="4439418"/>
              <a:ext cx="2187832" cy="2187832"/>
              <a:chOff x="0" y="0"/>
              <a:chExt cx="812800" cy="8128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57810" t="-34486" r="-85249" b="-27451"/>
                </a:stretch>
              </a:blipFill>
            </p:spPr>
          </p:sp>
        </p:grpSp>
        <p:grpSp>
          <p:nvGrpSpPr>
            <p:cNvPr id="12" name="Group 12"/>
            <p:cNvGrpSpPr/>
            <p:nvPr/>
          </p:nvGrpSpPr>
          <p:grpSpPr>
            <a:xfrm>
              <a:off x="0" y="4439418"/>
              <a:ext cx="2187832" cy="2187832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6"/>
                <a:stretch>
                  <a:fillRect l="-38580" t="-12273" r="-29934"/>
                </a:stretch>
              </a:blipFill>
            </p:spPr>
          </p:sp>
        </p:grpSp>
        <p:grpSp>
          <p:nvGrpSpPr>
            <p:cNvPr id="14" name="Group 14"/>
            <p:cNvGrpSpPr/>
            <p:nvPr/>
          </p:nvGrpSpPr>
          <p:grpSpPr>
            <a:xfrm>
              <a:off x="2155486" y="0"/>
              <a:ext cx="2187832" cy="2187832"/>
              <a:chOff x="0" y="0"/>
              <a:chExt cx="812800" cy="812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7"/>
                <a:stretch>
                  <a:fillRect l="-36288" r="-73219" b="-39584"/>
                </a:stretch>
              </a:blip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4353832" y="0"/>
              <a:ext cx="2187832" cy="2187832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8"/>
                <a:stretch>
                  <a:fillRect l="-42675" t="-7760" r="-32110" b="-8869"/>
                </a:stretch>
              </a:blipFill>
            </p:spPr>
          </p:sp>
        </p:grpSp>
        <p:grpSp>
          <p:nvGrpSpPr>
            <p:cNvPr id="18" name="Group 18"/>
            <p:cNvGrpSpPr/>
            <p:nvPr/>
          </p:nvGrpSpPr>
          <p:grpSpPr>
            <a:xfrm>
              <a:off x="4364347" y="2208861"/>
              <a:ext cx="2187832" cy="2187832"/>
              <a:chOff x="0" y="0"/>
              <a:chExt cx="812800" cy="8128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9"/>
                <a:stretch>
                  <a:fillRect l="-51072" r="-7662" b="-17067"/>
                </a:stretch>
              </a:blipFill>
            </p:spPr>
          </p:sp>
        </p:grpSp>
        <p:grpSp>
          <p:nvGrpSpPr>
            <p:cNvPr id="20" name="Group 20"/>
            <p:cNvGrpSpPr/>
            <p:nvPr/>
          </p:nvGrpSpPr>
          <p:grpSpPr>
            <a:xfrm>
              <a:off x="2187430" y="4439418"/>
              <a:ext cx="2187832" cy="2187832"/>
              <a:chOff x="0" y="0"/>
              <a:chExt cx="812800" cy="8128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0"/>
                <a:stretch>
                  <a:fillRect l="-23453" t="-21411" b="-63600"/>
                </a:stretch>
              </a:blipFill>
            </p:spPr>
          </p:sp>
        </p:grpSp>
        <p:grpSp>
          <p:nvGrpSpPr>
            <p:cNvPr id="22" name="Group 22"/>
            <p:cNvGrpSpPr/>
            <p:nvPr/>
          </p:nvGrpSpPr>
          <p:grpSpPr>
            <a:xfrm>
              <a:off x="21029" y="2208861"/>
              <a:ext cx="2187832" cy="2187832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1"/>
                <a:stretch>
                  <a:fillRect l="-81911" t="-20322" r="-58385" b="-40021"/>
                </a:stretch>
              </a:blipFill>
            </p:spPr>
          </p:sp>
        </p:grpSp>
      </p:grpSp>
      <p:grpSp>
        <p:nvGrpSpPr>
          <p:cNvPr id="24" name="Group 24"/>
          <p:cNvGrpSpPr/>
          <p:nvPr/>
        </p:nvGrpSpPr>
        <p:grpSpPr>
          <a:xfrm>
            <a:off x="6919693" y="3218518"/>
            <a:ext cx="4122098" cy="4147639"/>
            <a:chOff x="0" y="0"/>
            <a:chExt cx="5496130" cy="5530186"/>
          </a:xfrm>
        </p:grpSpPr>
        <p:grpSp>
          <p:nvGrpSpPr>
            <p:cNvPr id="25" name="Group 25"/>
            <p:cNvGrpSpPr/>
            <p:nvPr/>
          </p:nvGrpSpPr>
          <p:grpSpPr>
            <a:xfrm>
              <a:off x="26242" y="1854376"/>
              <a:ext cx="1820133" cy="1820133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2"/>
                <a:stretch>
                  <a:fillRect l="-32299" t="-32458" r="-21358" b="-97740"/>
                </a:stretch>
              </a:blipFill>
            </p:spPr>
          </p:sp>
        </p:grpSp>
        <p:grpSp>
          <p:nvGrpSpPr>
            <p:cNvPr id="27" name="Group 27"/>
            <p:cNvGrpSpPr/>
            <p:nvPr/>
          </p:nvGrpSpPr>
          <p:grpSpPr>
            <a:xfrm>
              <a:off x="3675997" y="3710053"/>
              <a:ext cx="1820133" cy="1820133"/>
              <a:chOff x="0" y="0"/>
              <a:chExt cx="812800" cy="8128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3"/>
                <a:stretch>
                  <a:fillRect l="-61748" t="-21806" r="-20794"/>
                </a:stretch>
              </a:blipFill>
            </p:spPr>
          </p:sp>
        </p:grpSp>
        <p:grpSp>
          <p:nvGrpSpPr>
            <p:cNvPr id="29" name="Group 29"/>
            <p:cNvGrpSpPr/>
            <p:nvPr/>
          </p:nvGrpSpPr>
          <p:grpSpPr>
            <a:xfrm>
              <a:off x="1846375" y="1863123"/>
              <a:ext cx="1820133" cy="1820133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4"/>
                <a:stretch>
                  <a:fillRect l="-1917" t="-4010" b="-23386"/>
                </a:stretch>
              </a:blipFill>
            </p:spPr>
          </p:sp>
        </p:grpSp>
        <p:grpSp>
          <p:nvGrpSpPr>
            <p:cNvPr id="31" name="Group 31"/>
            <p:cNvGrpSpPr/>
            <p:nvPr/>
          </p:nvGrpSpPr>
          <p:grpSpPr>
            <a:xfrm>
              <a:off x="26242" y="3710053"/>
              <a:ext cx="1820133" cy="1820133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5"/>
                <a:stretch>
                  <a:fillRect l="-191616" r="-95064" b="-157142"/>
                </a:stretch>
              </a:blipFill>
            </p:spPr>
          </p:sp>
        </p:grpSp>
        <p:grpSp>
          <p:nvGrpSpPr>
            <p:cNvPr id="33" name="Group 33"/>
            <p:cNvGrpSpPr/>
            <p:nvPr/>
          </p:nvGrpSpPr>
          <p:grpSpPr>
            <a:xfrm>
              <a:off x="3675997" y="0"/>
              <a:ext cx="1820133" cy="1820133"/>
              <a:chOff x="0" y="0"/>
              <a:chExt cx="812800" cy="8128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6"/>
                <a:stretch>
                  <a:fillRect l="-29720" r="-20373"/>
                </a:stretch>
              </a:blipFill>
            </p:spPr>
          </p:sp>
        </p:grpSp>
        <p:grpSp>
          <p:nvGrpSpPr>
            <p:cNvPr id="35" name="Group 35"/>
            <p:cNvGrpSpPr/>
            <p:nvPr/>
          </p:nvGrpSpPr>
          <p:grpSpPr>
            <a:xfrm>
              <a:off x="0" y="0"/>
              <a:ext cx="1820133" cy="1820133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7"/>
                <a:stretch>
                  <a:fillRect l="-49029" r="-29542"/>
                </a:stretch>
              </a:blipFill>
            </p:spPr>
          </p:sp>
        </p:grpSp>
        <p:grpSp>
          <p:nvGrpSpPr>
            <p:cNvPr id="37" name="Group 37"/>
            <p:cNvGrpSpPr/>
            <p:nvPr/>
          </p:nvGrpSpPr>
          <p:grpSpPr>
            <a:xfrm>
              <a:off x="1846375" y="3710053"/>
              <a:ext cx="1820133" cy="1820133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8"/>
                <a:stretch>
                  <a:fillRect l="-42710" t="-11740" r="-65278" b="-27044"/>
                </a:stretch>
              </a:blipFill>
            </p:spPr>
          </p:sp>
        </p:grpSp>
        <p:grpSp>
          <p:nvGrpSpPr>
            <p:cNvPr id="39" name="Group 39"/>
            <p:cNvGrpSpPr/>
            <p:nvPr/>
          </p:nvGrpSpPr>
          <p:grpSpPr>
            <a:xfrm>
              <a:off x="3657043" y="1854376"/>
              <a:ext cx="1820133" cy="1820133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19"/>
                <a:stretch>
                  <a:fillRect l="-131892" r="-59088" b="-93502"/>
                </a:stretch>
              </a:blipFill>
            </p:spPr>
          </p:sp>
        </p:grpSp>
        <p:grpSp>
          <p:nvGrpSpPr>
            <p:cNvPr id="41" name="Group 41"/>
            <p:cNvGrpSpPr/>
            <p:nvPr/>
          </p:nvGrpSpPr>
          <p:grpSpPr>
            <a:xfrm>
              <a:off x="1846375" y="0"/>
              <a:ext cx="1820133" cy="1820133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0"/>
                <a:stretch>
                  <a:fillRect l="-41899" r="-31721" b="-15675"/>
                </a:stretch>
              </a:blipFill>
            </p:spPr>
          </p:sp>
        </p:grpSp>
      </p:grpSp>
      <p:grpSp>
        <p:nvGrpSpPr>
          <p:cNvPr id="43" name="Group 43"/>
          <p:cNvGrpSpPr/>
          <p:nvPr/>
        </p:nvGrpSpPr>
        <p:grpSpPr>
          <a:xfrm rot="1226162">
            <a:off x="11754146" y="3409063"/>
            <a:ext cx="4957644" cy="4974006"/>
            <a:chOff x="0" y="0"/>
            <a:chExt cx="6610192" cy="6632008"/>
          </a:xfrm>
        </p:grpSpPr>
        <p:grpSp>
          <p:nvGrpSpPr>
            <p:cNvPr id="44" name="Group 44"/>
            <p:cNvGrpSpPr/>
            <p:nvPr/>
          </p:nvGrpSpPr>
          <p:grpSpPr>
            <a:xfrm>
              <a:off x="4410319" y="0"/>
              <a:ext cx="2199873" cy="2199873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1"/>
                <a:stretch>
                  <a:fillRect l="-168206" t="-32224" r="-59956" b="-86414"/>
                </a:stretch>
              </a:blipFill>
            </p:spPr>
          </p:sp>
        </p:grpSp>
        <p:grpSp>
          <p:nvGrpSpPr>
            <p:cNvPr id="46" name="Group 46"/>
            <p:cNvGrpSpPr/>
            <p:nvPr/>
          </p:nvGrpSpPr>
          <p:grpSpPr>
            <a:xfrm>
              <a:off x="4378603" y="4432134"/>
              <a:ext cx="2199873" cy="2199873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2"/>
                <a:stretch>
                  <a:fillRect l="-11481" t="-9250" r="-6688" b="-48118"/>
                </a:stretch>
              </a:blipFill>
            </p:spPr>
          </p:sp>
        </p:grpSp>
        <p:grpSp>
          <p:nvGrpSpPr>
            <p:cNvPr id="48" name="Group 48"/>
            <p:cNvGrpSpPr/>
            <p:nvPr/>
          </p:nvGrpSpPr>
          <p:grpSpPr>
            <a:xfrm>
              <a:off x="0" y="11861"/>
              <a:ext cx="2199873" cy="2199873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3"/>
                <a:stretch>
                  <a:fillRect l="-43266" r="-6826"/>
                </a:stretch>
              </a:blipFill>
            </p:spPr>
          </p:sp>
        </p:grpSp>
        <p:grpSp>
          <p:nvGrpSpPr>
            <p:cNvPr id="50" name="Group 50"/>
            <p:cNvGrpSpPr/>
            <p:nvPr/>
          </p:nvGrpSpPr>
          <p:grpSpPr>
            <a:xfrm>
              <a:off x="2178729" y="4432134"/>
              <a:ext cx="2199873" cy="2199873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4"/>
                <a:stretch>
                  <a:fillRect l="-125733" r="-128494" b="-77113"/>
                </a:stretch>
              </a:blipFill>
            </p:spPr>
          </p:sp>
        </p:grpSp>
        <p:grpSp>
          <p:nvGrpSpPr>
            <p:cNvPr id="52" name="Group 52"/>
            <p:cNvGrpSpPr/>
            <p:nvPr/>
          </p:nvGrpSpPr>
          <p:grpSpPr>
            <a:xfrm>
              <a:off x="2178729" y="2211734"/>
              <a:ext cx="2199873" cy="2199873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5"/>
                <a:stretch>
                  <a:fillRect l="-36741" t="-8179" r="-71557" b="-30599"/>
                </a:stretch>
              </a:blipFill>
            </p:spPr>
          </p:sp>
        </p:grpSp>
        <p:grpSp>
          <p:nvGrpSpPr>
            <p:cNvPr id="54" name="Group 54"/>
            <p:cNvGrpSpPr/>
            <p:nvPr/>
          </p:nvGrpSpPr>
          <p:grpSpPr>
            <a:xfrm>
              <a:off x="4389175" y="2211734"/>
              <a:ext cx="2199873" cy="2199873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6"/>
                <a:stretch>
                  <a:fillRect l="-110406" t="-115046" r="-100203" b="-250445"/>
                </a:stretch>
              </a:blipFill>
            </p:spPr>
          </p:sp>
        </p:grpSp>
        <p:grpSp>
          <p:nvGrpSpPr>
            <p:cNvPr id="56" name="Group 56"/>
            <p:cNvGrpSpPr/>
            <p:nvPr/>
          </p:nvGrpSpPr>
          <p:grpSpPr>
            <a:xfrm>
              <a:off x="2178729" y="11861"/>
              <a:ext cx="2199873" cy="2199873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7"/>
                <a:stretch>
                  <a:fillRect l="-53111" t="-5669" r="-5492"/>
                </a:stretch>
              </a:blipFill>
            </p:spPr>
          </p:sp>
        </p:grpSp>
        <p:grpSp>
          <p:nvGrpSpPr>
            <p:cNvPr id="58" name="Group 58"/>
            <p:cNvGrpSpPr/>
            <p:nvPr/>
          </p:nvGrpSpPr>
          <p:grpSpPr>
            <a:xfrm>
              <a:off x="0" y="4422180"/>
              <a:ext cx="2199873" cy="2199873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8"/>
                <a:stretch>
                  <a:fillRect l="-66648" r="-21559" b="-41156"/>
                </a:stretch>
              </a:blipFill>
            </p:spPr>
          </p:sp>
        </p:grpSp>
        <p:grpSp>
          <p:nvGrpSpPr>
            <p:cNvPr id="60" name="Group 60"/>
            <p:cNvGrpSpPr/>
            <p:nvPr/>
          </p:nvGrpSpPr>
          <p:grpSpPr>
            <a:xfrm>
              <a:off x="0" y="2232261"/>
              <a:ext cx="2199873" cy="2199873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9"/>
                <a:stretch>
                  <a:fillRect l="-68694" r="-42798" b="-40907"/>
                </a:stretch>
              </a:blipFill>
            </p:spPr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6276903"/>
            <a:ext cx="18418007" cy="3070991"/>
            <a:chOff x="0" y="0"/>
            <a:chExt cx="4850833" cy="80882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50833" cy="808821"/>
            </a:xfrm>
            <a:custGeom>
              <a:avLst/>
              <a:gdLst/>
              <a:ahLst/>
              <a:cxnLst/>
              <a:rect l="l" t="t" r="r" b="b"/>
              <a:pathLst>
                <a:path w="4850833" h="808821">
                  <a:moveTo>
                    <a:pt x="0" y="0"/>
                  </a:moveTo>
                  <a:lnTo>
                    <a:pt x="4850833" y="0"/>
                  </a:lnTo>
                  <a:lnTo>
                    <a:pt x="4850833" y="808821"/>
                  </a:lnTo>
                  <a:lnTo>
                    <a:pt x="0" y="808821"/>
                  </a:lnTo>
                  <a:close/>
                </a:path>
              </a:pathLst>
            </a:custGeom>
            <a:solidFill>
              <a:srgbClr val="F9DCB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85725"/>
              <a:ext cx="4850833" cy="89454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980"/>
                </a:lnSpc>
              </a:pPr>
              <a:r>
                <a:rPr lang="en-US" sz="2129" b="1">
                  <a:solidFill>
                    <a:srgbClr val="000000"/>
                  </a:solidFill>
                  <a:latin typeface="ITC Franklin Gothic LT Semi-Bold"/>
                  <a:ea typeface="ITC Franklin Gothic LT Semi-Bold"/>
                  <a:cs typeface="ITC Franklin Gothic LT Semi-Bold"/>
                  <a:sym typeface="ITC Franklin Gothic LT Semi-Bold"/>
                </a:rPr>
                <a:t>                                     </a:t>
              </a:r>
              <a:r>
                <a:rPr lang="en-US" sz="2129">
                  <a:solidFill>
                    <a:srgbClr val="000000"/>
                  </a:solidFill>
                  <a:latin typeface="ITC Franklin Gothic LT"/>
                  <a:ea typeface="ITC Franklin Gothic LT"/>
                  <a:cs typeface="ITC Franklin Gothic LT"/>
                  <a:sym typeface="ITC Franklin Gothic LT"/>
                </a:rPr>
                <a:t> </a:t>
              </a:r>
            </a:p>
          </p:txBody>
        </p:sp>
      </p:grpSp>
      <p:sp>
        <p:nvSpPr>
          <p:cNvPr id="6" name="Freeform 6"/>
          <p:cNvSpPr/>
          <p:nvPr/>
        </p:nvSpPr>
        <p:spPr>
          <a:xfrm>
            <a:off x="10241349" y="8847868"/>
            <a:ext cx="124499" cy="124499"/>
          </a:xfrm>
          <a:custGeom>
            <a:avLst/>
            <a:gdLst/>
            <a:ahLst/>
            <a:cxnLst/>
            <a:rect l="l" t="t" r="r" b="b"/>
            <a:pathLst>
              <a:path w="124499" h="124499">
                <a:moveTo>
                  <a:pt x="0" y="0"/>
                </a:moveTo>
                <a:lnTo>
                  <a:pt x="124499" y="0"/>
                </a:lnTo>
                <a:lnTo>
                  <a:pt x="124499" y="124499"/>
                </a:lnTo>
                <a:lnTo>
                  <a:pt x="0" y="1244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122263" y="8847868"/>
            <a:ext cx="124499" cy="124499"/>
          </a:xfrm>
          <a:custGeom>
            <a:avLst/>
            <a:gdLst/>
            <a:ahLst/>
            <a:cxnLst/>
            <a:rect l="l" t="t" r="r" b="b"/>
            <a:pathLst>
              <a:path w="124499" h="124499">
                <a:moveTo>
                  <a:pt x="0" y="0"/>
                </a:moveTo>
                <a:lnTo>
                  <a:pt x="124499" y="0"/>
                </a:lnTo>
                <a:lnTo>
                  <a:pt x="124499" y="124499"/>
                </a:lnTo>
                <a:lnTo>
                  <a:pt x="0" y="1244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7300526" y="7917071"/>
            <a:ext cx="124499" cy="124499"/>
          </a:xfrm>
          <a:custGeom>
            <a:avLst/>
            <a:gdLst/>
            <a:ahLst/>
            <a:cxnLst/>
            <a:rect l="l" t="t" r="r" b="b"/>
            <a:pathLst>
              <a:path w="124499" h="124499">
                <a:moveTo>
                  <a:pt x="0" y="0"/>
                </a:moveTo>
                <a:lnTo>
                  <a:pt x="124499" y="0"/>
                </a:lnTo>
                <a:lnTo>
                  <a:pt x="124499" y="124499"/>
                </a:lnTo>
                <a:lnTo>
                  <a:pt x="0" y="1244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4324533" y="4350689"/>
            <a:ext cx="2934767" cy="1850039"/>
          </a:xfrm>
          <a:custGeom>
            <a:avLst/>
            <a:gdLst/>
            <a:ahLst/>
            <a:cxnLst/>
            <a:rect l="l" t="t" r="r" b="b"/>
            <a:pathLst>
              <a:path w="2934767" h="1850039">
                <a:moveTo>
                  <a:pt x="0" y="0"/>
                </a:moveTo>
                <a:lnTo>
                  <a:pt x="2934767" y="0"/>
                </a:lnTo>
                <a:lnTo>
                  <a:pt x="2934767" y="1850039"/>
                </a:lnTo>
                <a:lnTo>
                  <a:pt x="0" y="18500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72612" t="-42860" r="-5403" b="-68933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370279" y="2636033"/>
            <a:ext cx="3827287" cy="1698359"/>
          </a:xfrm>
          <a:custGeom>
            <a:avLst/>
            <a:gdLst/>
            <a:ahLst/>
            <a:cxnLst/>
            <a:rect l="l" t="t" r="r" b="b"/>
            <a:pathLst>
              <a:path w="3827287" h="1698359">
                <a:moveTo>
                  <a:pt x="0" y="0"/>
                </a:moveTo>
                <a:lnTo>
                  <a:pt x="3827288" y="0"/>
                </a:lnTo>
                <a:lnTo>
                  <a:pt x="3827288" y="1698359"/>
                </a:lnTo>
                <a:lnTo>
                  <a:pt x="0" y="16983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29150" y="768431"/>
            <a:ext cx="16303184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WHAT IS A COMMUNITY ENGAGEMENT STUDIO?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28170" y="3417816"/>
            <a:ext cx="10399938" cy="1327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Generally, it is a facilitated conversation between researchers and community members.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829150" y="6440779"/>
            <a:ext cx="16303184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spc="31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A community engagement is not: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285433" y="7613240"/>
            <a:ext cx="2586468" cy="6044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16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Clinical Research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853650" y="7613240"/>
            <a:ext cx="6148917" cy="6044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Community Based Participatory Research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794473" y="8545978"/>
            <a:ext cx="1867132" cy="6044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Focus Group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675387" y="8545978"/>
            <a:ext cx="2137337" cy="6044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Recruiting Tool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467392" y="8545978"/>
            <a:ext cx="2229942" cy="6044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Advisory Board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756626" y="4341164"/>
            <a:ext cx="3054593" cy="802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2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Trans Nasal Endomicroscopy (TNE)Researcher/Leading Physician: Sean Moore, MD (Division Chief)</a:t>
            </a:r>
          </a:p>
          <a:p>
            <a:pPr algn="ctr">
              <a:lnSpc>
                <a:spcPts val="1200"/>
              </a:lnSpc>
            </a:pPr>
            <a:r>
              <a:rPr lang="en-US" sz="12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Department: Pediatric Gastroenterology (GI), Hepatology, &amp; Nutrition </a:t>
            </a:r>
          </a:p>
          <a:p>
            <a:pPr algn="ctr">
              <a:lnSpc>
                <a:spcPts val="1200"/>
              </a:lnSpc>
            </a:pPr>
            <a:r>
              <a:rPr lang="en-US" sz="12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University of Virginia (UVA) December 7, 2022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161477" y="2735576"/>
            <a:ext cx="6667342" cy="3514347"/>
          </a:xfrm>
          <a:custGeom>
            <a:avLst/>
            <a:gdLst/>
            <a:ahLst/>
            <a:cxnLst/>
            <a:rect l="l" t="t" r="r" b="b"/>
            <a:pathLst>
              <a:path w="6667342" h="3514347">
                <a:moveTo>
                  <a:pt x="0" y="0"/>
                </a:moveTo>
                <a:lnTo>
                  <a:pt x="6667343" y="0"/>
                </a:lnTo>
                <a:lnTo>
                  <a:pt x="6667343" y="3514347"/>
                </a:lnTo>
                <a:lnTo>
                  <a:pt x="0" y="35143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8497" b="-15784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6591895"/>
            <a:ext cx="18288000" cy="2824700"/>
          </a:xfrm>
          <a:custGeom>
            <a:avLst/>
            <a:gdLst/>
            <a:ahLst/>
            <a:cxnLst/>
            <a:rect l="l" t="t" r="r" b="b"/>
            <a:pathLst>
              <a:path w="18288000" h="2824700">
                <a:moveTo>
                  <a:pt x="0" y="0"/>
                </a:moveTo>
                <a:lnTo>
                  <a:pt x="18288000" y="0"/>
                </a:lnTo>
                <a:lnTo>
                  <a:pt x="18288000" y="2824700"/>
                </a:lnTo>
                <a:lnTo>
                  <a:pt x="0" y="28247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2000"/>
            </a:blip>
            <a:stretch>
              <a:fillRect t="-187505" b="-198067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494790" y="2652126"/>
            <a:ext cx="8666688" cy="3410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Specifically</a:t>
            </a:r>
          </a:p>
          <a:p>
            <a:pPr marL="669293" lvl="1" indent="-334646" algn="l">
              <a:lnSpc>
                <a:spcPts val="4340"/>
              </a:lnSpc>
              <a:buFont typeface="Arial"/>
              <a:buChar char="•"/>
            </a:pPr>
            <a:r>
              <a:rPr lang="en-US" sz="3100" b="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The researchers present their research project and the asks 3-5 questions of the community members</a:t>
            </a:r>
          </a:p>
          <a:p>
            <a:pPr marL="669293" lvl="1" indent="-334646" algn="l">
              <a:lnSpc>
                <a:spcPts val="4340"/>
              </a:lnSpc>
              <a:buFont typeface="Arial"/>
              <a:buChar char="•"/>
            </a:pPr>
            <a:r>
              <a:rPr lang="en-US" sz="3100" b="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They take place in person or by zoom</a:t>
            </a:r>
          </a:p>
          <a:p>
            <a:pPr marL="669293" lvl="1" indent="-334646" algn="l">
              <a:lnSpc>
                <a:spcPts val="4340"/>
              </a:lnSpc>
              <a:buFont typeface="Arial"/>
              <a:buChar char="•"/>
            </a:pPr>
            <a:r>
              <a:rPr lang="en-US" sz="3100" b="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Participants are paid for their time and expertise</a:t>
            </a:r>
          </a:p>
          <a:p>
            <a:pPr marL="669293" lvl="1" indent="-334646" algn="l">
              <a:lnSpc>
                <a:spcPts val="4340"/>
              </a:lnSpc>
              <a:buFont typeface="Arial"/>
              <a:buChar char="•"/>
            </a:pPr>
            <a:r>
              <a:rPr lang="en-US" sz="3100" b="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Studios last for about 1 ½ hours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06254" y="768431"/>
            <a:ext cx="17881746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MORE ABOUT THE COMMUNITY ENGAGEMENT STUDIO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929417" y="2726051"/>
            <a:ext cx="2773712" cy="4064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0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Slide from the following Studio: </a:t>
            </a:r>
          </a:p>
          <a:p>
            <a:pPr algn="ctr">
              <a:lnSpc>
                <a:spcPts val="1000"/>
              </a:lnSpc>
            </a:pPr>
            <a:r>
              <a:rPr lang="en-US" sz="10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Implementation of Onsite Rapid CYP2C19 Assay for Genotype Guided Dual Antiplatelet Therapy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34520" y="1640184"/>
            <a:ext cx="12618960" cy="7730549"/>
          </a:xfrm>
          <a:custGeom>
            <a:avLst/>
            <a:gdLst/>
            <a:ahLst/>
            <a:cxnLst/>
            <a:rect l="l" t="t" r="r" b="b"/>
            <a:pathLst>
              <a:path w="12618960" h="7730549">
                <a:moveTo>
                  <a:pt x="0" y="0"/>
                </a:moveTo>
                <a:lnTo>
                  <a:pt x="12618960" y="0"/>
                </a:lnTo>
                <a:lnTo>
                  <a:pt x="12618960" y="7730549"/>
                </a:lnTo>
                <a:lnTo>
                  <a:pt x="0" y="77305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8757" b="-3668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829150" y="768431"/>
            <a:ext cx="16303184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COMMUNITY ENGAGEMENT STUDIO PROCESS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17122" y="8505825"/>
            <a:ext cx="4654101" cy="752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</a:pPr>
            <a:r>
              <a:rPr lang="en-US" sz="22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Graphic from </a:t>
            </a:r>
          </a:p>
          <a:p>
            <a:pPr algn="ctr">
              <a:lnSpc>
                <a:spcPts val="2200"/>
              </a:lnSpc>
            </a:pPr>
            <a:r>
              <a:rPr lang="en-US" sz="2200">
                <a:solidFill>
                  <a:srgbClr val="232D4B"/>
                </a:solidFill>
                <a:latin typeface="ITC Franklin Gothic LT Condensed"/>
                <a:ea typeface="ITC Franklin Gothic LT Condensed"/>
                <a:cs typeface="ITC Franklin Gothic LT Condensed"/>
                <a:sym typeface="ITC Franklin Gothic LT Condensed"/>
              </a:rPr>
              <a:t>Community Engagement Studio Toolkit 2.0</a:t>
            </a:r>
          </a:p>
        </p:txBody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370733"/>
            <a:ext cx="18288000" cy="916267"/>
          </a:xfrm>
          <a:custGeom>
            <a:avLst/>
            <a:gdLst/>
            <a:ahLst/>
            <a:cxnLst/>
            <a:rect l="l" t="t" r="r" b="b"/>
            <a:pathLst>
              <a:path w="18288000" h="916267">
                <a:moveTo>
                  <a:pt x="0" y="0"/>
                </a:moveTo>
                <a:lnTo>
                  <a:pt x="18288000" y="0"/>
                </a:lnTo>
                <a:lnTo>
                  <a:pt x="18288000" y="916267"/>
                </a:lnTo>
                <a:lnTo>
                  <a:pt x="0" y="9162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027145" r="-395"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27328" y="4404548"/>
            <a:ext cx="8387401" cy="4717913"/>
          </a:xfrm>
          <a:custGeom>
            <a:avLst/>
            <a:gdLst/>
            <a:ahLst/>
            <a:cxnLst/>
            <a:rect l="l" t="t" r="r" b="b"/>
            <a:pathLst>
              <a:path w="8387401" h="4717913">
                <a:moveTo>
                  <a:pt x="0" y="0"/>
                </a:moveTo>
                <a:lnTo>
                  <a:pt x="8387401" y="0"/>
                </a:lnTo>
                <a:lnTo>
                  <a:pt x="8387401" y="4717913"/>
                </a:lnTo>
                <a:lnTo>
                  <a:pt x="0" y="47179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514729" y="2689998"/>
            <a:ext cx="7243149" cy="4146703"/>
          </a:xfrm>
          <a:custGeom>
            <a:avLst/>
            <a:gdLst/>
            <a:ahLst/>
            <a:cxnLst/>
            <a:rect l="l" t="t" r="r" b="b"/>
            <a:pathLst>
              <a:path w="7243149" h="4146703">
                <a:moveTo>
                  <a:pt x="0" y="0"/>
                </a:moveTo>
                <a:lnTo>
                  <a:pt x="7243149" y="0"/>
                </a:lnTo>
                <a:lnTo>
                  <a:pt x="7243149" y="4146703"/>
                </a:lnTo>
                <a:lnTo>
                  <a:pt x="0" y="41467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829150" y="768431"/>
            <a:ext cx="16303184" cy="896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6230" b="1" spc="31">
                <a:solidFill>
                  <a:srgbClr val="232D4B"/>
                </a:solidFill>
                <a:latin typeface="ITC Franklin Gothic LT Condensed Semi-Bold"/>
                <a:ea typeface="ITC Franklin Gothic LT Condensed Semi-Bold"/>
                <a:cs typeface="ITC Franklin Gothic LT Condensed Semi-Bold"/>
                <a:sym typeface="ITC Franklin Gothic LT Condensed Semi-Bold"/>
              </a:rPr>
              <a:t>EXAMPLE SLIDES FROM PRESENTATIONS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649</Words>
  <Application>Microsoft Office PowerPoint</Application>
  <PresentationFormat>Custom</PresentationFormat>
  <Paragraphs>82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Calibri</vt:lpstr>
      <vt:lpstr>ITC Franklin Gothic LT Semi-Bold</vt:lpstr>
      <vt:lpstr>ITC Franklin Gothic LT Condensed</vt:lpstr>
      <vt:lpstr>ITC Franklin Gothic LT Condensed Semi-Bold</vt:lpstr>
      <vt:lpstr>ITC Franklin Gothic LT</vt:lpstr>
      <vt:lpstr>Arial</vt:lpstr>
      <vt:lpstr>Arimo</vt:lpstr>
      <vt:lpstr>ITC Franklin Gothic LT Condensed Italics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Short: Community Engagement Studio</dc:title>
  <dc:creator>Miller, Kristin I *HS</dc:creator>
  <cp:lastModifiedBy>Miller, Kristin I *HS</cp:lastModifiedBy>
  <cp:revision>4</cp:revision>
  <dcterms:created xsi:type="dcterms:W3CDTF">2006-08-16T00:00:00Z</dcterms:created>
  <dcterms:modified xsi:type="dcterms:W3CDTF">2026-02-09T20:31:49Z</dcterms:modified>
  <dc:identifier>DAG_5ksEcJg</dc:identifier>
</cp:coreProperties>
</file>