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2.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tags/tag6.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9.xml" ContentType="application/vnd.openxmlformats-officedocument.presentationml.tags+xml"/>
  <Override PartName="/ppt/notesSlides/notesSlide21.xml" ContentType="application/vnd.openxmlformats-officedocument.presentationml.notesSlide+xml"/>
  <Override PartName="/ppt/tags/tag10.xml" ContentType="application/vnd.openxmlformats-officedocument.presentationml.tags+xml"/>
  <Override PartName="/ppt/notesSlides/notesSlide22.xml" ContentType="application/vnd.openxmlformats-officedocument.presentationml.notesSlide+xml"/>
  <Override PartName="/ppt/tags/tag1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2.xml" ContentType="application/vnd.openxmlformats-officedocument.presentationml.tags+xml"/>
  <Override PartName="/ppt/notesSlides/notesSlide26.xml" ContentType="application/vnd.openxmlformats-officedocument.presentationml.notesSlide+xml"/>
  <Override PartName="/ppt/tags/tag13.xml" ContentType="application/vnd.openxmlformats-officedocument.presentationml.tags+xml"/>
  <Override PartName="/ppt/notesSlides/notesSlide27.xml" ContentType="application/vnd.openxmlformats-officedocument.presentationml.notesSlide+xml"/>
  <Override PartName="/ppt/tags/tag1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5.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6.xml" ContentType="application/vnd.openxmlformats-officedocument.presentationml.tags+xml"/>
  <Override PartName="/ppt/notesSlides/notesSlide33.xml" ContentType="application/vnd.openxmlformats-officedocument.presentationml.notesSlide+xml"/>
  <Override PartName="/ppt/tags/tag17.xml" ContentType="application/vnd.openxmlformats-officedocument.presentationml.tags+xml"/>
  <Override PartName="/ppt/notesSlides/notesSlide34.xml" ContentType="application/vnd.openxmlformats-officedocument.presentationml.notesSlide+xml"/>
  <Override PartName="/ppt/tags/tag1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 id="2147483711" r:id="rId2"/>
    <p:sldMasterId id="2147483754" r:id="rId3"/>
  </p:sldMasterIdLst>
  <p:notesMasterIdLst>
    <p:notesMasterId r:id="rId91"/>
  </p:notesMasterIdLst>
  <p:sldIdLst>
    <p:sldId id="506" r:id="rId4"/>
    <p:sldId id="507" r:id="rId5"/>
    <p:sldId id="594" r:id="rId6"/>
    <p:sldId id="524" r:id="rId7"/>
    <p:sldId id="562" r:id="rId8"/>
    <p:sldId id="600" r:id="rId9"/>
    <p:sldId id="595" r:id="rId10"/>
    <p:sldId id="526" r:id="rId11"/>
    <p:sldId id="601" r:id="rId12"/>
    <p:sldId id="602" r:id="rId13"/>
    <p:sldId id="564" r:id="rId14"/>
    <p:sldId id="598" r:id="rId15"/>
    <p:sldId id="599" r:id="rId16"/>
    <p:sldId id="714" r:id="rId17"/>
    <p:sldId id="597" r:id="rId18"/>
    <p:sldId id="565" r:id="rId19"/>
    <p:sldId id="566" r:id="rId20"/>
    <p:sldId id="570" r:id="rId21"/>
    <p:sldId id="581" r:id="rId22"/>
    <p:sldId id="603" r:id="rId23"/>
    <p:sldId id="582" r:id="rId24"/>
    <p:sldId id="715" r:id="rId25"/>
    <p:sldId id="604" r:id="rId26"/>
    <p:sldId id="571" r:id="rId27"/>
    <p:sldId id="531" r:id="rId28"/>
    <p:sldId id="605" r:id="rId29"/>
    <p:sldId id="606" r:id="rId30"/>
    <p:sldId id="608" r:id="rId31"/>
    <p:sldId id="719" r:id="rId32"/>
    <p:sldId id="568" r:id="rId33"/>
    <p:sldId id="607" r:id="rId34"/>
    <p:sldId id="569" r:id="rId35"/>
    <p:sldId id="572" r:id="rId36"/>
    <p:sldId id="529" r:id="rId37"/>
    <p:sldId id="716" r:id="rId38"/>
    <p:sldId id="573" r:id="rId39"/>
    <p:sldId id="508" r:id="rId40"/>
    <p:sldId id="539" r:id="rId41"/>
    <p:sldId id="610" r:id="rId42"/>
    <p:sldId id="540" r:id="rId43"/>
    <p:sldId id="611" r:id="rId44"/>
    <p:sldId id="541" r:id="rId45"/>
    <p:sldId id="542" r:id="rId46"/>
    <p:sldId id="543" r:id="rId47"/>
    <p:sldId id="544" r:id="rId48"/>
    <p:sldId id="545" r:id="rId49"/>
    <p:sldId id="546" r:id="rId50"/>
    <p:sldId id="528" r:id="rId51"/>
    <p:sldId id="547" r:id="rId52"/>
    <p:sldId id="548" r:id="rId53"/>
    <p:sldId id="612" r:id="rId54"/>
    <p:sldId id="549" r:id="rId55"/>
    <p:sldId id="589" r:id="rId56"/>
    <p:sldId id="550" r:id="rId57"/>
    <p:sldId id="551" r:id="rId58"/>
    <p:sldId id="527" r:id="rId59"/>
    <p:sldId id="554" r:id="rId60"/>
    <p:sldId id="591" r:id="rId61"/>
    <p:sldId id="557" r:id="rId62"/>
    <p:sldId id="555" r:id="rId63"/>
    <p:sldId id="613" r:id="rId64"/>
    <p:sldId id="556" r:id="rId65"/>
    <p:sldId id="560" r:id="rId66"/>
    <p:sldId id="558" r:id="rId67"/>
    <p:sldId id="559" r:id="rId68"/>
    <p:sldId id="592" r:id="rId69"/>
    <p:sldId id="593" r:id="rId70"/>
    <p:sldId id="537" r:id="rId71"/>
    <p:sldId id="538" r:id="rId72"/>
    <p:sldId id="713" r:id="rId73"/>
    <p:sldId id="609" r:id="rId74"/>
    <p:sldId id="532" r:id="rId75"/>
    <p:sldId id="686" r:id="rId76"/>
    <p:sldId id="486" r:id="rId77"/>
    <p:sldId id="721" r:id="rId78"/>
    <p:sldId id="583" r:id="rId79"/>
    <p:sldId id="584" r:id="rId80"/>
    <p:sldId id="585" r:id="rId81"/>
    <p:sldId id="586" r:id="rId82"/>
    <p:sldId id="553" r:id="rId83"/>
    <p:sldId id="552" r:id="rId84"/>
    <p:sldId id="533" r:id="rId85"/>
    <p:sldId id="536" r:id="rId86"/>
    <p:sldId id="534" r:id="rId87"/>
    <p:sldId id="535" r:id="rId88"/>
    <p:sldId id="587" r:id="rId89"/>
    <p:sldId id="588" r:id="rId90"/>
  </p:sldIdLst>
  <p:sldSz cx="12192000" cy="6858000"/>
  <p:notesSz cx="6858000" cy="9144000"/>
  <p:embeddedFontLst>
    <p:embeddedFont>
      <p:font typeface="Adobe Devanagari" panose="02040503050201020203" pitchFamily="18" charset="0"/>
      <p:regular r:id="rId92"/>
      <p:bold r:id="rId93"/>
      <p:italic r:id="rId94"/>
      <p:boldItalic r:id="rId95"/>
    </p:embeddedFont>
    <p:embeddedFont>
      <p:font typeface="Bodoni" panose="020B0604020202020204" charset="0"/>
      <p:regular r:id="rId96"/>
      <p:bold r:id="rId97"/>
      <p:italic r:id="rId98"/>
      <p:boldItalic r:id="rId99"/>
    </p:embeddedFont>
    <p:embeddedFont>
      <p:font typeface="Calibri" panose="020F0502020204030204" pitchFamily="34" charset="0"/>
      <p:regular r:id="rId100"/>
      <p:bold r:id="rId101"/>
      <p:italic r:id="rId102"/>
      <p:boldItalic r:id="rId103"/>
    </p:embeddedFont>
    <p:embeddedFont>
      <p:font typeface="Calibri Light" panose="020F0302020204030204" pitchFamily="34" charset="0"/>
      <p:regular r:id="rId104"/>
      <p:italic r:id="rId105"/>
    </p:embeddedFont>
    <p:embeddedFont>
      <p:font typeface="Franklin Gothic" panose="020B0604020202020204" charset="0"/>
      <p:regular r:id="rId106"/>
      <p:bold r:id="rId107"/>
      <p:italic r:id="rId108"/>
      <p:boldItalic r:id="rId109"/>
    </p:embeddedFont>
    <p:embeddedFont>
      <p:font typeface="Franklin Gothic Book" panose="020B0503020102020204" pitchFamily="34" charset="0"/>
      <p:regular r:id="rId110"/>
      <p:italic r:id="rId111"/>
    </p:embeddedFont>
    <p:embeddedFont>
      <p:font typeface="Lato" panose="020F0502020204030203" pitchFamily="34" charset="0"/>
      <p:regular r:id="rId112"/>
      <p:bold r:id="rId113"/>
      <p:italic r:id="rId114"/>
      <p:boldItalic r:id="rId115"/>
    </p:embeddedFont>
    <p:embeddedFont>
      <p:font typeface="Questrial" pitchFamily="2" charset="0"/>
      <p:regular r:id="rId116"/>
    </p:embeddedFont>
    <p:embeddedFont>
      <p:font typeface="Raleway" pitchFamily="2" charset="0"/>
      <p:regular r:id="rId117"/>
      <p:bold r:id="rId118"/>
      <p:italic r:id="rId119"/>
      <p:boldItalic r:id="rId1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alie" initials="N" lastIdx="1" clrIdx="0">
    <p:extLst>
      <p:ext uri="{19B8F6BF-5375-455C-9EA6-DF929625EA0E}">
        <p15:presenceInfo xmlns:p15="http://schemas.microsoft.com/office/powerpoint/2012/main" userId="Natali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2CA1FE"/>
    <a:srgbClr val="0070C0"/>
    <a:srgbClr val="F46524"/>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28" autoAdjust="0"/>
    <p:restoredTop sz="72982" autoAdjust="0"/>
  </p:normalViewPr>
  <p:slideViewPr>
    <p:cSldViewPr snapToGrid="0" snapToObjects="1">
      <p:cViewPr varScale="1">
        <p:scale>
          <a:sx n="80" d="100"/>
          <a:sy n="80" d="100"/>
        </p:scale>
        <p:origin x="312" y="96"/>
      </p:cViewPr>
      <p:guideLst>
        <p:guide orient="horz" pos="2160"/>
        <p:guide pos="3840"/>
      </p:guideLst>
    </p:cSldViewPr>
  </p:slideViewPr>
  <p:notesTextViewPr>
    <p:cViewPr>
      <p:scale>
        <a:sx n="3" d="2"/>
        <a:sy n="3" d="2"/>
      </p:scale>
      <p:origin x="0" y="0"/>
    </p:cViewPr>
  </p:notesTextViewPr>
  <p:sorterViewPr>
    <p:cViewPr>
      <p:scale>
        <a:sx n="100" d="100"/>
        <a:sy n="100" d="100"/>
      </p:scale>
      <p:origin x="0" y="-959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font" Target="fonts/font26.fntdata"/><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font" Target="fonts/font21.fntdata"/><Relationship Id="rId16" Type="http://schemas.openxmlformats.org/officeDocument/2006/relationships/slide" Target="slides/slide13.xml"/><Relationship Id="rId107" Type="http://schemas.openxmlformats.org/officeDocument/2006/relationships/font" Target="fonts/font16.fntdata"/><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font" Target="fonts/font11.fntdata"/><Relationship Id="rId123"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font" Target="fonts/font4.fntdata"/><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font" Target="fonts/font9.fntdata"/><Relationship Id="rId105" Type="http://schemas.openxmlformats.org/officeDocument/2006/relationships/font" Target="fonts/font14.fntdata"/><Relationship Id="rId113" Type="http://schemas.openxmlformats.org/officeDocument/2006/relationships/font" Target="fonts/font22.fntdata"/><Relationship Id="rId118" Type="http://schemas.openxmlformats.org/officeDocument/2006/relationships/font" Target="fonts/font27.fntdata"/><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font" Target="fonts/font2.fntdata"/><Relationship Id="rId98" Type="http://schemas.openxmlformats.org/officeDocument/2006/relationships/font" Target="fonts/font7.fntdata"/><Relationship Id="rId121"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font" Target="fonts/font12.fntdata"/><Relationship Id="rId108" Type="http://schemas.openxmlformats.org/officeDocument/2006/relationships/font" Target="fonts/font17.fntdata"/><Relationship Id="rId116" Type="http://schemas.openxmlformats.org/officeDocument/2006/relationships/font" Target="fonts/font25.fntdata"/><Relationship Id="rId124"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notesMaster" Target="notesMasters/notesMaster1.xml"/><Relationship Id="rId96" Type="http://schemas.openxmlformats.org/officeDocument/2006/relationships/font" Target="fonts/font5.fntdata"/><Relationship Id="rId111"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font" Target="fonts/font15.fntdata"/><Relationship Id="rId114" Type="http://schemas.openxmlformats.org/officeDocument/2006/relationships/font" Target="fonts/font23.fntdata"/><Relationship Id="rId119" Type="http://schemas.openxmlformats.org/officeDocument/2006/relationships/font" Target="fonts/font28.fntdata"/><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font" Target="fonts/font3.fntdata"/><Relationship Id="rId99" Type="http://schemas.openxmlformats.org/officeDocument/2006/relationships/font" Target="fonts/font8.fntdata"/><Relationship Id="rId101" Type="http://schemas.openxmlformats.org/officeDocument/2006/relationships/font" Target="fonts/font10.fntdata"/><Relationship Id="rId12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font" Target="fonts/font18.fntdata"/><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font" Target="fonts/font6.fntdata"/><Relationship Id="rId104" Type="http://schemas.openxmlformats.org/officeDocument/2006/relationships/font" Target="fonts/font13.fntdata"/><Relationship Id="rId120" Type="http://schemas.openxmlformats.org/officeDocument/2006/relationships/font" Target="fonts/font29.fntdata"/><Relationship Id="rId125"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font" Target="fonts/font1.fntdata"/><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font" Target="fonts/font19.fntdata"/><Relationship Id="rId115" Type="http://schemas.openxmlformats.org/officeDocument/2006/relationships/font" Target="fonts/font2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74018806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r>
              <a:rPr lang="en-US" dirty="0"/>
              <a:t>Contains images that require alt text, including text-based screenshots.</a:t>
            </a:r>
          </a:p>
          <a:p>
            <a:pPr marL="158750" indent="0">
              <a:buNone/>
            </a:pPr>
            <a:r>
              <a:rPr lang="en-US" dirty="0"/>
              <a:t>None of the images, screenshots, or examples may be extracted for other use. CC-BY license does not apply to these components individually.</a:t>
            </a:r>
          </a:p>
          <a:p>
            <a:pPr marL="158750" indent="0">
              <a:buNone/>
            </a:pPr>
            <a:r>
              <a:rPr lang="en-US" dirty="0"/>
              <a:t>The dinosaur image is a GWL icon. </a:t>
            </a:r>
          </a:p>
          <a:p>
            <a:endParaRPr lang="en-US" dirty="0"/>
          </a:p>
        </p:txBody>
      </p:sp>
    </p:spTree>
    <p:extLst>
      <p:ext uri="{BB962C8B-B14F-4D97-AF65-F5344CB8AC3E}">
        <p14:creationId xmlns:p14="http://schemas.microsoft.com/office/powerpoint/2010/main" val="963346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5141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essential/minimally functional part of the sentence?</a:t>
            </a:r>
          </a:p>
          <a:p>
            <a:pPr marL="76200" indent="0" algn="r">
              <a:buNone/>
            </a:pPr>
            <a:endParaRPr lang="en-US" sz="1100" dirty="0">
              <a:solidFill>
                <a:schemeClr val="accent2">
                  <a:lumMod val="50000"/>
                </a:schemeClr>
              </a:solidFill>
            </a:endParaRPr>
          </a:p>
          <a:p>
            <a:pPr marL="76200" indent="0">
              <a:buNone/>
            </a:pPr>
            <a:r>
              <a:rPr lang="en-US" sz="1100" dirty="0">
                <a:solidFill>
                  <a:schemeClr val="accent2">
                    <a:lumMod val="50000"/>
                  </a:schemeClr>
                </a:solidFill>
              </a:rPr>
              <a:t>From: </a:t>
            </a:r>
            <a:r>
              <a:rPr lang="en-US" sz="1100" dirty="0" err="1">
                <a:solidFill>
                  <a:schemeClr val="accent2">
                    <a:lumMod val="50000"/>
                  </a:schemeClr>
                </a:solidFill>
              </a:rPr>
              <a:t>Noshad</a:t>
            </a:r>
            <a:r>
              <a:rPr lang="en-US" sz="1100" dirty="0">
                <a:solidFill>
                  <a:schemeClr val="accent2">
                    <a:lumMod val="50000"/>
                  </a:schemeClr>
                </a:solidFill>
              </a:rPr>
              <a:t>, M., &amp; Brandt-Pearce, M. (2012). Expurgated PPM using symmetric balanced incomplete block designs. IEEE communications letters, 16(7), 968-971.</a:t>
            </a:r>
          </a:p>
          <a:p>
            <a:endParaRPr lang="en-US" dirty="0"/>
          </a:p>
        </p:txBody>
      </p:sp>
    </p:spTree>
    <p:extLst>
      <p:ext uri="{BB962C8B-B14F-4D97-AF65-F5344CB8AC3E}">
        <p14:creationId xmlns:p14="http://schemas.microsoft.com/office/powerpoint/2010/main" val="1981576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200" indent="0" algn="l">
              <a:buNone/>
            </a:pPr>
            <a:endParaRPr lang="en-US" sz="1100" dirty="0">
              <a:solidFill>
                <a:schemeClr val="accent2">
                  <a:lumMod val="50000"/>
                </a:schemeClr>
              </a:solidFill>
            </a:endParaRPr>
          </a:p>
          <a:p>
            <a:pPr marL="76200" indent="0" algn="l">
              <a:buNone/>
            </a:pPr>
            <a:r>
              <a:rPr lang="en-US" sz="1100" dirty="0">
                <a:solidFill>
                  <a:schemeClr val="accent2">
                    <a:lumMod val="50000"/>
                  </a:schemeClr>
                </a:solidFill>
              </a:rPr>
              <a:t>Adapted from: M. </a:t>
            </a:r>
            <a:r>
              <a:rPr lang="en-US" sz="1100" dirty="0" err="1">
                <a:solidFill>
                  <a:schemeClr val="accent2">
                    <a:lumMod val="50000"/>
                  </a:schemeClr>
                </a:solidFill>
              </a:rPr>
              <a:t>Noshad</a:t>
            </a:r>
            <a:r>
              <a:rPr lang="en-US" sz="1100" dirty="0">
                <a:solidFill>
                  <a:schemeClr val="accent2">
                    <a:lumMod val="50000"/>
                  </a:schemeClr>
                </a:solidFill>
              </a:rPr>
              <a:t> and M. Brandt-Pearce, "Expurgated PPM Using Symmetric Balanced Incomplete Block Designs," in IEEE Communications Letters, vol. 16, no. 7, pp. 968-971, July 2012, </a:t>
            </a:r>
            <a:r>
              <a:rPr lang="en-US" sz="1100" dirty="0" err="1">
                <a:solidFill>
                  <a:schemeClr val="accent2">
                    <a:lumMod val="50000"/>
                  </a:schemeClr>
                </a:solidFill>
              </a:rPr>
              <a:t>doi</a:t>
            </a:r>
            <a:r>
              <a:rPr lang="en-US" sz="1100" dirty="0">
                <a:solidFill>
                  <a:schemeClr val="accent2">
                    <a:lumMod val="50000"/>
                  </a:schemeClr>
                </a:solidFill>
              </a:rPr>
              <a:t>: 10.1109/LCOMM.2012.042512.120457.</a:t>
            </a:r>
            <a:r>
              <a:rPr lang="en-US" sz="1100" dirty="0">
                <a:solidFill>
                  <a:schemeClr val="accent1"/>
                </a:solidFill>
              </a:rPr>
              <a:t>.</a:t>
            </a:r>
          </a:p>
          <a:p>
            <a:endParaRPr lang="en-US" dirty="0"/>
          </a:p>
        </p:txBody>
      </p:sp>
    </p:spTree>
    <p:extLst>
      <p:ext uri="{BB962C8B-B14F-4D97-AF65-F5344CB8AC3E}">
        <p14:creationId xmlns:p14="http://schemas.microsoft.com/office/powerpoint/2010/main" val="1034953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Note: I also added commas to the list at the end of the original sentence (IR, UWB, and FSO). When we used only the abbreviations, it became more clear that we needed commas for this list. I chose to use the Oxford comma rule for a list, where you put a comma before the “and,” but it’s also correct to omit this final comma in a list and say: “…such as IR, UWB and FSO communications.”</a:t>
            </a:r>
          </a:p>
        </p:txBody>
      </p:sp>
    </p:spTree>
    <p:extLst>
      <p:ext uri="{BB962C8B-B14F-4D97-AF65-F5344CB8AC3E}">
        <p14:creationId xmlns:p14="http://schemas.microsoft.com/office/powerpoint/2010/main" val="3017336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solidFill>
                  <a:schemeClr val="accent2">
                    <a:lumMod val="50000"/>
                  </a:schemeClr>
                </a:solidFill>
              </a:rPr>
              <a:t>Adapted from: </a:t>
            </a:r>
            <a:r>
              <a:rPr lang="en-US" sz="1000" dirty="0" err="1">
                <a:solidFill>
                  <a:schemeClr val="accent2">
                    <a:lumMod val="50000"/>
                  </a:schemeClr>
                </a:solidFill>
              </a:rPr>
              <a:t>Losego</a:t>
            </a:r>
            <a:r>
              <a:rPr lang="en-US" sz="1000" dirty="0">
                <a:solidFill>
                  <a:schemeClr val="accent2">
                    <a:lumMod val="50000"/>
                  </a:schemeClr>
                </a:solidFill>
              </a:rPr>
              <a:t>, M. D., Paisley, E. A., Craft, H. S., Lam, P. G., Sachet, E., </a:t>
            </a:r>
            <a:r>
              <a:rPr lang="en-US" sz="1000" dirty="0" err="1">
                <a:solidFill>
                  <a:schemeClr val="accent2">
                    <a:lumMod val="50000"/>
                  </a:schemeClr>
                </a:solidFill>
              </a:rPr>
              <a:t>Mita</a:t>
            </a:r>
            <a:r>
              <a:rPr lang="en-US" sz="1000" dirty="0">
                <a:solidFill>
                  <a:schemeClr val="accent2">
                    <a:lumMod val="50000"/>
                  </a:schemeClr>
                </a:solidFill>
              </a:rPr>
              <a:t>, S., ... &amp; Maria, J. P. (2016). Selective area epitaxy of magnesium oxide thin films on gallium nitride surfaces. Journal of Materials Research, 31(1), 36-45.</a:t>
            </a:r>
          </a:p>
          <a:p>
            <a:endParaRPr lang="en-US" sz="1000" dirty="0"/>
          </a:p>
        </p:txBody>
      </p:sp>
    </p:spTree>
    <p:extLst>
      <p:ext uri="{BB962C8B-B14F-4D97-AF65-F5344CB8AC3E}">
        <p14:creationId xmlns:p14="http://schemas.microsoft.com/office/powerpoint/2010/main" val="1615874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93723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 “We calibrated the model, and the results are accurate.”</a:t>
            </a:r>
          </a:p>
          <a:p>
            <a:r>
              <a:rPr lang="en-US" dirty="0"/>
              <a:t>Or: “We calibrated the model, and the results are accurate, but we’re still not satisfied with the level of precision we obtain.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100" b="1" dirty="0"/>
              <a:t>Punctuation Pattern Sheet adapted from Muriel Harris’s </a:t>
            </a:r>
            <a:r>
              <a:rPr lang="en-US" sz="1100" b="1" i="1" dirty="0"/>
              <a:t>Teaching One-to-One</a:t>
            </a:r>
          </a:p>
          <a:p>
            <a:endParaRPr lang="en-US" dirty="0"/>
          </a:p>
          <a:p>
            <a:endParaRPr lang="en-US" dirty="0"/>
          </a:p>
        </p:txBody>
      </p:sp>
    </p:spTree>
    <p:extLst>
      <p:ext uri="{BB962C8B-B14F-4D97-AF65-F5344CB8AC3E}">
        <p14:creationId xmlns:p14="http://schemas.microsoft.com/office/powerpoint/2010/main" val="232142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02414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17323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solidFill>
                  <a:schemeClr val="accent1"/>
                </a:solidFill>
                <a:latin typeface="Franklin Gothic" panose="020B0604020202020204" charset="0"/>
                <a:cs typeface="Franklin Gothic" panose="020B0604020202020204" charset="0"/>
              </a:rPr>
              <a:t>This sentence is a combination of two independent clauses, put together with a comma and an “and.”</a:t>
            </a:r>
          </a:p>
          <a:p>
            <a:r>
              <a:rPr lang="en-US" dirty="0"/>
              <a:t>So you have options, if you can recognize where &amp; how to combine or separate clauses—you can choose these 2 short sentences or combine them to show more connection. You might choose either way, depending on how important these facts are, their importance relative to each other, and their place in the paragraph &amp; among surrounding sentences. </a:t>
            </a:r>
          </a:p>
        </p:txBody>
      </p:sp>
    </p:spTree>
    <p:extLst>
      <p:ext uri="{BB962C8B-B14F-4D97-AF65-F5344CB8AC3E}">
        <p14:creationId xmlns:p14="http://schemas.microsoft.com/office/powerpoint/2010/main" val="3178750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09670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76135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68529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 revisions (middle 2) show us that if we JUST revise based on these comma/clause rules, we still have confusion and sentences that don’t quite sound right or clearly say what they’re trying to say. Consider a different revision, based on what the sentence is supposed to mean. Maybe 2 sentences would be a good solution here too.</a:t>
            </a:r>
          </a:p>
        </p:txBody>
      </p:sp>
    </p:spTree>
    <p:extLst>
      <p:ext uri="{BB962C8B-B14F-4D97-AF65-F5344CB8AC3E}">
        <p14:creationId xmlns:p14="http://schemas.microsoft.com/office/powerpoint/2010/main" val="1246951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option is a bit more awkward—it just shows what it would take to be able to use the comma here (adding a subject, which makes the second clause an </a:t>
            </a:r>
            <a:r>
              <a:rPr lang="en-US" dirty="0" err="1"/>
              <a:t>INDclause</a:t>
            </a:r>
            <a:r>
              <a:rPr lang="en-US" dirty="0"/>
              <a:t>).</a:t>
            </a:r>
          </a:p>
        </p:txBody>
      </p:sp>
    </p:spTree>
    <p:extLst>
      <p:ext uri="{BB962C8B-B14F-4D97-AF65-F5344CB8AC3E}">
        <p14:creationId xmlns:p14="http://schemas.microsoft.com/office/powerpoint/2010/main" val="8969843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Tree>
    <p:extLst>
      <p:ext uri="{BB962C8B-B14F-4D97-AF65-F5344CB8AC3E}">
        <p14:creationId xmlns:p14="http://schemas.microsoft.com/office/powerpoint/2010/main" val="3364754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1847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usually you would just want 2 sentences—use semicolons rarely</a:t>
            </a:r>
          </a:p>
        </p:txBody>
      </p:sp>
    </p:spTree>
    <p:extLst>
      <p:ext uri="{BB962C8B-B14F-4D97-AF65-F5344CB8AC3E}">
        <p14:creationId xmlns:p14="http://schemas.microsoft.com/office/powerpoint/2010/main" val="287339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usually you would just want 2 sentences—use semicolons rarely</a:t>
            </a:r>
          </a:p>
          <a:p>
            <a:endParaRPr lang="en-US" dirty="0"/>
          </a:p>
          <a:p>
            <a:r>
              <a:rPr lang="en-US" dirty="0"/>
              <a:t>Vs. this usage of however: “The LIDAR method, however, produced usable data.” This is just another arrangement of the format “However, the LIDAR method produced usable data.” You only have one S&amp;V. This can cause confusion, since in the first example above, we’re using a however between two commas—but this is not a comma splice; the however doesn’t connect two clauses. </a:t>
            </a:r>
          </a:p>
        </p:txBody>
      </p:sp>
    </p:spTree>
    <p:extLst>
      <p:ext uri="{BB962C8B-B14F-4D97-AF65-F5344CB8AC3E}">
        <p14:creationId xmlns:p14="http://schemas.microsoft.com/office/powerpoint/2010/main" val="3682850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usually you would just want 2 sentences—use semicolons rarely</a:t>
            </a:r>
          </a:p>
          <a:p>
            <a:pPr marL="533400" marR="0" lvl="0" indent="-457200" defTabSz="914400" rtl="0" eaLnBrk="1" fontAlgn="auto" latinLnBrk="0" hangingPunct="1">
              <a:lnSpc>
                <a:spcPct val="100000"/>
              </a:lnSpc>
              <a:spcBef>
                <a:spcPts val="0"/>
              </a:spcBef>
              <a:spcAft>
                <a:spcPts val="0"/>
              </a:spcAft>
              <a:buClr>
                <a:schemeClr val="accent1"/>
              </a:buClr>
              <a:buSzPct val="75000"/>
              <a:buFont typeface="Wingdings" panose="05000000000000000000" pitchFamily="2" charset="2"/>
              <a:buChar char="§"/>
              <a:tabLst/>
              <a:defRPr/>
            </a:pPr>
            <a:r>
              <a:rPr lang="en-US" sz="1100" dirty="0">
                <a:solidFill>
                  <a:srgbClr val="01579B"/>
                </a:solidFill>
                <a:latin typeface="Franklin Gothic" panose="020B0604020202020204" charset="0"/>
                <a:cs typeface="Franklin Gothic" panose="020B0604020202020204" charset="0"/>
                <a:sym typeface="Franklin Gothic"/>
              </a:rPr>
              <a:t>CTRL + F your favorite journal to see how often articles use semicolons as punctuation </a:t>
            </a:r>
            <a:endPar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endParaRPr>
          </a:p>
          <a:p>
            <a:pPr marL="533400" marR="0" lvl="0" indent="-457200" defTabSz="914400" rtl="0" eaLnBrk="1" fontAlgn="auto" latinLnBrk="0" hangingPunct="1">
              <a:lnSpc>
                <a:spcPct val="100000"/>
              </a:lnSpc>
              <a:spcBef>
                <a:spcPts val="0"/>
              </a:spcBef>
              <a:spcAft>
                <a:spcPts val="0"/>
              </a:spcAft>
              <a:buClr>
                <a:schemeClr val="accent1"/>
              </a:buClr>
              <a:buSzPct val="75000"/>
              <a:buFont typeface="Wingdings" panose="05000000000000000000" pitchFamily="2" charset="2"/>
              <a:buChar char="§"/>
              <a:tabLst/>
              <a:defRPr/>
            </a:pPr>
            <a:r>
              <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Most common punctuation error: to try to do this with just a comma, not a semicolon (comma splice)</a:t>
            </a:r>
          </a:p>
          <a:p>
            <a:pPr marL="76200" marR="0" lvl="0" indent="0" defTabSz="914400" rtl="0" eaLnBrk="1" fontAlgn="auto" latinLnBrk="0" hangingPunct="1">
              <a:lnSpc>
                <a:spcPct val="100000"/>
              </a:lnSpc>
              <a:spcBef>
                <a:spcPts val="0"/>
              </a:spcBef>
              <a:spcAft>
                <a:spcPts val="0"/>
              </a:spcAft>
              <a:buClr>
                <a:schemeClr val="accent1"/>
              </a:buClr>
              <a:buSzPct val="75000"/>
              <a:buFont typeface="Wingdings" panose="05000000000000000000" pitchFamily="2" charset="2"/>
              <a:buNone/>
              <a:tabLst/>
              <a:defRPr/>
            </a:pPr>
            <a:r>
              <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Another example: (Bowes)</a:t>
            </a:r>
          </a:p>
          <a:p>
            <a:pPr algn="l"/>
            <a:r>
              <a:rPr lang="en-US" sz="1800" b="0" i="0" u="none" strike="noStrike" baseline="0" dirty="0">
                <a:latin typeface="URWPalladioL-Roma"/>
              </a:rPr>
              <a:t>“These factors should be considered when developing a physics-based model; if the necessary data are not available then assumptions and estimations must be substituted based on domain knowledge.”</a:t>
            </a:r>
            <a:endPar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endParaRPr>
          </a:p>
          <a:p>
            <a:pPr marL="76200" marR="0" lvl="0" indent="0" defTabSz="914400" rtl="0" eaLnBrk="1" fontAlgn="auto" latinLnBrk="0" hangingPunct="1">
              <a:lnSpc>
                <a:spcPct val="100000"/>
              </a:lnSpc>
              <a:spcBef>
                <a:spcPts val="0"/>
              </a:spcBef>
              <a:spcAft>
                <a:spcPts val="0"/>
              </a:spcAft>
              <a:buClr>
                <a:schemeClr val="accent1"/>
              </a:buClr>
              <a:buSzPct val="75000"/>
              <a:buFont typeface="Wingdings" panose="05000000000000000000" pitchFamily="2" charset="2"/>
              <a:buNone/>
              <a:tabLst/>
              <a:defRPr/>
            </a:pPr>
            <a:r>
              <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More real examples (all 3 from </a:t>
            </a:r>
            <a:r>
              <a:rPr kumimoji="0" lang="en-US" sz="1100" i="0" u="none" strike="noStrike" kern="0" cap="none" spc="0" normalizeH="0" baseline="0" noProof="0" dirty="0" err="1">
                <a:ln>
                  <a:noFill/>
                </a:ln>
                <a:solidFill>
                  <a:srgbClr val="01579B"/>
                </a:solidFill>
                <a:effectLst/>
                <a:uLnTx/>
                <a:uFillTx/>
                <a:latin typeface="Franklin Gothic" panose="020B0604020202020204" charset="0"/>
                <a:cs typeface="Franklin Gothic" panose="020B0604020202020204" charset="0"/>
                <a:sym typeface="Franklin Gothic"/>
              </a:rPr>
              <a:t>Bogard</a:t>
            </a:r>
            <a:r>
              <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p>
          <a:p>
            <a:pPr algn="l"/>
            <a:r>
              <a:rPr lang="en-US" sz="1800" b="0" i="0" u="none" strike="noStrike" baseline="0" dirty="0">
                <a:latin typeface="AdvPSA183"/>
              </a:rPr>
              <a:t>“The degree of correlation changes depending on UTR library because of differences in variance; libraries with low or high variance in isoform use are coupled with lower or higher R2 respectively, as the mean prediction error remains almost constant.</a:t>
            </a:r>
            <a:r>
              <a:rPr kumimoji="0" lang="en-US" sz="1100" b="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p>
          <a:p>
            <a:pPr algn="l"/>
            <a:r>
              <a:rPr lang="en-US" sz="1800" b="0" i="0" u="none" strike="noStrike" baseline="0" dirty="0">
                <a:latin typeface="AdvPSA183"/>
              </a:rPr>
              <a:t>“The learning rate in SGD was chosen as 0.1; we empirically lowered the learning rate starting from 1.0 until we stopped observing oscillating behavior in the loss function on the training data.”</a:t>
            </a:r>
          </a:p>
          <a:p>
            <a:pPr algn="l"/>
            <a:r>
              <a:rPr kumimoji="0" lang="en-US" sz="1800" b="0" i="0" u="none" strike="noStrike" kern="0" cap="none" spc="0" normalizeH="0" baseline="0" noProof="0" dirty="0">
                <a:ln>
                  <a:noFill/>
                </a:ln>
                <a:solidFill>
                  <a:srgbClr val="01579B"/>
                </a:solidFill>
                <a:effectLst/>
                <a:uLnTx/>
                <a:uFillTx/>
                <a:latin typeface="AdvPSA183"/>
                <a:cs typeface="Franklin Gothic" panose="020B0604020202020204" charset="0"/>
                <a:sym typeface="Franklin Gothic"/>
              </a:rPr>
              <a:t>“</a:t>
            </a:r>
            <a:r>
              <a:rPr lang="en-US" sz="1800" b="0" i="0" u="none" strike="noStrike" baseline="0" dirty="0">
                <a:latin typeface="AdvPSA183"/>
              </a:rPr>
              <a:t>Step 4 is a mechanism for guarding the predictor network (APARENT) against spurious input; the continuous PWM could contain high-entropy nucleotides that, when directly passed as input to the network, would activate multiple orthogonal convolutional filters that in a 1-Hot setting never fire together. effectively creating activation artifacts that the network has never encountered.”</a:t>
            </a:r>
            <a:endParaRPr kumimoji="0" lang="en-US" sz="1100" b="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endParaRPr>
          </a:p>
          <a:p>
            <a:pPr algn="l"/>
            <a:r>
              <a:rPr kumimoji="0" lang="en-US" sz="1100" b="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r>
              <a:rPr lang="en-US" dirty="0" err="1"/>
              <a:t>Bogard</a:t>
            </a:r>
            <a:r>
              <a:rPr lang="en-US" dirty="0"/>
              <a:t>, N., Linder, J., Rosenberg, A. B., &amp; Seelig, G. (2019). A deep neural network for predicting and engineering alternative polyadenylation. </a:t>
            </a:r>
            <a:r>
              <a:rPr lang="en-US" i="1" dirty="0"/>
              <a:t>Cell</a:t>
            </a:r>
            <a:r>
              <a:rPr lang="en-US" dirty="0"/>
              <a:t>, </a:t>
            </a:r>
            <a:r>
              <a:rPr lang="en-US" i="1" dirty="0"/>
              <a:t>178</a:t>
            </a:r>
            <a:r>
              <a:rPr lang="en-US" dirty="0"/>
              <a:t>(1), 91-106.</a:t>
            </a:r>
            <a:r>
              <a:rPr kumimoji="0" lang="en-US" sz="11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endParaRPr lang="en-US" sz="1100" dirty="0"/>
          </a:p>
          <a:p>
            <a:endParaRPr lang="en-US" dirty="0"/>
          </a:p>
        </p:txBody>
      </p:sp>
    </p:spTree>
    <p:extLst>
      <p:ext uri="{BB962C8B-B14F-4D97-AF65-F5344CB8AC3E}">
        <p14:creationId xmlns:p14="http://schemas.microsoft.com/office/powerpoint/2010/main" val="49114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b="1" dirty="0"/>
              <a:t>Punctuation Pattern Sheet adapted from Muriel Harris’s </a:t>
            </a:r>
            <a:r>
              <a:rPr lang="en-US" sz="1100" b="1" i="1" dirty="0"/>
              <a:t>Teaching One-to-One</a:t>
            </a:r>
          </a:p>
          <a:p>
            <a:endParaRPr lang="en-US" dirty="0"/>
          </a:p>
        </p:txBody>
      </p:sp>
    </p:spTree>
    <p:extLst>
      <p:ext uri="{BB962C8B-B14F-4D97-AF65-F5344CB8AC3E}">
        <p14:creationId xmlns:p14="http://schemas.microsoft.com/office/powerpoint/2010/main" val="4114958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THESE RULES AND TIPS WHEN YOU’RE REVISING FOR CLARITY—don’t feel like you need perfect grammar in your earliest drafts. Don’t let grammar rules keep you from writing! On a first draft, just get out ideas as they flow, in any way that works for you. These kinds of sentence-level revisions will come towards the end of your process, after you’ve decided what to cut, what paragraphs to rearrange. Don’t spend time perfecting sentences too early, since you might decide you don’t even need that sentence at all!</a:t>
            </a:r>
          </a:p>
        </p:txBody>
      </p:sp>
    </p:spTree>
    <p:extLst>
      <p:ext uri="{BB962C8B-B14F-4D97-AF65-F5344CB8AC3E}">
        <p14:creationId xmlns:p14="http://schemas.microsoft.com/office/powerpoint/2010/main" val="3555826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this goes along with one of the rules for comma usage that we’ll talk about next: you use a comma after an introductory phrase (which is a dependent clause). </a:t>
            </a:r>
          </a:p>
        </p:txBody>
      </p:sp>
    </p:spTree>
    <p:extLst>
      <p:ext uri="{BB962C8B-B14F-4D97-AF65-F5344CB8AC3E}">
        <p14:creationId xmlns:p14="http://schemas.microsoft.com/office/powerpoint/2010/main" val="2457623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035928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64401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“afterward” is rarely used—this is a real example we found, but not one of the commonly-used conjunctive adverbs</a:t>
            </a:r>
          </a:p>
          <a:p>
            <a:r>
              <a:rPr lang="en-US" dirty="0"/>
              <a:t>#3 useful for figure captions as well</a:t>
            </a:r>
          </a:p>
          <a:p>
            <a:r>
              <a:rPr lang="en-US" dirty="0"/>
              <a:t>USE #1 &amp;2  RARELY—maybe one usage per paper; combine two short, punchy sentences that really need to go together. In research writing, #3 is the case you’ll use the most (the list). Don’t go crazy with the semicolons. (Also used in your in-text citations, depending on style.)</a:t>
            </a:r>
          </a:p>
        </p:txBody>
      </p:sp>
    </p:spTree>
    <p:extLst>
      <p:ext uri="{BB962C8B-B14F-4D97-AF65-F5344CB8AC3E}">
        <p14:creationId xmlns:p14="http://schemas.microsoft.com/office/powerpoint/2010/main" val="24511368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introductory word/phrase&lt;—&gt;dependent clause principles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err="1">
                <a:effectLst/>
                <a:latin typeface="Times New Roman" panose="02020603050405020304" pitchFamily="18" charset="0"/>
                <a:ea typeface="Calibri" panose="020F0502020204030204" pitchFamily="34" charset="0"/>
              </a:rPr>
              <a:t>Losego</a:t>
            </a:r>
            <a:r>
              <a:rPr lang="en-US" sz="1800" dirty="0">
                <a:effectLst/>
                <a:latin typeface="Times New Roman" panose="02020603050405020304" pitchFamily="18" charset="0"/>
                <a:ea typeface="Calibri" panose="020F0502020204030204" pitchFamily="34" charset="0"/>
              </a:rPr>
              <a:t>, M. D., Paisley, E. A., Craft, H. S., Lam, P. G., Sachet, E., </a:t>
            </a:r>
            <a:r>
              <a:rPr lang="en-US" sz="1800" dirty="0" err="1">
                <a:effectLst/>
                <a:latin typeface="Times New Roman" panose="02020603050405020304" pitchFamily="18" charset="0"/>
                <a:ea typeface="Calibri" panose="020F0502020204030204" pitchFamily="34" charset="0"/>
              </a:rPr>
              <a:t>Mita</a:t>
            </a:r>
            <a:r>
              <a:rPr lang="en-US" sz="1800" dirty="0">
                <a:effectLst/>
                <a:latin typeface="Times New Roman" panose="02020603050405020304" pitchFamily="18" charset="0"/>
                <a:ea typeface="Calibri" panose="020F0502020204030204" pitchFamily="34" charset="0"/>
              </a:rPr>
              <a:t>, S., ... &amp; Maria, J. P. (2016). Selective area epitaxy of magnesium oxide thin films on gallium nitride surfaces. </a:t>
            </a:r>
            <a:r>
              <a:rPr lang="en-US" sz="1800" i="1" dirty="0">
                <a:effectLst/>
                <a:latin typeface="Times New Roman" panose="02020603050405020304" pitchFamily="18" charset="0"/>
                <a:ea typeface="Calibri" panose="020F0502020204030204" pitchFamily="34" charset="0"/>
              </a:rPr>
              <a:t>Journal of Materials Research</a:t>
            </a:r>
            <a:r>
              <a:rPr lang="en-US" sz="1800" dirty="0">
                <a:effectLst/>
                <a:latin typeface="Times New Roman" panose="02020603050405020304" pitchFamily="18" charset="0"/>
                <a:ea typeface="Calibri" panose="020F0502020204030204" pitchFamily="34" charset="0"/>
              </a:rPr>
              <a:t>, </a:t>
            </a:r>
            <a:r>
              <a:rPr lang="en-US" sz="1800" i="1" dirty="0">
                <a:effectLst/>
                <a:latin typeface="Times New Roman" panose="02020603050405020304" pitchFamily="18" charset="0"/>
                <a:ea typeface="Calibri" panose="020F0502020204030204" pitchFamily="34" charset="0"/>
              </a:rPr>
              <a:t>31</a:t>
            </a:r>
            <a:r>
              <a:rPr lang="en-US" sz="1800" dirty="0">
                <a:effectLst/>
                <a:latin typeface="Times New Roman" panose="02020603050405020304" pitchFamily="18" charset="0"/>
                <a:ea typeface="Calibri" panose="020F0502020204030204" pitchFamily="34" charset="0"/>
              </a:rPr>
              <a:t>(1), 36-45.</a:t>
            </a:r>
          </a:p>
          <a:p>
            <a:endParaRPr lang="en-US" dirty="0"/>
          </a:p>
        </p:txBody>
      </p:sp>
    </p:spTree>
    <p:extLst>
      <p:ext uri="{BB962C8B-B14F-4D97-AF65-F5344CB8AC3E}">
        <p14:creationId xmlns:p14="http://schemas.microsoft.com/office/powerpoint/2010/main" val="38608526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this third comma in a list is called the Oxford comma—use it or don’t, just be consistent &amp; follow whatever style guide applies for your piece of writing. However, the third example demonstrates that sometimes, not using the Oxford comma leads to confusion (Marie Curie and a cat = your parents?)</a:t>
            </a:r>
          </a:p>
          <a:p>
            <a:r>
              <a:rPr lang="en-US" dirty="0"/>
              <a:t>#4 Of course, scientific writing doesn’t use a lot of quotes. Mostly you won’t need this. </a:t>
            </a:r>
          </a:p>
          <a:p>
            <a:r>
              <a:rPr lang="en-US" dirty="0"/>
              <a:t>FYI, note that not all quotes NEED to be introduced with a comma (e.g. He wrote that his method would be “entirely appropriate” and reiterated his opinion that it is not only “groundbreaking and earthshattering” but also “aesthetically pleasing to the extreme.”</a:t>
            </a:r>
          </a:p>
          <a:p>
            <a:r>
              <a:rPr lang="en-US" dirty="0"/>
              <a:t>Also note that this combo of quotation marks and punctuation follows the standards of American English—conventions vary for British &amp; other </a:t>
            </a:r>
            <a:r>
              <a:rPr lang="en-US" dirty="0" err="1"/>
              <a:t>Englishes</a:t>
            </a:r>
            <a:r>
              <a:rPr lang="en-US" dirty="0"/>
              <a:t>, etc., check your journal style guide. </a:t>
            </a:r>
          </a:p>
        </p:txBody>
      </p:sp>
    </p:spTree>
    <p:extLst>
      <p:ext uri="{BB962C8B-B14F-4D97-AF65-F5344CB8AC3E}">
        <p14:creationId xmlns:p14="http://schemas.microsoft.com/office/powerpoint/2010/main" val="27943961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37667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390793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96002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56138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797274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019613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543568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#1, the semicolon and period/begin new sentence options seem a little too abrupt—the relationship is a but/though/however/although sort of situation, so it’s helpful to use one of those connectors to show how the clauses relate.</a:t>
            </a:r>
          </a:p>
        </p:txBody>
      </p:sp>
    </p:spTree>
    <p:extLst>
      <p:ext uri="{BB962C8B-B14F-4D97-AF65-F5344CB8AC3E}">
        <p14:creationId xmlns:p14="http://schemas.microsoft.com/office/powerpoint/2010/main" val="27067345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 dependent clause</a:t>
            </a:r>
          </a:p>
        </p:txBody>
      </p:sp>
    </p:spTree>
    <p:extLst>
      <p:ext uri="{BB962C8B-B14F-4D97-AF65-F5344CB8AC3E}">
        <p14:creationId xmlns:p14="http://schemas.microsoft.com/office/powerpoint/2010/main" val="2040512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Guelph examples?</a:t>
            </a:r>
          </a:p>
        </p:txBody>
      </p:sp>
    </p:spTree>
    <p:extLst>
      <p:ext uri="{BB962C8B-B14F-4D97-AF65-F5344CB8AC3E}">
        <p14:creationId xmlns:p14="http://schemas.microsoft.com/office/powerpoint/2010/main" val="26900040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213224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these </a:t>
            </a:r>
            <a:r>
              <a:rPr lang="en-US" dirty="0" err="1"/>
              <a:t>guelph</a:t>
            </a:r>
            <a:r>
              <a:rPr lang="en-US" dirty="0"/>
              <a:t> examples?</a:t>
            </a:r>
          </a:p>
        </p:txBody>
      </p:sp>
    </p:spTree>
    <p:extLst>
      <p:ext uri="{BB962C8B-B14F-4D97-AF65-F5344CB8AC3E}">
        <p14:creationId xmlns:p14="http://schemas.microsoft.com/office/powerpoint/2010/main" val="16285699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949684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Bowes, B. D., Sadler, J. M., </a:t>
            </a:r>
            <a:r>
              <a:rPr lang="en-US" dirty="0" err="1"/>
              <a:t>Morsy</a:t>
            </a:r>
            <a:r>
              <a:rPr lang="en-US" dirty="0"/>
              <a:t>, M. M., </a:t>
            </a:r>
            <a:r>
              <a:rPr lang="en-US" dirty="0" err="1"/>
              <a:t>Behl</a:t>
            </a:r>
            <a:r>
              <a:rPr lang="en-US" dirty="0"/>
              <a:t>, M., &amp; Goodall, J. L. (2019). Forecasting groundwater table in a flood prone coastal city with long short-term memory and recurrent neural networks. </a:t>
            </a:r>
            <a:r>
              <a:rPr lang="en-US" i="1" dirty="0"/>
              <a:t>Water</a:t>
            </a:r>
            <a:r>
              <a:rPr lang="en-US" dirty="0"/>
              <a:t>, </a:t>
            </a:r>
            <a:r>
              <a:rPr lang="en-US" i="1" dirty="0"/>
              <a:t>11</a:t>
            </a:r>
            <a:r>
              <a:rPr lang="en-US" dirty="0"/>
              <a:t>(5), 1098.</a:t>
            </a:r>
          </a:p>
          <a:p>
            <a:r>
              <a:rPr lang="en-US" dirty="0" err="1"/>
              <a:t>Feisel</a:t>
            </a:r>
            <a:r>
              <a:rPr lang="en-US" dirty="0"/>
              <a:t>, L. D., &amp; Rosa, A. J. (2005). The role of the laboratory in undergraduate engineering education. </a:t>
            </a:r>
            <a:r>
              <a:rPr lang="en-US" i="1" dirty="0"/>
              <a:t>Journal of engineering Education</a:t>
            </a:r>
            <a:r>
              <a:rPr lang="en-US" dirty="0"/>
              <a:t>, </a:t>
            </a:r>
            <a:r>
              <a:rPr lang="en-US" i="1" dirty="0"/>
              <a:t>94</a:t>
            </a:r>
            <a:r>
              <a:rPr lang="en-US" dirty="0"/>
              <a:t>(1), 121-130.</a:t>
            </a:r>
          </a:p>
        </p:txBody>
      </p:sp>
    </p:spTree>
    <p:extLst>
      <p:ext uri="{BB962C8B-B14F-4D97-AF65-F5344CB8AC3E}">
        <p14:creationId xmlns:p14="http://schemas.microsoft.com/office/powerpoint/2010/main" val="18905984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68509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905537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415515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We could also make the first example clearer by changing from passive to active voice: While analyzing our results, </a:t>
            </a:r>
            <a:r>
              <a:rPr lang="en-US" i="1" dirty="0">
                <a:solidFill>
                  <a:srgbClr val="0070C0"/>
                </a:solidFill>
                <a:latin typeface="Franklin Gothic Book" panose="020B0503020102020204" pitchFamily="34" charset="0"/>
                <a:ea typeface="Questrial"/>
                <a:cs typeface="Questrial"/>
                <a:sym typeface="Questrial"/>
              </a:rPr>
              <a:t>we realized that we had overlooked a key statistical test.</a:t>
            </a:r>
            <a:endParaRPr lang="en-US" dirty="0">
              <a:solidFill>
                <a:srgbClr val="002060"/>
              </a:solidFill>
              <a:latin typeface="Franklin Gothic Book" panose="020B0503020102020204" pitchFamily="34" charset="0"/>
              <a:sym typeface="Questrial"/>
            </a:endParaRPr>
          </a:p>
          <a:p>
            <a:endParaRPr lang="en-US" dirty="0"/>
          </a:p>
        </p:txBody>
      </p:sp>
    </p:spTree>
    <p:extLst>
      <p:ext uri="{BB962C8B-B14F-4D97-AF65-F5344CB8AC3E}">
        <p14:creationId xmlns:p14="http://schemas.microsoft.com/office/powerpoint/2010/main" val="28695520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“After shifting the time series of each variable, all data were normalized to values between 0-1 and combined into an input matrix or tensor and a label tensor.” Bowes, B. D., Sadler, J. M., </a:t>
            </a:r>
            <a:r>
              <a:rPr lang="en-US" dirty="0" err="1"/>
              <a:t>Morsy</a:t>
            </a:r>
            <a:r>
              <a:rPr lang="en-US" dirty="0"/>
              <a:t>, M. M., </a:t>
            </a:r>
            <a:r>
              <a:rPr lang="en-US" dirty="0" err="1"/>
              <a:t>Behl</a:t>
            </a:r>
            <a:r>
              <a:rPr lang="en-US" dirty="0"/>
              <a:t>, M., &amp; Goodall, J. L. (2019). Forecasting groundwater table in a flood prone coastal city with long short-term memory and recurrent neural networks. </a:t>
            </a:r>
            <a:r>
              <a:rPr lang="en-US" i="1" dirty="0"/>
              <a:t>Water</a:t>
            </a:r>
            <a:r>
              <a:rPr lang="en-US" dirty="0"/>
              <a:t>, </a:t>
            </a:r>
            <a:r>
              <a:rPr lang="en-US" i="1" dirty="0"/>
              <a:t>11</a:t>
            </a:r>
            <a:r>
              <a:rPr lang="en-US" dirty="0"/>
              <a:t>(5), 1098.</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We could also just not use a modifier at all and revise to say: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After we shifted the time series of each variable, all data were normalized… (but might be clearer to use active voice for both parts of the sentence)</a:t>
            </a:r>
          </a:p>
          <a:p>
            <a:endParaRPr lang="en-US" dirty="0"/>
          </a:p>
        </p:txBody>
      </p:sp>
    </p:spTree>
    <p:extLst>
      <p:ext uri="{BB962C8B-B14F-4D97-AF65-F5344CB8AC3E}">
        <p14:creationId xmlns:p14="http://schemas.microsoft.com/office/powerpoint/2010/main" val="36670002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“Reviewing prior research, many studies support…” (this is a common example of how modifier errors happen in scientific writing)</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 #5, #6 show how passive voice is often entangled w/ modifier errors</a:t>
            </a:r>
          </a:p>
          <a:p>
            <a:endParaRPr lang="en-US" dirty="0"/>
          </a:p>
        </p:txBody>
      </p:sp>
    </p:spTree>
    <p:extLst>
      <p:ext uri="{BB962C8B-B14F-4D97-AF65-F5344CB8AC3E}">
        <p14:creationId xmlns:p14="http://schemas.microsoft.com/office/powerpoint/2010/main" val="388534756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#5, #6 show how passive voice is often entangled w/ modifier errors</a:t>
            </a:r>
          </a:p>
          <a:p>
            <a:r>
              <a:rPr lang="en-US" dirty="0"/>
              <a:t>So switching them to active voice solves a lot of clarity issues</a:t>
            </a:r>
          </a:p>
        </p:txBody>
      </p:sp>
    </p:spTree>
    <p:extLst>
      <p:ext uri="{BB962C8B-B14F-4D97-AF65-F5344CB8AC3E}">
        <p14:creationId xmlns:p14="http://schemas.microsoft.com/office/powerpoint/2010/main" val="934196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389076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307214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244913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517222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49402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47355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997642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might think of essential/nonessential clauses as subset/definition: nonessential clauses tell us more about the referent (like a definition), while essential clauses point out a subset of the referent. </a:t>
            </a:r>
          </a:p>
        </p:txBody>
      </p:sp>
    </p:spTree>
    <p:extLst>
      <p:ext uri="{BB962C8B-B14F-4D97-AF65-F5344CB8AC3E}">
        <p14:creationId xmlns:p14="http://schemas.microsoft.com/office/powerpoint/2010/main" val="213197292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Khan Academy video on that vs. which:</a:t>
            </a:r>
          </a:p>
          <a:p>
            <a:r>
              <a:rPr lang="en-US" dirty="0"/>
              <a:t>https://www.khanacademy.org/humanities/grammar/parts-of-speech-the-pronoun/relative-pronouns/v/that-versus-which-the-parts-of-speech-grammar</a:t>
            </a:r>
          </a:p>
        </p:txBody>
      </p:sp>
    </p:spTree>
    <p:extLst>
      <p:ext uri="{BB962C8B-B14F-4D97-AF65-F5344CB8AC3E}">
        <p14:creationId xmlns:p14="http://schemas.microsoft.com/office/powerpoint/2010/main" val="257581755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Omission often happens in spoken English—and mostly with essential clauses</a:t>
            </a:r>
          </a:p>
          <a:p>
            <a:r>
              <a:rPr lang="en-US" dirty="0"/>
              <a:t>Also, see how the subject is right </a:t>
            </a:r>
            <a:r>
              <a:rPr lang="en-US" u="sng" dirty="0"/>
              <a:t>after</a:t>
            </a:r>
            <a:r>
              <a:rPr lang="en-US" dirty="0"/>
              <a:t> the who/that—something to look for to see that you can omit the relative pronoun.</a:t>
            </a:r>
          </a:p>
        </p:txBody>
      </p:sp>
    </p:spTree>
    <p:extLst>
      <p:ext uri="{BB962C8B-B14F-4D97-AF65-F5344CB8AC3E}">
        <p14:creationId xmlns:p14="http://schemas.microsoft.com/office/powerpoint/2010/main" val="59917353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Double-check your Subject-Verb agreement. This is an easy mistake to make when you’re just skimming your own work—a good reason to read aloud for proofreading.</a:t>
            </a:r>
          </a:p>
        </p:txBody>
      </p:sp>
    </p:spTree>
    <p:extLst>
      <p:ext uri="{BB962C8B-B14F-4D97-AF65-F5344CB8AC3E}">
        <p14:creationId xmlns:p14="http://schemas.microsoft.com/office/powerpoint/2010/main" val="59677052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them to pinpoint the difference between the first and second example</a:t>
            </a:r>
          </a:p>
          <a:p>
            <a:r>
              <a:rPr lang="en-US" dirty="0"/>
              <a:t>The model that was calibrated with the first set of data was accurate, while the model calibrated with the second set of data failed. </a:t>
            </a:r>
          </a:p>
          <a:p>
            <a:r>
              <a:rPr lang="en-US" dirty="0"/>
              <a:t>Algorithms which are finite sequences of well-defined, computer-implementable instructions can be useful in managing stormwater systems. </a:t>
            </a:r>
          </a:p>
          <a:p>
            <a:r>
              <a:rPr lang="en-US" dirty="0"/>
              <a:t>Participants who were selected through a rigorous screening process wore the prototype devices daily for two weeks. </a:t>
            </a:r>
          </a:p>
          <a:p>
            <a:r>
              <a:rPr lang="en-US" dirty="0"/>
              <a:t>Participants who write in English found the smartwatch handwriting recognition system easy to use, while participants who write in Mandarin found many errors in the transcription. </a:t>
            </a:r>
          </a:p>
        </p:txBody>
      </p:sp>
    </p:spTree>
    <p:extLst>
      <p:ext uri="{BB962C8B-B14F-4D97-AF65-F5344CB8AC3E}">
        <p14:creationId xmlns:p14="http://schemas.microsoft.com/office/powerpoint/2010/main" val="20713052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them to pinpoint the difference between the first and second example</a:t>
            </a:r>
          </a:p>
          <a:p>
            <a:r>
              <a:rPr lang="en-US" dirty="0"/>
              <a:t>The model that was calibrated with the first set of data was accurate, while the model calibrated with the second set of data failed. </a:t>
            </a:r>
          </a:p>
          <a:p>
            <a:r>
              <a:rPr lang="en-US" dirty="0"/>
              <a:t>Algorithms which are finite sequences of well-defined, computer-implementable instructions can be useful in managing stormwater systems. </a:t>
            </a:r>
          </a:p>
          <a:p>
            <a:r>
              <a:rPr lang="en-US" dirty="0"/>
              <a:t>Participants who were selected through a rigorous screening process wore the prototype devices daily for two weeks. </a:t>
            </a:r>
          </a:p>
          <a:p>
            <a:r>
              <a:rPr lang="en-US" dirty="0"/>
              <a:t>Participants who write in English found the smartwatch handwriting recognition system easy to use, while participants who write in Mandarin found many errors in the transcription. </a:t>
            </a:r>
          </a:p>
          <a:p>
            <a:endParaRPr lang="en-US" dirty="0"/>
          </a:p>
          <a:p>
            <a:r>
              <a:rPr lang="en-US" dirty="0"/>
              <a:t>NOTE: in example 2, “well-defined” and “computer-implementable” are coordinate adjectives—adjectives that both apply to the noun and that could be in either order. You could just say “and” between them instead of using the comma. </a:t>
            </a:r>
          </a:p>
        </p:txBody>
      </p:sp>
    </p:spTree>
    <p:extLst>
      <p:ext uri="{BB962C8B-B14F-4D97-AF65-F5344CB8AC3E}">
        <p14:creationId xmlns:p14="http://schemas.microsoft.com/office/powerpoint/2010/main" val="14523454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final note: use of “which”</a:t>
            </a:r>
          </a:p>
        </p:txBody>
      </p:sp>
    </p:spTree>
    <p:extLst>
      <p:ext uri="{BB962C8B-B14F-4D97-AF65-F5344CB8AC3E}">
        <p14:creationId xmlns:p14="http://schemas.microsoft.com/office/powerpoint/2010/main" val="23445956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5503178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21E971D5-E0FE-F140-BF93-BE7DF2E4179F}" type="slidenum">
              <a:rPr kumimoji="0" lang="en-US" sz="1400" b="0" i="0" u="none" strike="noStrike" kern="0" cap="none" spc="0" normalizeH="0" baseline="0" noProof="0" smtClean="0">
                <a:ln>
                  <a:noFill/>
                </a:ln>
                <a:solidFill>
                  <a:srgbClr val="000000"/>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70</a:t>
            </a:fld>
            <a:endParaRPr kumimoji="0" lang="en-US"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023176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524282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060343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0311359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464180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E971D5-E0FE-F140-BF93-BE7DF2E4179F}" type="slidenum">
              <a:rPr lang="en-US" smtClean="0"/>
              <a:t>74</a:t>
            </a:fld>
            <a:endParaRPr lang="en-US"/>
          </a:p>
        </p:txBody>
      </p:sp>
    </p:spTree>
    <p:extLst>
      <p:ext uri="{BB962C8B-B14F-4D97-AF65-F5344CB8AC3E}">
        <p14:creationId xmlns:p14="http://schemas.microsoft.com/office/powerpoint/2010/main" val="234519961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197485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079473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203770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example is more complicated than just frag/RO</a:t>
            </a:r>
          </a:p>
          <a:p>
            <a:r>
              <a:rPr lang="en-US" dirty="0"/>
              <a:t>Second is a straightforward fragment</a:t>
            </a:r>
          </a:p>
          <a:p>
            <a:r>
              <a:rPr lang="en-US" dirty="0"/>
              <a:t>Third is a RO/comma splice</a:t>
            </a:r>
          </a:p>
        </p:txBody>
      </p:sp>
    </p:spTree>
    <p:extLst>
      <p:ext uri="{BB962C8B-B14F-4D97-AF65-F5344CB8AC3E}">
        <p14:creationId xmlns:p14="http://schemas.microsoft.com/office/powerpoint/2010/main" val="41427097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56723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85225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dependent clause could be added at the beginning OR end </a:t>
            </a:r>
          </a:p>
          <a:p>
            <a:r>
              <a:rPr lang="en-US" dirty="0"/>
              <a:t>Errors were discovered when the data was analyzed.</a:t>
            </a:r>
          </a:p>
          <a:p>
            <a:r>
              <a:rPr lang="en-US" dirty="0"/>
              <a:t>When the data was analyzed, errors were discovered. </a:t>
            </a:r>
          </a:p>
        </p:txBody>
      </p:sp>
    </p:spTree>
    <p:extLst>
      <p:ext uri="{BB962C8B-B14F-4D97-AF65-F5344CB8AC3E}">
        <p14:creationId xmlns:p14="http://schemas.microsoft.com/office/powerpoint/2010/main" val="382010623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022279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them to pinpoint the difference between the first and second example</a:t>
            </a:r>
          </a:p>
          <a:p>
            <a:r>
              <a:rPr lang="en-US" dirty="0"/>
              <a:t>The model that was calibrated with the first set of data was accurate, while the model calibrated with the second set of data failed. </a:t>
            </a:r>
          </a:p>
          <a:p>
            <a:r>
              <a:rPr lang="en-US" dirty="0"/>
              <a:t>Algorithms which are finite sequences of well-defined, computer-implementable instructions can be useful in managing stormwater systems. </a:t>
            </a:r>
          </a:p>
          <a:p>
            <a:r>
              <a:rPr lang="en-US" dirty="0"/>
              <a:t>Participants who were selected through a rigorous screening process wore the prototype devices daily for two weeks. </a:t>
            </a:r>
          </a:p>
          <a:p>
            <a:r>
              <a:rPr lang="en-US" dirty="0"/>
              <a:t>Participants who write in English found the smartwatch handwriting recognition system easy to use, while participants who write in Mandarin found many errors in the transcription. </a:t>
            </a:r>
          </a:p>
        </p:txBody>
      </p:sp>
    </p:spTree>
    <p:extLst>
      <p:ext uri="{BB962C8B-B14F-4D97-AF65-F5344CB8AC3E}">
        <p14:creationId xmlns:p14="http://schemas.microsoft.com/office/powerpoint/2010/main" val="244412548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626956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examples show why it’s good to use a which clause—vs. the next examples show some cases where a which clause is not needed/is too much.</a:t>
            </a:r>
          </a:p>
        </p:txBody>
      </p:sp>
    </p:spTree>
    <p:extLst>
      <p:ext uri="{BB962C8B-B14F-4D97-AF65-F5344CB8AC3E}">
        <p14:creationId xmlns:p14="http://schemas.microsoft.com/office/powerpoint/2010/main" val="424601065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0348535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using a “which” clause makes a sentence unnecessarily long/complex. </a:t>
            </a:r>
          </a:p>
        </p:txBody>
      </p:sp>
    </p:spTree>
    <p:extLst>
      <p:ext uri="{BB962C8B-B14F-4D97-AF65-F5344CB8AC3E}">
        <p14:creationId xmlns:p14="http://schemas.microsoft.com/office/powerpoint/2010/main" val="416751673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Kang, W. C., &amp; McAuley, J. (2018, November). Self-attentive sequential recommendation. In </a:t>
            </a:r>
            <a:r>
              <a:rPr lang="en-US" i="1" dirty="0"/>
              <a:t>2018 IEEE international conference on data mining (ICDM)</a:t>
            </a:r>
            <a:r>
              <a:rPr lang="en-US" dirty="0"/>
              <a:t> (pp. 197-206). IEEE.</a:t>
            </a:r>
          </a:p>
        </p:txBody>
      </p:sp>
    </p:spTree>
    <p:extLst>
      <p:ext uri="{BB962C8B-B14F-4D97-AF65-F5344CB8AC3E}">
        <p14:creationId xmlns:p14="http://schemas.microsoft.com/office/powerpoint/2010/main" val="3776137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08648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2">
  <p:cSld name="Title slide 2">
    <p:bg>
      <p:bgPr>
        <a:solidFill>
          <a:srgbClr val="EB5F0C"/>
        </a:solidFill>
        <a:effectLst/>
      </p:bgPr>
    </p:bg>
    <p:spTree>
      <p:nvGrpSpPr>
        <p:cNvPr id="1" name="Shape 19"/>
        <p:cNvGrpSpPr/>
        <p:nvPr/>
      </p:nvGrpSpPr>
      <p:grpSpPr>
        <a:xfrm>
          <a:off x="0" y="0"/>
          <a:ext cx="0" cy="0"/>
          <a:chOff x="0" y="0"/>
          <a:chExt cx="0" cy="0"/>
        </a:xfrm>
      </p:grpSpPr>
      <p:cxnSp>
        <p:nvCxnSpPr>
          <p:cNvPr id="20" name="Shape 20"/>
          <p:cNvCxnSpPr/>
          <p:nvPr/>
        </p:nvCxnSpPr>
        <p:spPr>
          <a:xfrm>
            <a:off x="578800" y="436133"/>
            <a:ext cx="11034400" cy="18800"/>
          </a:xfrm>
          <a:prstGeom prst="straightConnector1">
            <a:avLst/>
          </a:prstGeom>
          <a:noFill/>
          <a:ln w="28575" cap="flat" cmpd="sng">
            <a:solidFill>
              <a:schemeClr val="lt1"/>
            </a:solidFill>
            <a:prstDash val="dot"/>
            <a:round/>
            <a:headEnd type="none" w="sm" len="sm"/>
            <a:tailEnd type="none" w="sm" len="sm"/>
          </a:ln>
        </p:spPr>
      </p:cxnSp>
      <p:sp>
        <p:nvSpPr>
          <p:cNvPr id="21" name="Shape 21"/>
          <p:cNvSpPr txBox="1">
            <a:spLocks noGrp="1"/>
          </p:cNvSpPr>
          <p:nvPr>
            <p:ph type="ctrTitle"/>
          </p:nvPr>
        </p:nvSpPr>
        <p:spPr>
          <a:xfrm>
            <a:off x="569900" y="840300"/>
            <a:ext cx="11034400" cy="2056000"/>
          </a:xfrm>
          <a:prstGeom prst="rect">
            <a:avLst/>
          </a:prstGeom>
        </p:spPr>
        <p:txBody>
          <a:bodyPr spcFirstLastPara="1" wrap="square" lIns="91425" tIns="91425" rIns="91425" bIns="91425" anchor="t" anchorCtr="0"/>
          <a:lstStyle>
            <a:lvl1pPr lvl="0" algn="ctr" rtl="0">
              <a:spcBef>
                <a:spcPts val="0"/>
              </a:spcBef>
              <a:spcAft>
                <a:spcPts val="0"/>
              </a:spcAft>
              <a:buClr>
                <a:srgbClr val="232D4B"/>
              </a:buClr>
              <a:buSzPts val="4800"/>
              <a:buFont typeface="Franklin Gothic"/>
              <a:buNone/>
              <a:defRPr sz="3600">
                <a:solidFill>
                  <a:srgbClr val="232D4B"/>
                </a:solidFill>
                <a:latin typeface="Franklin Gothic"/>
                <a:ea typeface="Franklin Gothic"/>
                <a:cs typeface="Franklin Gothic"/>
                <a:sym typeface="Franklin Gothic"/>
              </a:defRPr>
            </a:lvl1pPr>
            <a:lvl2pPr lvl="1" algn="ctr" rtl="0">
              <a:spcBef>
                <a:spcPts val="0"/>
              </a:spcBef>
              <a:spcAft>
                <a:spcPts val="0"/>
              </a:spcAft>
              <a:buClr>
                <a:schemeClr val="lt1"/>
              </a:buClr>
              <a:buSzPts val="4800"/>
              <a:buNone/>
              <a:defRPr sz="3600">
                <a:solidFill>
                  <a:schemeClr val="lt1"/>
                </a:solidFill>
              </a:defRPr>
            </a:lvl2pPr>
            <a:lvl3pPr lvl="2" algn="ctr" rtl="0">
              <a:spcBef>
                <a:spcPts val="0"/>
              </a:spcBef>
              <a:spcAft>
                <a:spcPts val="0"/>
              </a:spcAft>
              <a:buClr>
                <a:schemeClr val="lt1"/>
              </a:buClr>
              <a:buSzPts val="4800"/>
              <a:buNone/>
              <a:defRPr sz="3600">
                <a:solidFill>
                  <a:schemeClr val="lt1"/>
                </a:solidFill>
              </a:defRPr>
            </a:lvl3pPr>
            <a:lvl4pPr lvl="3" algn="ctr" rtl="0">
              <a:spcBef>
                <a:spcPts val="0"/>
              </a:spcBef>
              <a:spcAft>
                <a:spcPts val="0"/>
              </a:spcAft>
              <a:buClr>
                <a:schemeClr val="lt1"/>
              </a:buClr>
              <a:buSzPts val="4800"/>
              <a:buNone/>
              <a:defRPr sz="3600">
                <a:solidFill>
                  <a:schemeClr val="lt1"/>
                </a:solidFill>
              </a:defRPr>
            </a:lvl4pPr>
            <a:lvl5pPr lvl="4" algn="ctr" rtl="0">
              <a:spcBef>
                <a:spcPts val="0"/>
              </a:spcBef>
              <a:spcAft>
                <a:spcPts val="0"/>
              </a:spcAft>
              <a:buClr>
                <a:schemeClr val="lt1"/>
              </a:buClr>
              <a:buSzPts val="4800"/>
              <a:buNone/>
              <a:defRPr sz="3600">
                <a:solidFill>
                  <a:schemeClr val="lt1"/>
                </a:solidFill>
              </a:defRPr>
            </a:lvl5pPr>
            <a:lvl6pPr lvl="5" algn="ctr" rtl="0">
              <a:spcBef>
                <a:spcPts val="0"/>
              </a:spcBef>
              <a:spcAft>
                <a:spcPts val="0"/>
              </a:spcAft>
              <a:buClr>
                <a:schemeClr val="lt1"/>
              </a:buClr>
              <a:buSzPts val="4800"/>
              <a:buNone/>
              <a:defRPr sz="3600">
                <a:solidFill>
                  <a:schemeClr val="lt1"/>
                </a:solidFill>
              </a:defRPr>
            </a:lvl6pPr>
            <a:lvl7pPr lvl="6" algn="ctr" rtl="0">
              <a:spcBef>
                <a:spcPts val="0"/>
              </a:spcBef>
              <a:spcAft>
                <a:spcPts val="0"/>
              </a:spcAft>
              <a:buClr>
                <a:schemeClr val="lt1"/>
              </a:buClr>
              <a:buSzPts val="4800"/>
              <a:buNone/>
              <a:defRPr sz="3600">
                <a:solidFill>
                  <a:schemeClr val="lt1"/>
                </a:solidFill>
              </a:defRPr>
            </a:lvl7pPr>
            <a:lvl8pPr lvl="7" algn="ctr" rtl="0">
              <a:spcBef>
                <a:spcPts val="0"/>
              </a:spcBef>
              <a:spcAft>
                <a:spcPts val="0"/>
              </a:spcAft>
              <a:buClr>
                <a:schemeClr val="lt1"/>
              </a:buClr>
              <a:buSzPts val="4800"/>
              <a:buNone/>
              <a:defRPr sz="3600">
                <a:solidFill>
                  <a:schemeClr val="lt1"/>
                </a:solidFill>
              </a:defRPr>
            </a:lvl8pPr>
            <a:lvl9pPr lvl="8" algn="ctr" rtl="0">
              <a:spcBef>
                <a:spcPts val="0"/>
              </a:spcBef>
              <a:spcAft>
                <a:spcPts val="0"/>
              </a:spcAft>
              <a:buClr>
                <a:schemeClr val="lt1"/>
              </a:buClr>
              <a:buSzPts val="4800"/>
              <a:buNone/>
              <a:defRPr sz="3600">
                <a:solidFill>
                  <a:schemeClr val="lt1"/>
                </a:solidFill>
              </a:defRPr>
            </a:lvl9pPr>
          </a:lstStyle>
          <a:p>
            <a:endParaRPr/>
          </a:p>
        </p:txBody>
      </p:sp>
      <p:sp>
        <p:nvSpPr>
          <p:cNvPr id="22" name="Shape 22"/>
          <p:cNvSpPr txBox="1">
            <a:spLocks noGrp="1"/>
          </p:cNvSpPr>
          <p:nvPr>
            <p:ph type="subTitle" idx="1"/>
          </p:nvPr>
        </p:nvSpPr>
        <p:spPr>
          <a:xfrm>
            <a:off x="594633" y="4317933"/>
            <a:ext cx="11034400" cy="16556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2400"/>
              <a:buFont typeface="Franklin Gothic"/>
              <a:buNone/>
              <a:defRPr sz="1800">
                <a:solidFill>
                  <a:schemeClr val="lt1"/>
                </a:solidFill>
                <a:latin typeface="Franklin Gothic"/>
                <a:ea typeface="Franklin Gothic"/>
                <a:cs typeface="Franklin Gothic"/>
                <a:sym typeface="Franklin Gothic"/>
              </a:defRPr>
            </a:lvl9pPr>
          </a:lstStyle>
          <a:p>
            <a:endParaRPr/>
          </a:p>
        </p:txBody>
      </p:sp>
      <p:sp>
        <p:nvSpPr>
          <p:cNvPr id="23" name="Shape 2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9995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610680" y="3396579"/>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323045"/>
            <a:ext cx="11849319" cy="847200"/>
          </a:xfrm>
        </p:spPr>
        <p:txBody>
          <a:bodyPr/>
          <a:lstStyle>
            <a:lvl1pPr algn="ctr">
              <a:defRPr sz="45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177738" y="1700965"/>
            <a:ext cx="11849100" cy="913287"/>
          </a:xfrm>
        </p:spPr>
        <p:txBody>
          <a:bodyPr/>
          <a:lstStyle>
            <a:lvl1pPr marL="57150" indent="0" algn="ctr">
              <a:buNone/>
              <a:defRPr sz="9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3757901"/>
            <a:ext cx="6471343" cy="626532"/>
          </a:xfrm>
        </p:spPr>
        <p:txBody>
          <a:bodyPr vert="horz"/>
          <a:lstStyle>
            <a:lvl1pPr marL="57150" indent="0" algn="r">
              <a:buNone/>
              <a:defRPr b="1">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4396856"/>
            <a:ext cx="7265751" cy="1476120"/>
          </a:xfrm>
        </p:spPr>
        <p:txBody>
          <a:bodyPr vert="horz"/>
          <a:lstStyle>
            <a:lvl1pPr marL="57150" indent="0" algn="r">
              <a:buNone/>
              <a:defRPr b="0">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2530149"/>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4740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1 1 1 1">
  <p:cSld name="Title and body 1 1 1 1">
    <p:spTree>
      <p:nvGrpSpPr>
        <p:cNvPr id="1" name="Shape 165"/>
        <p:cNvGrpSpPr/>
        <p:nvPr/>
      </p:nvGrpSpPr>
      <p:grpSpPr>
        <a:xfrm>
          <a:off x="0" y="0"/>
          <a:ext cx="0" cy="0"/>
          <a:chOff x="0" y="0"/>
          <a:chExt cx="0" cy="0"/>
        </a:xfrm>
      </p:grpSpPr>
      <p:cxnSp>
        <p:nvCxnSpPr>
          <p:cNvPr id="166" name="Shape 166"/>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67" name="Shape 167"/>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8" name="Shape 168"/>
          <p:cNvSpPr txBox="1">
            <a:spLocks noGrp="1"/>
          </p:cNvSpPr>
          <p:nvPr>
            <p:ph type="body" idx="1"/>
          </p:nvPr>
        </p:nvSpPr>
        <p:spPr>
          <a:xfrm>
            <a:off x="872267" y="1467000"/>
            <a:ext cx="5383200" cy="4664000"/>
          </a:xfrm>
          <a:prstGeom prst="rect">
            <a:avLst/>
          </a:prstGeom>
        </p:spPr>
        <p:txBody>
          <a:bodyPr spcFirstLastPara="1" wrap="square" lIns="91425" tIns="91425" rIns="91425" bIns="91425" anchor="t" anchorCtr="0"/>
          <a:lstStyle>
            <a:lvl1pPr marL="342900" lvl="0" indent="-285750" rtl="0">
              <a:spcBef>
                <a:spcPts val="0"/>
              </a:spcBef>
              <a:spcAft>
                <a:spcPts val="0"/>
              </a:spcAft>
              <a:buSzPts val="2400"/>
              <a:buChar char="●"/>
              <a:defRPr/>
            </a:lvl1pPr>
            <a:lvl2pPr marL="685800" lvl="1" indent="-276225" rtl="0">
              <a:spcBef>
                <a:spcPts val="975"/>
              </a:spcBef>
              <a:spcAft>
                <a:spcPts val="0"/>
              </a:spcAft>
              <a:buSzPts val="2200"/>
              <a:buChar char="○"/>
              <a:defRPr/>
            </a:lvl2pPr>
            <a:lvl3pPr marL="1028700" lvl="2" indent="-266700" rtl="0">
              <a:spcBef>
                <a:spcPts val="975"/>
              </a:spcBef>
              <a:spcAft>
                <a:spcPts val="0"/>
              </a:spcAft>
              <a:buSzPts val="2000"/>
              <a:buChar char="■"/>
              <a:defRPr/>
            </a:lvl3pPr>
            <a:lvl4pPr marL="1371600" lvl="3" indent="-261938" rtl="0">
              <a:spcBef>
                <a:spcPts val="975"/>
              </a:spcBef>
              <a:spcAft>
                <a:spcPts val="0"/>
              </a:spcAft>
              <a:buSzPts val="1900"/>
              <a:buChar char="●"/>
              <a:defRPr/>
            </a:lvl4pPr>
            <a:lvl5pPr marL="1714500" lvl="4" indent="-257175" rtl="0">
              <a:spcBef>
                <a:spcPts val="975"/>
              </a:spcBef>
              <a:spcAft>
                <a:spcPts val="0"/>
              </a:spcAft>
              <a:buSzPts val="1800"/>
              <a:buChar char="○"/>
              <a:defRPr/>
            </a:lvl5pPr>
            <a:lvl6pPr marL="2057400" lvl="5" indent="-247650" rtl="0">
              <a:spcBef>
                <a:spcPts val="975"/>
              </a:spcBef>
              <a:spcAft>
                <a:spcPts val="0"/>
              </a:spcAft>
              <a:buSzPts val="1600"/>
              <a:buChar char="■"/>
              <a:defRPr/>
            </a:lvl6pPr>
            <a:lvl7pPr marL="2400300" lvl="6" indent="-238125" rtl="0">
              <a:spcBef>
                <a:spcPts val="975"/>
              </a:spcBef>
              <a:spcAft>
                <a:spcPts val="0"/>
              </a:spcAft>
              <a:buSzPts val="1400"/>
              <a:buChar char="●"/>
              <a:defRPr/>
            </a:lvl7pPr>
            <a:lvl8pPr marL="2743200" lvl="7" indent="-238125" rtl="0">
              <a:spcBef>
                <a:spcPts val="975"/>
              </a:spcBef>
              <a:spcAft>
                <a:spcPts val="0"/>
              </a:spcAft>
              <a:buSzPts val="1400"/>
              <a:buChar char="○"/>
              <a:defRPr/>
            </a:lvl8pPr>
            <a:lvl9pPr marL="3086100" lvl="8" indent="-238125" rtl="0">
              <a:spcBef>
                <a:spcPts val="975"/>
              </a:spcBef>
              <a:spcAft>
                <a:spcPts val="975"/>
              </a:spcAft>
              <a:buSzPts val="1400"/>
              <a:buChar char="■"/>
              <a:defRPr/>
            </a:lvl9pPr>
          </a:lstStyle>
          <a:p>
            <a:endParaRPr/>
          </a:p>
        </p:txBody>
      </p:sp>
      <p:sp>
        <p:nvSpPr>
          <p:cNvPr id="169" name="Shape 16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170" name="Shape 170"/>
          <p:cNvSpPr txBox="1">
            <a:spLocks noGrp="1"/>
          </p:cNvSpPr>
          <p:nvPr>
            <p:ph type="body" idx="2"/>
          </p:nvPr>
        </p:nvSpPr>
        <p:spPr>
          <a:xfrm>
            <a:off x="6444900" y="1467000"/>
            <a:ext cx="5383200" cy="4664000"/>
          </a:xfrm>
          <a:prstGeom prst="rect">
            <a:avLst/>
          </a:prstGeom>
        </p:spPr>
        <p:txBody>
          <a:bodyPr spcFirstLastPara="1" wrap="square" lIns="91425" tIns="91425" rIns="91425" bIns="91425" anchor="t" anchorCtr="0"/>
          <a:lstStyle>
            <a:lvl1pPr marL="342900" lvl="0" indent="-285750" rtl="0">
              <a:spcBef>
                <a:spcPts val="0"/>
              </a:spcBef>
              <a:spcAft>
                <a:spcPts val="0"/>
              </a:spcAft>
              <a:buSzPts val="2400"/>
              <a:buChar char="●"/>
              <a:defRPr/>
            </a:lvl1pPr>
            <a:lvl2pPr marL="685800" lvl="1" indent="-276225" rtl="0">
              <a:spcBef>
                <a:spcPts val="975"/>
              </a:spcBef>
              <a:spcAft>
                <a:spcPts val="0"/>
              </a:spcAft>
              <a:buSzPts val="2200"/>
              <a:buChar char="○"/>
              <a:defRPr/>
            </a:lvl2pPr>
            <a:lvl3pPr marL="1028700" lvl="2" indent="-266700" rtl="0">
              <a:spcBef>
                <a:spcPts val="975"/>
              </a:spcBef>
              <a:spcAft>
                <a:spcPts val="0"/>
              </a:spcAft>
              <a:buSzPts val="2000"/>
              <a:buChar char="■"/>
              <a:defRPr/>
            </a:lvl3pPr>
            <a:lvl4pPr marL="1371600" lvl="3" indent="-261938" rtl="0">
              <a:spcBef>
                <a:spcPts val="975"/>
              </a:spcBef>
              <a:spcAft>
                <a:spcPts val="0"/>
              </a:spcAft>
              <a:buSzPts val="1900"/>
              <a:buChar char="●"/>
              <a:defRPr/>
            </a:lvl4pPr>
            <a:lvl5pPr marL="1714500" lvl="4" indent="-257175" rtl="0">
              <a:spcBef>
                <a:spcPts val="975"/>
              </a:spcBef>
              <a:spcAft>
                <a:spcPts val="0"/>
              </a:spcAft>
              <a:buSzPts val="1800"/>
              <a:buChar char="○"/>
              <a:defRPr/>
            </a:lvl5pPr>
            <a:lvl6pPr marL="2057400" lvl="5" indent="-247650" rtl="0">
              <a:spcBef>
                <a:spcPts val="975"/>
              </a:spcBef>
              <a:spcAft>
                <a:spcPts val="0"/>
              </a:spcAft>
              <a:buSzPts val="1600"/>
              <a:buChar char="■"/>
              <a:defRPr/>
            </a:lvl6pPr>
            <a:lvl7pPr marL="2400300" lvl="6" indent="-238125" rtl="0">
              <a:spcBef>
                <a:spcPts val="975"/>
              </a:spcBef>
              <a:spcAft>
                <a:spcPts val="0"/>
              </a:spcAft>
              <a:buSzPts val="1400"/>
              <a:buChar char="●"/>
              <a:defRPr/>
            </a:lvl7pPr>
            <a:lvl8pPr marL="2743200" lvl="7" indent="-238125" rtl="0">
              <a:spcBef>
                <a:spcPts val="975"/>
              </a:spcBef>
              <a:spcAft>
                <a:spcPts val="0"/>
              </a:spcAft>
              <a:buSzPts val="1400"/>
              <a:buChar char="○"/>
              <a:defRPr/>
            </a:lvl8pPr>
            <a:lvl9pPr marL="3086100" lvl="8" indent="-238125" rtl="0">
              <a:spcBef>
                <a:spcPts val="975"/>
              </a:spcBef>
              <a:spcAft>
                <a:spcPts val="975"/>
              </a:spcAft>
              <a:buSzPts val="1400"/>
              <a:buChar char="■"/>
              <a:defRPr/>
            </a:lvl9pPr>
          </a:lstStyle>
          <a:p>
            <a:endParaRPr/>
          </a:p>
        </p:txBody>
      </p:sp>
    </p:spTree>
    <p:extLst>
      <p:ext uri="{BB962C8B-B14F-4D97-AF65-F5344CB8AC3E}">
        <p14:creationId xmlns:p14="http://schemas.microsoft.com/office/powerpoint/2010/main" val="320562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1 1 1 1" preserve="1" userDrawn="1">
  <p:cSld name="1_Title and body 1 1 1 1">
    <p:spTree>
      <p:nvGrpSpPr>
        <p:cNvPr id="1" name="Shape 165"/>
        <p:cNvGrpSpPr/>
        <p:nvPr/>
      </p:nvGrpSpPr>
      <p:grpSpPr>
        <a:xfrm>
          <a:off x="0" y="0"/>
          <a:ext cx="0" cy="0"/>
          <a:chOff x="0" y="0"/>
          <a:chExt cx="0" cy="0"/>
        </a:xfrm>
      </p:grpSpPr>
      <p:cxnSp>
        <p:nvCxnSpPr>
          <p:cNvPr id="166" name="Shape 166"/>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67" name="Shape 167"/>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8" name="Shape 168"/>
          <p:cNvSpPr txBox="1">
            <a:spLocks noGrp="1"/>
          </p:cNvSpPr>
          <p:nvPr>
            <p:ph type="body" idx="1"/>
          </p:nvPr>
        </p:nvSpPr>
        <p:spPr>
          <a:xfrm>
            <a:off x="872268" y="1467000"/>
            <a:ext cx="10334995" cy="4664000"/>
          </a:xfrm>
          <a:prstGeom prst="rect">
            <a:avLst/>
          </a:prstGeom>
        </p:spPr>
        <p:txBody>
          <a:bodyPr spcFirstLastPara="1" wrap="square" lIns="91425" tIns="91425" rIns="91425" bIns="91425" anchor="t" anchorCtr="0"/>
          <a:lstStyle>
            <a:lvl1pPr marL="342900" lvl="0" indent="-285750" rtl="0">
              <a:spcBef>
                <a:spcPts val="0"/>
              </a:spcBef>
              <a:spcAft>
                <a:spcPts val="0"/>
              </a:spcAft>
              <a:buSzPts val="2400"/>
              <a:buChar char="●"/>
              <a:defRPr/>
            </a:lvl1pPr>
            <a:lvl2pPr marL="685800" lvl="1" indent="-276225" rtl="0">
              <a:spcBef>
                <a:spcPts val="975"/>
              </a:spcBef>
              <a:spcAft>
                <a:spcPts val="0"/>
              </a:spcAft>
              <a:buSzPts val="2200"/>
              <a:buChar char="○"/>
              <a:defRPr/>
            </a:lvl2pPr>
            <a:lvl3pPr marL="1028700" lvl="2" indent="-266700" rtl="0">
              <a:spcBef>
                <a:spcPts val="975"/>
              </a:spcBef>
              <a:spcAft>
                <a:spcPts val="0"/>
              </a:spcAft>
              <a:buSzPts val="2000"/>
              <a:buChar char="■"/>
              <a:defRPr/>
            </a:lvl3pPr>
            <a:lvl4pPr marL="1371600" lvl="3" indent="-261938" rtl="0">
              <a:spcBef>
                <a:spcPts val="975"/>
              </a:spcBef>
              <a:spcAft>
                <a:spcPts val="0"/>
              </a:spcAft>
              <a:buSzPts val="1900"/>
              <a:buChar char="●"/>
              <a:defRPr/>
            </a:lvl4pPr>
            <a:lvl5pPr marL="1714500" lvl="4" indent="-257175" rtl="0">
              <a:spcBef>
                <a:spcPts val="975"/>
              </a:spcBef>
              <a:spcAft>
                <a:spcPts val="0"/>
              </a:spcAft>
              <a:buSzPts val="1800"/>
              <a:buChar char="○"/>
              <a:defRPr/>
            </a:lvl5pPr>
            <a:lvl6pPr marL="2057400" lvl="5" indent="-247650" rtl="0">
              <a:spcBef>
                <a:spcPts val="975"/>
              </a:spcBef>
              <a:spcAft>
                <a:spcPts val="0"/>
              </a:spcAft>
              <a:buSzPts val="1600"/>
              <a:buChar char="■"/>
              <a:defRPr/>
            </a:lvl6pPr>
            <a:lvl7pPr marL="2400300" lvl="6" indent="-238125" rtl="0">
              <a:spcBef>
                <a:spcPts val="975"/>
              </a:spcBef>
              <a:spcAft>
                <a:spcPts val="0"/>
              </a:spcAft>
              <a:buSzPts val="1400"/>
              <a:buChar char="●"/>
              <a:defRPr/>
            </a:lvl7pPr>
            <a:lvl8pPr marL="2743200" lvl="7" indent="-238125" rtl="0">
              <a:spcBef>
                <a:spcPts val="975"/>
              </a:spcBef>
              <a:spcAft>
                <a:spcPts val="0"/>
              </a:spcAft>
              <a:buSzPts val="1400"/>
              <a:buChar char="○"/>
              <a:defRPr/>
            </a:lvl8pPr>
            <a:lvl9pPr marL="3086100" lvl="8" indent="-238125" rtl="0">
              <a:spcBef>
                <a:spcPts val="975"/>
              </a:spcBef>
              <a:spcAft>
                <a:spcPts val="975"/>
              </a:spcAft>
              <a:buSzPts val="1400"/>
              <a:buChar char="■"/>
              <a:defRPr/>
            </a:lvl9pPr>
          </a:lstStyle>
          <a:p>
            <a:endParaRPr dirty="0"/>
          </a:p>
        </p:txBody>
      </p:sp>
      <p:sp>
        <p:nvSpPr>
          <p:cNvPr id="169" name="Shape 16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11229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2">
  <p:cSld name="Title slide 1 2">
    <p:bg>
      <p:bgPr>
        <a:solidFill>
          <a:srgbClr val="232D4B"/>
        </a:solidFill>
        <a:effectLst/>
      </p:bgPr>
    </p:bg>
    <p:spTree>
      <p:nvGrpSpPr>
        <p:cNvPr id="1" name="Shape 34"/>
        <p:cNvGrpSpPr/>
        <p:nvPr/>
      </p:nvGrpSpPr>
      <p:grpSpPr>
        <a:xfrm>
          <a:off x="0" y="0"/>
          <a:ext cx="0" cy="0"/>
          <a:chOff x="0" y="0"/>
          <a:chExt cx="0" cy="0"/>
        </a:xfrm>
      </p:grpSpPr>
      <p:cxnSp>
        <p:nvCxnSpPr>
          <p:cNvPr id="35" name="Shape 35"/>
          <p:cNvCxnSpPr/>
          <p:nvPr/>
        </p:nvCxnSpPr>
        <p:spPr>
          <a:xfrm rot="10800000" flipH="1">
            <a:off x="230367" y="602367"/>
            <a:ext cx="11678000" cy="35600"/>
          </a:xfrm>
          <a:prstGeom prst="straightConnector1">
            <a:avLst/>
          </a:prstGeom>
          <a:noFill/>
          <a:ln w="38100" cap="flat" cmpd="sng">
            <a:solidFill>
              <a:schemeClr val="lt1"/>
            </a:solidFill>
            <a:prstDash val="dot"/>
            <a:round/>
            <a:headEnd type="none" w="sm" len="sm"/>
            <a:tailEnd type="none" w="sm" len="sm"/>
          </a:ln>
        </p:spPr>
      </p:cxnSp>
      <p:sp>
        <p:nvSpPr>
          <p:cNvPr id="36" name="Shape 36"/>
          <p:cNvSpPr txBox="1">
            <a:spLocks noGrp="1"/>
          </p:cNvSpPr>
          <p:nvPr>
            <p:ph type="ctrTitle"/>
          </p:nvPr>
        </p:nvSpPr>
        <p:spPr>
          <a:xfrm>
            <a:off x="135800" y="8403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37" name="Shape 37"/>
          <p:cNvSpPr txBox="1">
            <a:spLocks noGrp="1"/>
          </p:cNvSpPr>
          <p:nvPr>
            <p:ph type="subTitle" idx="1"/>
          </p:nvPr>
        </p:nvSpPr>
        <p:spPr>
          <a:xfrm>
            <a:off x="135800" y="35087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sp>
        <p:nvSpPr>
          <p:cNvPr id="38" name="Shape 3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39" name="Shape 39"/>
          <p:cNvPicPr preferRelativeResize="0"/>
          <p:nvPr/>
        </p:nvPicPr>
        <p:blipFill>
          <a:blip r:embed="rId2">
            <a:alphaModFix/>
          </a:blip>
          <a:stretch>
            <a:fillRect/>
          </a:stretch>
        </p:blipFill>
        <p:spPr>
          <a:xfrm>
            <a:off x="1435403" y="4856137"/>
            <a:ext cx="9538167" cy="1912367"/>
          </a:xfrm>
          <a:prstGeom prst="rect">
            <a:avLst/>
          </a:prstGeom>
          <a:noFill/>
          <a:ln>
            <a:noFill/>
          </a:ln>
        </p:spPr>
      </p:pic>
    </p:spTree>
    <p:extLst>
      <p:ext uri="{BB962C8B-B14F-4D97-AF65-F5344CB8AC3E}">
        <p14:creationId xmlns:p14="http://schemas.microsoft.com/office/powerpoint/2010/main" val="2675090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1 2 2 1">
  <p:cSld name="Title slide 1 2 2 1">
    <p:bg>
      <p:bgPr>
        <a:solidFill>
          <a:srgbClr val="232D4B"/>
        </a:solidFill>
        <a:effectLst/>
      </p:bgPr>
    </p:bg>
    <p:spTree>
      <p:nvGrpSpPr>
        <p:cNvPr id="1" name="Shape 46"/>
        <p:cNvGrpSpPr/>
        <p:nvPr/>
      </p:nvGrpSpPr>
      <p:grpSpPr>
        <a:xfrm>
          <a:off x="0" y="0"/>
          <a:ext cx="0" cy="0"/>
          <a:chOff x="0" y="0"/>
          <a:chExt cx="0" cy="0"/>
        </a:xfrm>
      </p:grpSpPr>
      <p:sp>
        <p:nvSpPr>
          <p:cNvPr id="47" name="Shape 47"/>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48" name="Shape 4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49" name="Shape 49"/>
          <p:cNvPicPr preferRelativeResize="0"/>
          <p:nvPr/>
        </p:nvPicPr>
        <p:blipFill>
          <a:blip r:embed="rId2">
            <a:alphaModFix/>
          </a:blip>
          <a:stretch>
            <a:fillRect/>
          </a:stretch>
        </p:blipFill>
        <p:spPr>
          <a:xfrm>
            <a:off x="2371470" y="2691072"/>
            <a:ext cx="7449065" cy="3762299"/>
          </a:xfrm>
          <a:prstGeom prst="rect">
            <a:avLst/>
          </a:prstGeom>
          <a:noFill/>
          <a:ln>
            <a:noFill/>
          </a:ln>
        </p:spPr>
      </p:pic>
      <p:sp>
        <p:nvSpPr>
          <p:cNvPr id="50" name="Shape 50"/>
          <p:cNvSpPr txBox="1">
            <a:spLocks noGrp="1"/>
          </p:cNvSpPr>
          <p:nvPr>
            <p:ph type="subTitle" idx="1"/>
          </p:nvPr>
        </p:nvSpPr>
        <p:spPr>
          <a:xfrm>
            <a:off x="0" y="52661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cxnSp>
        <p:nvCxnSpPr>
          <p:cNvPr id="51" name="Shape 51"/>
          <p:cNvCxnSpPr/>
          <p:nvPr/>
        </p:nvCxnSpPr>
        <p:spPr>
          <a:xfrm rot="10800000" flipH="1">
            <a:off x="257000" y="2976967"/>
            <a:ext cx="11678000" cy="35600"/>
          </a:xfrm>
          <a:prstGeom prst="straightConnector1">
            <a:avLst/>
          </a:prstGeom>
          <a:noFill/>
          <a:ln w="28575" cap="flat" cmpd="sng">
            <a:solidFill>
              <a:schemeClr val="lt1"/>
            </a:solidFill>
            <a:prstDash val="dot"/>
            <a:round/>
            <a:headEnd type="none" w="sm" len="sm"/>
            <a:tailEnd type="none" w="sm" len="sm"/>
          </a:ln>
        </p:spPr>
      </p:cxnSp>
    </p:spTree>
    <p:extLst>
      <p:ext uri="{BB962C8B-B14F-4D97-AF65-F5344CB8AC3E}">
        <p14:creationId xmlns:p14="http://schemas.microsoft.com/office/powerpoint/2010/main" val="549763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1 2 2 1 1">
  <p:cSld name="Title slide 1 2 2 1 1">
    <p:bg>
      <p:bgPr>
        <a:solidFill>
          <a:srgbClr val="232D4B"/>
        </a:solidFill>
        <a:effectLst/>
      </p:bgPr>
    </p:bg>
    <p:spTree>
      <p:nvGrpSpPr>
        <p:cNvPr id="1" name="Shape 52"/>
        <p:cNvGrpSpPr/>
        <p:nvPr/>
      </p:nvGrpSpPr>
      <p:grpSpPr>
        <a:xfrm>
          <a:off x="0" y="0"/>
          <a:ext cx="0" cy="0"/>
          <a:chOff x="0" y="0"/>
          <a:chExt cx="0" cy="0"/>
        </a:xfrm>
      </p:grpSpPr>
      <p:sp>
        <p:nvSpPr>
          <p:cNvPr id="53" name="Shape 53"/>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54" name="Shape 5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55" name="Shape 55"/>
          <p:cNvPicPr preferRelativeResize="0"/>
          <p:nvPr/>
        </p:nvPicPr>
        <p:blipFill>
          <a:blip r:embed="rId2">
            <a:alphaModFix/>
          </a:blip>
          <a:stretch>
            <a:fillRect/>
          </a:stretch>
        </p:blipFill>
        <p:spPr>
          <a:xfrm>
            <a:off x="2371470" y="4011872"/>
            <a:ext cx="7449065" cy="3762299"/>
          </a:xfrm>
          <a:prstGeom prst="rect">
            <a:avLst/>
          </a:prstGeom>
          <a:noFill/>
          <a:ln>
            <a:noFill/>
          </a:ln>
        </p:spPr>
      </p:pic>
      <p:sp>
        <p:nvSpPr>
          <p:cNvPr id="56" name="Shape 56"/>
          <p:cNvSpPr txBox="1">
            <a:spLocks noGrp="1"/>
          </p:cNvSpPr>
          <p:nvPr>
            <p:ph type="subTitle" idx="1"/>
          </p:nvPr>
        </p:nvSpPr>
        <p:spPr>
          <a:xfrm>
            <a:off x="135800" y="3007333"/>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cxnSp>
        <p:nvCxnSpPr>
          <p:cNvPr id="57" name="Shape 57"/>
          <p:cNvCxnSpPr/>
          <p:nvPr/>
        </p:nvCxnSpPr>
        <p:spPr>
          <a:xfrm rot="10800000" flipH="1">
            <a:off x="257000" y="2976967"/>
            <a:ext cx="11678000" cy="35600"/>
          </a:xfrm>
          <a:prstGeom prst="straightConnector1">
            <a:avLst/>
          </a:prstGeom>
          <a:noFill/>
          <a:ln w="28575" cap="flat" cmpd="sng">
            <a:solidFill>
              <a:schemeClr val="lt1"/>
            </a:solidFill>
            <a:prstDash val="dot"/>
            <a:round/>
            <a:headEnd type="none" w="sm" len="sm"/>
            <a:tailEnd type="none" w="sm" len="sm"/>
          </a:ln>
        </p:spPr>
      </p:cxnSp>
    </p:spTree>
    <p:extLst>
      <p:ext uri="{BB962C8B-B14F-4D97-AF65-F5344CB8AC3E}">
        <p14:creationId xmlns:p14="http://schemas.microsoft.com/office/powerpoint/2010/main" val="591325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1 2 2 1 1 1">
  <p:cSld name="Title slide 1 2 2 1 1 1">
    <p:bg>
      <p:bgPr>
        <a:solidFill>
          <a:srgbClr val="232D4B"/>
        </a:solidFill>
        <a:effectLst/>
      </p:bgPr>
    </p:bg>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60" name="Shape 60"/>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61" name="Shape 61"/>
          <p:cNvPicPr preferRelativeResize="0"/>
          <p:nvPr/>
        </p:nvPicPr>
        <p:blipFill>
          <a:blip r:embed="rId2">
            <a:alphaModFix/>
          </a:blip>
          <a:stretch>
            <a:fillRect/>
          </a:stretch>
        </p:blipFill>
        <p:spPr>
          <a:xfrm>
            <a:off x="2371470" y="4011872"/>
            <a:ext cx="7449065" cy="3762299"/>
          </a:xfrm>
          <a:prstGeom prst="rect">
            <a:avLst/>
          </a:prstGeom>
          <a:noFill/>
          <a:ln>
            <a:noFill/>
          </a:ln>
        </p:spPr>
      </p:pic>
      <p:sp>
        <p:nvSpPr>
          <p:cNvPr id="62" name="Shape 62"/>
          <p:cNvSpPr txBox="1">
            <a:spLocks noGrp="1"/>
          </p:cNvSpPr>
          <p:nvPr>
            <p:ph type="subTitle" idx="1"/>
          </p:nvPr>
        </p:nvSpPr>
        <p:spPr>
          <a:xfrm>
            <a:off x="135800" y="3007333"/>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cxnSp>
        <p:nvCxnSpPr>
          <p:cNvPr id="63" name="Shape 63"/>
          <p:cNvCxnSpPr/>
          <p:nvPr/>
        </p:nvCxnSpPr>
        <p:spPr>
          <a:xfrm rot="10800000" flipH="1">
            <a:off x="257000" y="2976967"/>
            <a:ext cx="11678000" cy="35600"/>
          </a:xfrm>
          <a:prstGeom prst="straightConnector1">
            <a:avLst/>
          </a:prstGeom>
          <a:noFill/>
          <a:ln w="28575"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713276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1 2 2 1 1 1 1">
  <p:cSld name="Title slide 1 2 2 1 1 1 1">
    <p:bg>
      <p:bgPr>
        <a:solidFill>
          <a:srgbClr val="232D4B"/>
        </a:solidFill>
        <a:effectLst/>
      </p:bgPr>
    </p:bg>
    <p:spTree>
      <p:nvGrpSpPr>
        <p:cNvPr id="1" name="Shape 64"/>
        <p:cNvGrpSpPr/>
        <p:nvPr/>
      </p:nvGrpSpPr>
      <p:grpSpPr>
        <a:xfrm>
          <a:off x="0" y="0"/>
          <a:ext cx="0" cy="0"/>
          <a:chOff x="0" y="0"/>
          <a:chExt cx="0" cy="0"/>
        </a:xfrm>
      </p:grpSpPr>
      <p:pic>
        <p:nvPicPr>
          <p:cNvPr id="65" name="Shape 65"/>
          <p:cNvPicPr preferRelativeResize="0"/>
          <p:nvPr/>
        </p:nvPicPr>
        <p:blipFill>
          <a:blip r:embed="rId2">
            <a:alphaModFix/>
          </a:blip>
          <a:stretch>
            <a:fillRect/>
          </a:stretch>
        </p:blipFill>
        <p:spPr>
          <a:xfrm>
            <a:off x="2432204" y="-406398"/>
            <a:ext cx="7449065" cy="3762299"/>
          </a:xfrm>
          <a:prstGeom prst="rect">
            <a:avLst/>
          </a:prstGeom>
          <a:noFill/>
          <a:ln>
            <a:noFill/>
          </a:ln>
        </p:spPr>
      </p:pic>
      <p:sp>
        <p:nvSpPr>
          <p:cNvPr id="66" name="Shape 66"/>
          <p:cNvSpPr txBox="1">
            <a:spLocks noGrp="1"/>
          </p:cNvSpPr>
          <p:nvPr>
            <p:ph type="ctrTitle"/>
          </p:nvPr>
        </p:nvSpPr>
        <p:spPr>
          <a:xfrm>
            <a:off x="135800" y="31864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67" name="Shape 6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
        <p:nvSpPr>
          <p:cNvPr id="68" name="Shape 68"/>
          <p:cNvSpPr txBox="1">
            <a:spLocks noGrp="1"/>
          </p:cNvSpPr>
          <p:nvPr>
            <p:ph type="subTitle" idx="1"/>
          </p:nvPr>
        </p:nvSpPr>
        <p:spPr>
          <a:xfrm>
            <a:off x="196533" y="5242400"/>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cxnSp>
        <p:nvCxnSpPr>
          <p:cNvPr id="69" name="Shape 69"/>
          <p:cNvCxnSpPr/>
          <p:nvPr/>
        </p:nvCxnSpPr>
        <p:spPr>
          <a:xfrm rot="10800000" flipH="1">
            <a:off x="317733" y="2517067"/>
            <a:ext cx="11678000" cy="35600"/>
          </a:xfrm>
          <a:prstGeom prst="straightConnector1">
            <a:avLst/>
          </a:prstGeom>
          <a:noFill/>
          <a:ln w="28575"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1105123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1 2 1">
  <p:cSld name="Title slide 1 2 1">
    <p:bg>
      <p:bgPr>
        <a:solidFill>
          <a:srgbClr val="232D4B"/>
        </a:solidFill>
        <a:effectLst/>
      </p:bgPr>
    </p:bg>
    <p:spTree>
      <p:nvGrpSpPr>
        <p:cNvPr id="1" name="Shape 70"/>
        <p:cNvGrpSpPr/>
        <p:nvPr/>
      </p:nvGrpSpPr>
      <p:grpSpPr>
        <a:xfrm>
          <a:off x="0" y="0"/>
          <a:ext cx="0" cy="0"/>
          <a:chOff x="0" y="0"/>
          <a:chExt cx="0" cy="0"/>
        </a:xfrm>
      </p:grpSpPr>
      <p:cxnSp>
        <p:nvCxnSpPr>
          <p:cNvPr id="71" name="Shape 71"/>
          <p:cNvCxnSpPr/>
          <p:nvPr/>
        </p:nvCxnSpPr>
        <p:spPr>
          <a:xfrm rot="10800000" flipH="1">
            <a:off x="230367" y="602367"/>
            <a:ext cx="11678000" cy="35600"/>
          </a:xfrm>
          <a:prstGeom prst="straightConnector1">
            <a:avLst/>
          </a:prstGeom>
          <a:noFill/>
          <a:ln w="38100" cap="flat" cmpd="sng">
            <a:solidFill>
              <a:schemeClr val="lt1"/>
            </a:solidFill>
            <a:prstDash val="dot"/>
            <a:round/>
            <a:headEnd type="none" w="sm" len="sm"/>
            <a:tailEnd type="none" w="sm" len="sm"/>
          </a:ln>
        </p:spPr>
      </p:cxnSp>
      <p:sp>
        <p:nvSpPr>
          <p:cNvPr id="72" name="Shape 72"/>
          <p:cNvSpPr txBox="1">
            <a:spLocks noGrp="1"/>
          </p:cNvSpPr>
          <p:nvPr>
            <p:ph type="ctrTitle"/>
          </p:nvPr>
        </p:nvSpPr>
        <p:spPr>
          <a:xfrm>
            <a:off x="135800" y="8403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3600">
                <a:solidFill>
                  <a:schemeClr val="lt1"/>
                </a:solidFill>
                <a:latin typeface="Franklin Gothic"/>
                <a:ea typeface="Franklin Gothic"/>
                <a:cs typeface="Franklin Gothic"/>
                <a:sym typeface="Franklin Gothic"/>
              </a:defRPr>
            </a:lvl9pPr>
          </a:lstStyle>
          <a:p>
            <a:endParaRPr/>
          </a:p>
        </p:txBody>
      </p:sp>
      <p:sp>
        <p:nvSpPr>
          <p:cNvPr id="73" name="Shape 73"/>
          <p:cNvSpPr txBox="1">
            <a:spLocks noGrp="1"/>
          </p:cNvSpPr>
          <p:nvPr>
            <p:ph type="subTitle" idx="1"/>
          </p:nvPr>
        </p:nvSpPr>
        <p:spPr>
          <a:xfrm>
            <a:off x="135800" y="35087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350">
                <a:solidFill>
                  <a:schemeClr val="lt1"/>
                </a:solidFill>
                <a:latin typeface="Franklin Gothic"/>
                <a:ea typeface="Franklin Gothic"/>
                <a:cs typeface="Franklin Gothic"/>
                <a:sym typeface="Franklin Gothic"/>
              </a:defRPr>
            </a:lvl9pPr>
          </a:lstStyle>
          <a:p>
            <a:endParaRPr/>
          </a:p>
        </p:txBody>
      </p:sp>
      <p:sp>
        <p:nvSpPr>
          <p:cNvPr id="74" name="Shape 7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75" name="Shape 75"/>
          <p:cNvPicPr preferRelativeResize="0"/>
          <p:nvPr/>
        </p:nvPicPr>
        <p:blipFill>
          <a:blip r:embed="rId2">
            <a:alphaModFix/>
          </a:blip>
          <a:stretch>
            <a:fillRect/>
          </a:stretch>
        </p:blipFill>
        <p:spPr>
          <a:xfrm>
            <a:off x="1435403" y="4856137"/>
            <a:ext cx="9538167" cy="1912367"/>
          </a:xfrm>
          <a:prstGeom prst="rect">
            <a:avLst/>
          </a:prstGeom>
          <a:noFill/>
          <a:ln>
            <a:noFill/>
          </a:ln>
        </p:spPr>
      </p:pic>
    </p:spTree>
    <p:extLst>
      <p:ext uri="{BB962C8B-B14F-4D97-AF65-F5344CB8AC3E}">
        <p14:creationId xmlns:p14="http://schemas.microsoft.com/office/powerpoint/2010/main" val="16562682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ustom Layout 3">
  <p:cSld name="Custom Layout 3">
    <p:spTree>
      <p:nvGrpSpPr>
        <p:cNvPr id="1" name="Shape 101"/>
        <p:cNvGrpSpPr/>
        <p:nvPr/>
      </p:nvGrpSpPr>
      <p:grpSpPr>
        <a:xfrm>
          <a:off x="0" y="0"/>
          <a:ext cx="0" cy="0"/>
          <a:chOff x="0" y="0"/>
          <a:chExt cx="0" cy="0"/>
        </a:xfrm>
      </p:grpSpPr>
      <p:sp>
        <p:nvSpPr>
          <p:cNvPr id="102" name="Shape 102"/>
          <p:cNvSpPr/>
          <p:nvPr/>
        </p:nvSpPr>
        <p:spPr>
          <a:xfrm>
            <a:off x="-159500" y="2516367"/>
            <a:ext cx="12528800" cy="2552000"/>
          </a:xfrm>
          <a:prstGeom prst="rect">
            <a:avLst/>
          </a:prstGeom>
          <a:solidFill>
            <a:srgbClr val="EB5F0C"/>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103" name="Shape 103"/>
          <p:cNvSpPr txBox="1">
            <a:spLocks noGrp="1"/>
          </p:cNvSpPr>
          <p:nvPr>
            <p:ph type="title"/>
          </p:nvPr>
        </p:nvSpPr>
        <p:spPr>
          <a:xfrm>
            <a:off x="792967" y="767933"/>
            <a:ext cx="11082000" cy="847200"/>
          </a:xfrm>
          <a:prstGeom prst="rect">
            <a:avLst/>
          </a:prstGeom>
        </p:spPr>
        <p:txBody>
          <a:bodyPr spcFirstLastPara="1" wrap="square" lIns="91425" tIns="91425" rIns="91425" bIns="91425" anchor="t" anchorCtr="0"/>
          <a:lstStyle>
            <a:lvl1pPr lvl="0">
              <a:spcBef>
                <a:spcPts val="0"/>
              </a:spcBef>
              <a:spcAft>
                <a:spcPts val="0"/>
              </a:spcAft>
              <a:buNone/>
              <a:defRPr>
                <a:solidFill>
                  <a:srgbClr val="012158"/>
                </a:solidFill>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Tree>
    <p:extLst>
      <p:ext uri="{BB962C8B-B14F-4D97-AF65-F5344CB8AC3E}">
        <p14:creationId xmlns:p14="http://schemas.microsoft.com/office/powerpoint/2010/main" val="4256976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3003498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3">
  <p:cSld name="Title and body 3">
    <p:spTree>
      <p:nvGrpSpPr>
        <p:cNvPr id="1" name="Shape 119"/>
        <p:cNvGrpSpPr/>
        <p:nvPr/>
      </p:nvGrpSpPr>
      <p:grpSpPr>
        <a:xfrm>
          <a:off x="0" y="0"/>
          <a:ext cx="0" cy="0"/>
          <a:chOff x="0" y="0"/>
          <a:chExt cx="0" cy="0"/>
        </a:xfrm>
      </p:grpSpPr>
      <p:cxnSp>
        <p:nvCxnSpPr>
          <p:cNvPr id="120" name="Shape 120"/>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21" name="Shape 121"/>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232D4B"/>
              </a:buClr>
              <a:buSzPts val="3600"/>
              <a:buNone/>
              <a:defRPr>
                <a:solidFill>
                  <a:srgbClr val="232D4B"/>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22" name="Shape 122"/>
          <p:cNvSpPr txBox="1">
            <a:spLocks noGrp="1"/>
          </p:cNvSpPr>
          <p:nvPr>
            <p:ph type="body" idx="1"/>
          </p:nvPr>
        </p:nvSpPr>
        <p:spPr>
          <a:xfrm>
            <a:off x="872267" y="1467000"/>
            <a:ext cx="10770000" cy="4664000"/>
          </a:xfrm>
          <a:prstGeom prst="rect">
            <a:avLst/>
          </a:prstGeom>
        </p:spPr>
        <p:txBody>
          <a:bodyPr spcFirstLastPara="1" wrap="square" lIns="91425" tIns="91425" rIns="91425" bIns="91425" anchor="t" anchorCtr="0"/>
          <a:lstStyle>
            <a:lvl1pPr marL="342900" lvl="0" indent="-285750" rtl="0">
              <a:spcBef>
                <a:spcPts val="0"/>
              </a:spcBef>
              <a:spcAft>
                <a:spcPts val="0"/>
              </a:spcAft>
              <a:buClr>
                <a:srgbClr val="666666"/>
              </a:buClr>
              <a:buSzPts val="2400"/>
              <a:buChar char="●"/>
              <a:defRPr>
                <a:solidFill>
                  <a:srgbClr val="666666"/>
                </a:solidFill>
              </a:defRPr>
            </a:lvl1pPr>
            <a:lvl2pPr marL="685800" lvl="1" indent="-276225" rtl="0">
              <a:spcBef>
                <a:spcPts val="975"/>
              </a:spcBef>
              <a:spcAft>
                <a:spcPts val="0"/>
              </a:spcAft>
              <a:buClr>
                <a:srgbClr val="666666"/>
              </a:buClr>
              <a:buSzPts val="2200"/>
              <a:buChar char="○"/>
              <a:defRPr>
                <a:solidFill>
                  <a:srgbClr val="666666"/>
                </a:solidFill>
              </a:defRPr>
            </a:lvl2pPr>
            <a:lvl3pPr marL="1028700" lvl="2" indent="-266700" rtl="0">
              <a:spcBef>
                <a:spcPts val="975"/>
              </a:spcBef>
              <a:spcAft>
                <a:spcPts val="0"/>
              </a:spcAft>
              <a:buClr>
                <a:srgbClr val="666666"/>
              </a:buClr>
              <a:buSzPts val="2000"/>
              <a:buChar char="■"/>
              <a:defRPr>
                <a:solidFill>
                  <a:srgbClr val="666666"/>
                </a:solidFill>
              </a:defRPr>
            </a:lvl3pPr>
            <a:lvl4pPr marL="1371600" lvl="3" indent="-261938" rtl="0">
              <a:spcBef>
                <a:spcPts val="975"/>
              </a:spcBef>
              <a:spcAft>
                <a:spcPts val="0"/>
              </a:spcAft>
              <a:buClr>
                <a:srgbClr val="666666"/>
              </a:buClr>
              <a:buSzPts val="1900"/>
              <a:buChar char="●"/>
              <a:defRPr>
                <a:solidFill>
                  <a:srgbClr val="666666"/>
                </a:solidFill>
              </a:defRPr>
            </a:lvl4pPr>
            <a:lvl5pPr marL="1714500" lvl="4" indent="-257175" rtl="0">
              <a:spcBef>
                <a:spcPts val="975"/>
              </a:spcBef>
              <a:spcAft>
                <a:spcPts val="0"/>
              </a:spcAft>
              <a:buClr>
                <a:srgbClr val="666666"/>
              </a:buClr>
              <a:buSzPts val="1800"/>
              <a:buChar char="○"/>
              <a:defRPr>
                <a:solidFill>
                  <a:srgbClr val="666666"/>
                </a:solidFill>
              </a:defRPr>
            </a:lvl5pPr>
            <a:lvl6pPr marL="2057400" lvl="5" indent="-247650" rtl="0">
              <a:spcBef>
                <a:spcPts val="975"/>
              </a:spcBef>
              <a:spcAft>
                <a:spcPts val="0"/>
              </a:spcAft>
              <a:buClr>
                <a:srgbClr val="666666"/>
              </a:buClr>
              <a:buSzPts val="1600"/>
              <a:buChar char="■"/>
              <a:defRPr>
                <a:solidFill>
                  <a:srgbClr val="666666"/>
                </a:solidFill>
              </a:defRPr>
            </a:lvl6pPr>
            <a:lvl7pPr marL="2400300" lvl="6" indent="-238125" rtl="0">
              <a:spcBef>
                <a:spcPts val="975"/>
              </a:spcBef>
              <a:spcAft>
                <a:spcPts val="0"/>
              </a:spcAft>
              <a:buClr>
                <a:srgbClr val="666666"/>
              </a:buClr>
              <a:buSzPts val="1400"/>
              <a:buChar char="●"/>
              <a:defRPr>
                <a:solidFill>
                  <a:srgbClr val="666666"/>
                </a:solidFill>
              </a:defRPr>
            </a:lvl7pPr>
            <a:lvl8pPr marL="2743200" lvl="7" indent="-238125" rtl="0">
              <a:spcBef>
                <a:spcPts val="975"/>
              </a:spcBef>
              <a:spcAft>
                <a:spcPts val="0"/>
              </a:spcAft>
              <a:buClr>
                <a:srgbClr val="666666"/>
              </a:buClr>
              <a:buSzPts val="1400"/>
              <a:buChar char="○"/>
              <a:defRPr>
                <a:solidFill>
                  <a:srgbClr val="666666"/>
                </a:solidFill>
              </a:defRPr>
            </a:lvl8pPr>
            <a:lvl9pPr marL="3086100" lvl="8" indent="-238125" rtl="0">
              <a:spcBef>
                <a:spcPts val="975"/>
              </a:spcBef>
              <a:spcAft>
                <a:spcPts val="975"/>
              </a:spcAft>
              <a:buClr>
                <a:srgbClr val="666666"/>
              </a:buClr>
              <a:buSzPts val="1400"/>
              <a:buChar char="■"/>
              <a:defRPr>
                <a:solidFill>
                  <a:srgbClr val="666666"/>
                </a:solidFill>
              </a:defRPr>
            </a:lvl9pPr>
          </a:lstStyle>
          <a:p>
            <a:endParaRPr/>
          </a:p>
        </p:txBody>
      </p:sp>
      <p:sp>
        <p:nvSpPr>
          <p:cNvPr id="123" name="Shape 12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08540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body 2">
  <p:cSld name="Title and body 2">
    <p:spTree>
      <p:nvGrpSpPr>
        <p:cNvPr id="1" name="Shape 124"/>
        <p:cNvGrpSpPr/>
        <p:nvPr/>
      </p:nvGrpSpPr>
      <p:grpSpPr>
        <a:xfrm>
          <a:off x="0" y="0"/>
          <a:ext cx="0" cy="0"/>
          <a:chOff x="0" y="0"/>
          <a:chExt cx="0" cy="0"/>
        </a:xfrm>
      </p:grpSpPr>
      <p:cxnSp>
        <p:nvCxnSpPr>
          <p:cNvPr id="125" name="Shape 125"/>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26" name="Shape 126"/>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232D4B"/>
              </a:buClr>
              <a:buSzPts val="3600"/>
              <a:buNone/>
              <a:defRPr>
                <a:solidFill>
                  <a:srgbClr val="232D4B"/>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27" name="Shape 12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71450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1 1 2">
  <p:cSld name="Title and body 1 1 2">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46" name="Shape 14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34129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1 1 1 2">
  <p:cSld name="Title and body 1 1 1 2">
    <p:spTree>
      <p:nvGrpSpPr>
        <p:cNvPr id="1" name="Shape 157"/>
        <p:cNvGrpSpPr/>
        <p:nvPr/>
      </p:nvGrpSpPr>
      <p:grpSpPr>
        <a:xfrm>
          <a:off x="0" y="0"/>
          <a:ext cx="0" cy="0"/>
          <a:chOff x="0" y="0"/>
          <a:chExt cx="0" cy="0"/>
        </a:xfrm>
      </p:grpSpPr>
      <p:cxnSp>
        <p:nvCxnSpPr>
          <p:cNvPr id="158" name="Shape 158"/>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59" name="Shape 159"/>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0" name="Shape 160"/>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313718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1 1 1 3">
  <p:cSld name="Title and body 1 1 1 3">
    <p:spTree>
      <p:nvGrpSpPr>
        <p:cNvPr id="1" name="Shape 161"/>
        <p:cNvGrpSpPr/>
        <p:nvPr/>
      </p:nvGrpSpPr>
      <p:grpSpPr>
        <a:xfrm>
          <a:off x="0" y="0"/>
          <a:ext cx="0" cy="0"/>
          <a:chOff x="0" y="0"/>
          <a:chExt cx="0" cy="0"/>
        </a:xfrm>
      </p:grpSpPr>
      <p:cxnSp>
        <p:nvCxnSpPr>
          <p:cNvPr id="162" name="Shape 162"/>
          <p:cNvCxnSpPr/>
          <p:nvPr/>
        </p:nvCxnSpPr>
        <p:spPr>
          <a:xfrm rot="10800000" flipH="1">
            <a:off x="310300" y="1063133"/>
            <a:ext cx="10552800" cy="27200"/>
          </a:xfrm>
          <a:prstGeom prst="straightConnector1">
            <a:avLst/>
          </a:prstGeom>
          <a:noFill/>
          <a:ln w="38100" cap="flat" cmpd="sng">
            <a:solidFill>
              <a:srgbClr val="232D4B"/>
            </a:solidFill>
            <a:prstDash val="dot"/>
            <a:round/>
            <a:headEnd type="none" w="sm" len="sm"/>
            <a:tailEnd type="none" w="sm" len="sm"/>
          </a:ln>
        </p:spPr>
      </p:cxnSp>
      <p:sp>
        <p:nvSpPr>
          <p:cNvPr id="163" name="Shape 163"/>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4" name="Shape 16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646138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Main point 1">
  <p:cSld name="Main point 1">
    <p:bg>
      <p:bgPr>
        <a:solidFill>
          <a:schemeClr val="lt2"/>
        </a:solidFill>
        <a:effectLst/>
      </p:bgPr>
    </p:bg>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3600">
                <a:solidFill>
                  <a:schemeClr val="lt1"/>
                </a:solidFill>
              </a:defRPr>
            </a:lvl1pPr>
            <a:lvl2pPr lvl="1" rtl="0">
              <a:spcBef>
                <a:spcPts val="0"/>
              </a:spcBef>
              <a:spcAft>
                <a:spcPts val="0"/>
              </a:spcAft>
              <a:buClr>
                <a:schemeClr val="lt1"/>
              </a:buClr>
              <a:buSzPts val="4800"/>
              <a:buNone/>
              <a:defRPr sz="3600">
                <a:solidFill>
                  <a:schemeClr val="lt1"/>
                </a:solidFill>
              </a:defRPr>
            </a:lvl2pPr>
            <a:lvl3pPr lvl="2" rtl="0">
              <a:spcBef>
                <a:spcPts val="0"/>
              </a:spcBef>
              <a:spcAft>
                <a:spcPts val="0"/>
              </a:spcAft>
              <a:buClr>
                <a:schemeClr val="lt1"/>
              </a:buClr>
              <a:buSzPts val="4800"/>
              <a:buNone/>
              <a:defRPr sz="3600">
                <a:solidFill>
                  <a:schemeClr val="lt1"/>
                </a:solidFill>
              </a:defRPr>
            </a:lvl3pPr>
            <a:lvl4pPr lvl="3" rtl="0">
              <a:spcBef>
                <a:spcPts val="0"/>
              </a:spcBef>
              <a:spcAft>
                <a:spcPts val="0"/>
              </a:spcAft>
              <a:buClr>
                <a:schemeClr val="lt1"/>
              </a:buClr>
              <a:buSzPts val="4800"/>
              <a:buNone/>
              <a:defRPr sz="3600">
                <a:solidFill>
                  <a:schemeClr val="lt1"/>
                </a:solidFill>
              </a:defRPr>
            </a:lvl4pPr>
            <a:lvl5pPr lvl="4" rtl="0">
              <a:spcBef>
                <a:spcPts val="0"/>
              </a:spcBef>
              <a:spcAft>
                <a:spcPts val="0"/>
              </a:spcAft>
              <a:buClr>
                <a:schemeClr val="lt1"/>
              </a:buClr>
              <a:buSzPts val="4800"/>
              <a:buNone/>
              <a:defRPr sz="3600">
                <a:solidFill>
                  <a:schemeClr val="lt1"/>
                </a:solidFill>
              </a:defRPr>
            </a:lvl5pPr>
            <a:lvl6pPr lvl="5" rtl="0">
              <a:spcBef>
                <a:spcPts val="0"/>
              </a:spcBef>
              <a:spcAft>
                <a:spcPts val="0"/>
              </a:spcAft>
              <a:buClr>
                <a:schemeClr val="lt1"/>
              </a:buClr>
              <a:buSzPts val="4800"/>
              <a:buNone/>
              <a:defRPr sz="3600">
                <a:solidFill>
                  <a:schemeClr val="lt1"/>
                </a:solidFill>
              </a:defRPr>
            </a:lvl6pPr>
            <a:lvl7pPr lvl="6" rtl="0">
              <a:spcBef>
                <a:spcPts val="0"/>
              </a:spcBef>
              <a:spcAft>
                <a:spcPts val="0"/>
              </a:spcAft>
              <a:buClr>
                <a:schemeClr val="lt1"/>
              </a:buClr>
              <a:buSzPts val="4800"/>
              <a:buNone/>
              <a:defRPr sz="3600">
                <a:solidFill>
                  <a:schemeClr val="lt1"/>
                </a:solidFill>
              </a:defRPr>
            </a:lvl7pPr>
            <a:lvl8pPr lvl="7" rtl="0">
              <a:spcBef>
                <a:spcPts val="0"/>
              </a:spcBef>
              <a:spcAft>
                <a:spcPts val="0"/>
              </a:spcAft>
              <a:buClr>
                <a:schemeClr val="lt1"/>
              </a:buClr>
              <a:buSzPts val="4800"/>
              <a:buNone/>
              <a:defRPr sz="3600">
                <a:solidFill>
                  <a:schemeClr val="lt1"/>
                </a:solidFill>
              </a:defRPr>
            </a:lvl8pPr>
            <a:lvl9pPr lvl="8" rtl="0">
              <a:spcBef>
                <a:spcPts val="0"/>
              </a:spcBef>
              <a:spcAft>
                <a:spcPts val="0"/>
              </a:spcAft>
              <a:buClr>
                <a:schemeClr val="lt1"/>
              </a:buClr>
              <a:buSzPts val="4800"/>
              <a:buNone/>
              <a:defRPr sz="3600">
                <a:solidFill>
                  <a:schemeClr val="lt1"/>
                </a:solidFill>
              </a:defRPr>
            </a:lvl9pPr>
          </a:lstStyle>
          <a:p>
            <a:endParaRPr/>
          </a:p>
        </p:txBody>
      </p:sp>
      <p:sp>
        <p:nvSpPr>
          <p:cNvPr id="176" name="Shape 17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20392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Main point 1 2">
  <p:cSld name="Main point 1 2">
    <p:bg>
      <p:bgPr>
        <a:solidFill>
          <a:srgbClr val="232D4B"/>
        </a:solidFill>
        <a:effectLst/>
      </p:bgPr>
    </p:bg>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3600">
                <a:solidFill>
                  <a:schemeClr val="lt1"/>
                </a:solidFill>
              </a:defRPr>
            </a:lvl1pPr>
            <a:lvl2pPr lvl="1" rtl="0">
              <a:spcBef>
                <a:spcPts val="0"/>
              </a:spcBef>
              <a:spcAft>
                <a:spcPts val="0"/>
              </a:spcAft>
              <a:buClr>
                <a:schemeClr val="lt1"/>
              </a:buClr>
              <a:buSzPts val="4800"/>
              <a:buNone/>
              <a:defRPr sz="3600">
                <a:solidFill>
                  <a:schemeClr val="lt1"/>
                </a:solidFill>
              </a:defRPr>
            </a:lvl2pPr>
            <a:lvl3pPr lvl="2" rtl="0">
              <a:spcBef>
                <a:spcPts val="0"/>
              </a:spcBef>
              <a:spcAft>
                <a:spcPts val="0"/>
              </a:spcAft>
              <a:buClr>
                <a:schemeClr val="lt1"/>
              </a:buClr>
              <a:buSzPts val="4800"/>
              <a:buNone/>
              <a:defRPr sz="3600">
                <a:solidFill>
                  <a:schemeClr val="lt1"/>
                </a:solidFill>
              </a:defRPr>
            </a:lvl3pPr>
            <a:lvl4pPr lvl="3" rtl="0">
              <a:spcBef>
                <a:spcPts val="0"/>
              </a:spcBef>
              <a:spcAft>
                <a:spcPts val="0"/>
              </a:spcAft>
              <a:buClr>
                <a:schemeClr val="lt1"/>
              </a:buClr>
              <a:buSzPts val="4800"/>
              <a:buNone/>
              <a:defRPr sz="3600">
                <a:solidFill>
                  <a:schemeClr val="lt1"/>
                </a:solidFill>
              </a:defRPr>
            </a:lvl4pPr>
            <a:lvl5pPr lvl="4" rtl="0">
              <a:spcBef>
                <a:spcPts val="0"/>
              </a:spcBef>
              <a:spcAft>
                <a:spcPts val="0"/>
              </a:spcAft>
              <a:buClr>
                <a:schemeClr val="lt1"/>
              </a:buClr>
              <a:buSzPts val="4800"/>
              <a:buNone/>
              <a:defRPr sz="3600">
                <a:solidFill>
                  <a:schemeClr val="lt1"/>
                </a:solidFill>
              </a:defRPr>
            </a:lvl5pPr>
            <a:lvl6pPr lvl="5" rtl="0">
              <a:spcBef>
                <a:spcPts val="0"/>
              </a:spcBef>
              <a:spcAft>
                <a:spcPts val="0"/>
              </a:spcAft>
              <a:buClr>
                <a:schemeClr val="lt1"/>
              </a:buClr>
              <a:buSzPts val="4800"/>
              <a:buNone/>
              <a:defRPr sz="3600">
                <a:solidFill>
                  <a:schemeClr val="lt1"/>
                </a:solidFill>
              </a:defRPr>
            </a:lvl6pPr>
            <a:lvl7pPr lvl="6" rtl="0">
              <a:spcBef>
                <a:spcPts val="0"/>
              </a:spcBef>
              <a:spcAft>
                <a:spcPts val="0"/>
              </a:spcAft>
              <a:buClr>
                <a:schemeClr val="lt1"/>
              </a:buClr>
              <a:buSzPts val="4800"/>
              <a:buNone/>
              <a:defRPr sz="3600">
                <a:solidFill>
                  <a:schemeClr val="lt1"/>
                </a:solidFill>
              </a:defRPr>
            </a:lvl7pPr>
            <a:lvl8pPr lvl="7" rtl="0">
              <a:spcBef>
                <a:spcPts val="0"/>
              </a:spcBef>
              <a:spcAft>
                <a:spcPts val="0"/>
              </a:spcAft>
              <a:buClr>
                <a:schemeClr val="lt1"/>
              </a:buClr>
              <a:buSzPts val="4800"/>
              <a:buNone/>
              <a:defRPr sz="3600">
                <a:solidFill>
                  <a:schemeClr val="lt1"/>
                </a:solidFill>
              </a:defRPr>
            </a:lvl8pPr>
            <a:lvl9pPr lvl="8" rtl="0">
              <a:spcBef>
                <a:spcPts val="0"/>
              </a:spcBef>
              <a:spcAft>
                <a:spcPts val="0"/>
              </a:spcAft>
              <a:buClr>
                <a:schemeClr val="lt1"/>
              </a:buClr>
              <a:buSzPts val="4800"/>
              <a:buNone/>
              <a:defRPr sz="3600">
                <a:solidFill>
                  <a:schemeClr val="lt1"/>
                </a:solidFill>
              </a:defRPr>
            </a:lvl9pPr>
          </a:lstStyle>
          <a:p>
            <a:endParaRPr/>
          </a:p>
        </p:txBody>
      </p:sp>
      <p:sp>
        <p:nvSpPr>
          <p:cNvPr id="179" name="Shape 17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592965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1 1 1 3">
  <p:cSld name="Main point 1 1 1 3">
    <p:bg>
      <p:bgPr>
        <a:solidFill>
          <a:srgbClr val="232D4B"/>
        </a:solidFill>
        <a:effectLst/>
      </p:bgPr>
    </p:bg>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1pPr>
            <a:lvl2pPr lvl="1" rtl="0">
              <a:spcBef>
                <a:spcPts val="0"/>
              </a:spcBef>
              <a:spcAft>
                <a:spcPts val="0"/>
              </a:spcAft>
              <a:buClr>
                <a:schemeClr val="lt1"/>
              </a:buClr>
              <a:buSzPts val="4800"/>
              <a:buNone/>
              <a:defRPr sz="3600">
                <a:solidFill>
                  <a:schemeClr val="lt1"/>
                </a:solidFill>
              </a:defRPr>
            </a:lvl2pPr>
            <a:lvl3pPr lvl="2" rtl="0">
              <a:spcBef>
                <a:spcPts val="0"/>
              </a:spcBef>
              <a:spcAft>
                <a:spcPts val="0"/>
              </a:spcAft>
              <a:buClr>
                <a:schemeClr val="lt1"/>
              </a:buClr>
              <a:buSzPts val="4800"/>
              <a:buNone/>
              <a:defRPr sz="3600">
                <a:solidFill>
                  <a:schemeClr val="lt1"/>
                </a:solidFill>
              </a:defRPr>
            </a:lvl3pPr>
            <a:lvl4pPr lvl="3" rtl="0">
              <a:spcBef>
                <a:spcPts val="0"/>
              </a:spcBef>
              <a:spcAft>
                <a:spcPts val="0"/>
              </a:spcAft>
              <a:buClr>
                <a:schemeClr val="lt1"/>
              </a:buClr>
              <a:buSzPts val="4800"/>
              <a:buNone/>
              <a:defRPr sz="3600">
                <a:solidFill>
                  <a:schemeClr val="lt1"/>
                </a:solidFill>
              </a:defRPr>
            </a:lvl4pPr>
            <a:lvl5pPr lvl="4" rtl="0">
              <a:spcBef>
                <a:spcPts val="0"/>
              </a:spcBef>
              <a:spcAft>
                <a:spcPts val="0"/>
              </a:spcAft>
              <a:buClr>
                <a:schemeClr val="lt1"/>
              </a:buClr>
              <a:buSzPts val="4800"/>
              <a:buNone/>
              <a:defRPr sz="3600">
                <a:solidFill>
                  <a:schemeClr val="lt1"/>
                </a:solidFill>
              </a:defRPr>
            </a:lvl5pPr>
            <a:lvl6pPr lvl="5" rtl="0">
              <a:spcBef>
                <a:spcPts val="0"/>
              </a:spcBef>
              <a:spcAft>
                <a:spcPts val="0"/>
              </a:spcAft>
              <a:buClr>
                <a:schemeClr val="lt1"/>
              </a:buClr>
              <a:buSzPts val="4800"/>
              <a:buNone/>
              <a:defRPr sz="3600">
                <a:solidFill>
                  <a:schemeClr val="lt1"/>
                </a:solidFill>
              </a:defRPr>
            </a:lvl6pPr>
            <a:lvl7pPr lvl="6" rtl="0">
              <a:spcBef>
                <a:spcPts val="0"/>
              </a:spcBef>
              <a:spcAft>
                <a:spcPts val="0"/>
              </a:spcAft>
              <a:buClr>
                <a:schemeClr val="lt1"/>
              </a:buClr>
              <a:buSzPts val="4800"/>
              <a:buNone/>
              <a:defRPr sz="3600">
                <a:solidFill>
                  <a:schemeClr val="lt1"/>
                </a:solidFill>
              </a:defRPr>
            </a:lvl7pPr>
            <a:lvl8pPr lvl="7" rtl="0">
              <a:spcBef>
                <a:spcPts val="0"/>
              </a:spcBef>
              <a:spcAft>
                <a:spcPts val="0"/>
              </a:spcAft>
              <a:buClr>
                <a:schemeClr val="lt1"/>
              </a:buClr>
              <a:buSzPts val="4800"/>
              <a:buNone/>
              <a:defRPr sz="3600">
                <a:solidFill>
                  <a:schemeClr val="lt1"/>
                </a:solidFill>
              </a:defRPr>
            </a:lvl8pPr>
            <a:lvl9pPr lvl="8" rtl="0">
              <a:spcBef>
                <a:spcPts val="0"/>
              </a:spcBef>
              <a:spcAft>
                <a:spcPts val="0"/>
              </a:spcAft>
              <a:buClr>
                <a:schemeClr val="lt1"/>
              </a:buClr>
              <a:buSzPts val="4800"/>
              <a:buNone/>
              <a:defRPr sz="3600">
                <a:solidFill>
                  <a:schemeClr val="lt1"/>
                </a:solidFill>
              </a:defRPr>
            </a:lvl9pPr>
          </a:lstStyle>
          <a:p>
            <a:endParaRPr/>
          </a:p>
        </p:txBody>
      </p:sp>
      <p:sp>
        <p:nvSpPr>
          <p:cNvPr id="188" name="Shape 18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708364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1 1 1 2">
  <p:cSld name="Main point 1 1 1 2">
    <p:bg>
      <p:bgPr>
        <a:solidFill>
          <a:srgbClr val="E57200"/>
        </a:solidFill>
        <a:effectLst/>
      </p:bgPr>
    </p:bg>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rgbClr val="232D4B"/>
              </a:buClr>
              <a:buSzPts val="4800"/>
              <a:buFont typeface="Bodoni"/>
              <a:buNone/>
              <a:defRPr sz="3600" i="1">
                <a:solidFill>
                  <a:srgbClr val="232D4B"/>
                </a:solidFill>
                <a:latin typeface="Bodoni"/>
                <a:ea typeface="Bodoni"/>
                <a:cs typeface="Bodoni"/>
                <a:sym typeface="Bodoni"/>
              </a:defRPr>
            </a:lvl1pPr>
            <a:lvl2pPr lvl="1" rtl="0">
              <a:spcBef>
                <a:spcPts val="0"/>
              </a:spcBef>
              <a:spcAft>
                <a:spcPts val="0"/>
              </a:spcAft>
              <a:buClr>
                <a:schemeClr val="lt1"/>
              </a:buClr>
              <a:buSzPts val="4800"/>
              <a:buNone/>
              <a:defRPr sz="3600">
                <a:solidFill>
                  <a:schemeClr val="lt1"/>
                </a:solidFill>
              </a:defRPr>
            </a:lvl2pPr>
            <a:lvl3pPr lvl="2" rtl="0">
              <a:spcBef>
                <a:spcPts val="0"/>
              </a:spcBef>
              <a:spcAft>
                <a:spcPts val="0"/>
              </a:spcAft>
              <a:buClr>
                <a:schemeClr val="lt1"/>
              </a:buClr>
              <a:buSzPts val="4800"/>
              <a:buNone/>
              <a:defRPr sz="3600">
                <a:solidFill>
                  <a:schemeClr val="lt1"/>
                </a:solidFill>
              </a:defRPr>
            </a:lvl3pPr>
            <a:lvl4pPr lvl="3" rtl="0">
              <a:spcBef>
                <a:spcPts val="0"/>
              </a:spcBef>
              <a:spcAft>
                <a:spcPts val="0"/>
              </a:spcAft>
              <a:buClr>
                <a:schemeClr val="lt1"/>
              </a:buClr>
              <a:buSzPts val="4800"/>
              <a:buNone/>
              <a:defRPr sz="3600">
                <a:solidFill>
                  <a:schemeClr val="lt1"/>
                </a:solidFill>
              </a:defRPr>
            </a:lvl4pPr>
            <a:lvl5pPr lvl="4" rtl="0">
              <a:spcBef>
                <a:spcPts val="0"/>
              </a:spcBef>
              <a:spcAft>
                <a:spcPts val="0"/>
              </a:spcAft>
              <a:buClr>
                <a:schemeClr val="lt1"/>
              </a:buClr>
              <a:buSzPts val="4800"/>
              <a:buNone/>
              <a:defRPr sz="3600">
                <a:solidFill>
                  <a:schemeClr val="lt1"/>
                </a:solidFill>
              </a:defRPr>
            </a:lvl5pPr>
            <a:lvl6pPr lvl="5" rtl="0">
              <a:spcBef>
                <a:spcPts val="0"/>
              </a:spcBef>
              <a:spcAft>
                <a:spcPts val="0"/>
              </a:spcAft>
              <a:buClr>
                <a:schemeClr val="lt1"/>
              </a:buClr>
              <a:buSzPts val="4800"/>
              <a:buNone/>
              <a:defRPr sz="3600">
                <a:solidFill>
                  <a:schemeClr val="lt1"/>
                </a:solidFill>
              </a:defRPr>
            </a:lvl6pPr>
            <a:lvl7pPr lvl="6" rtl="0">
              <a:spcBef>
                <a:spcPts val="0"/>
              </a:spcBef>
              <a:spcAft>
                <a:spcPts val="0"/>
              </a:spcAft>
              <a:buClr>
                <a:schemeClr val="lt1"/>
              </a:buClr>
              <a:buSzPts val="4800"/>
              <a:buNone/>
              <a:defRPr sz="3600">
                <a:solidFill>
                  <a:schemeClr val="lt1"/>
                </a:solidFill>
              </a:defRPr>
            </a:lvl7pPr>
            <a:lvl8pPr lvl="7" rtl="0">
              <a:spcBef>
                <a:spcPts val="0"/>
              </a:spcBef>
              <a:spcAft>
                <a:spcPts val="0"/>
              </a:spcAft>
              <a:buClr>
                <a:schemeClr val="lt1"/>
              </a:buClr>
              <a:buSzPts val="4800"/>
              <a:buNone/>
              <a:defRPr sz="3600">
                <a:solidFill>
                  <a:schemeClr val="lt1"/>
                </a:solidFill>
              </a:defRPr>
            </a:lvl8pPr>
            <a:lvl9pPr lvl="8" rtl="0">
              <a:spcBef>
                <a:spcPts val="0"/>
              </a:spcBef>
              <a:spcAft>
                <a:spcPts val="0"/>
              </a:spcAft>
              <a:buClr>
                <a:schemeClr val="lt1"/>
              </a:buClr>
              <a:buSzPts val="4800"/>
              <a:buNone/>
              <a:defRPr sz="3600">
                <a:solidFill>
                  <a:schemeClr val="lt1"/>
                </a:solidFill>
              </a:defRPr>
            </a:lvl9pPr>
          </a:lstStyle>
          <a:p>
            <a:endParaRPr/>
          </a:p>
        </p:txBody>
      </p:sp>
      <p:sp>
        <p:nvSpPr>
          <p:cNvPr id="191" name="Shape 19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663774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2">
  <p:cSld name="Section title and description 2">
    <p:spTree>
      <p:nvGrpSpPr>
        <p:cNvPr id="1" name="Shape 208"/>
        <p:cNvGrpSpPr/>
        <p:nvPr/>
      </p:nvGrpSpPr>
      <p:grpSpPr>
        <a:xfrm>
          <a:off x="0" y="0"/>
          <a:ext cx="0" cy="0"/>
          <a:chOff x="0" y="0"/>
          <a:chExt cx="0" cy="0"/>
        </a:xfrm>
      </p:grpSpPr>
      <p:sp>
        <p:nvSpPr>
          <p:cNvPr id="209" name="Shape 209"/>
          <p:cNvSpPr/>
          <p:nvPr/>
        </p:nvSpPr>
        <p:spPr>
          <a:xfrm>
            <a:off x="6096000" y="167"/>
            <a:ext cx="6096000" cy="6858000"/>
          </a:xfrm>
          <a:prstGeom prst="rect">
            <a:avLst/>
          </a:prstGeom>
          <a:solidFill>
            <a:srgbClr val="EB5F0C"/>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10" name="Shape 210"/>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None/>
              <a:defRPr sz="2700">
                <a:solidFill>
                  <a:srgbClr val="EB5F0C"/>
                </a:solidFill>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11" name="Shape 211"/>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1575">
                <a:solidFill>
                  <a:schemeClr val="lt2"/>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12" name="Shape 212"/>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13" name="Shape 21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94302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965161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2 1">
  <p:cSld name="Section title and description 2 1">
    <p:spTree>
      <p:nvGrpSpPr>
        <p:cNvPr id="1" name="Shape 214"/>
        <p:cNvGrpSpPr/>
        <p:nvPr/>
      </p:nvGrpSpPr>
      <p:grpSpPr>
        <a:xfrm>
          <a:off x="0" y="0"/>
          <a:ext cx="0" cy="0"/>
          <a:chOff x="0" y="0"/>
          <a:chExt cx="0" cy="0"/>
        </a:xfrm>
      </p:grpSpPr>
      <p:sp>
        <p:nvSpPr>
          <p:cNvPr id="215" name="Shape 215"/>
          <p:cNvSpPr/>
          <p:nvPr/>
        </p:nvSpPr>
        <p:spPr>
          <a:xfrm>
            <a:off x="6096000" y="167"/>
            <a:ext cx="6096000" cy="6858000"/>
          </a:xfrm>
          <a:prstGeom prst="rect">
            <a:avLst/>
          </a:prstGeom>
          <a:solidFill>
            <a:srgbClr val="EB5F0C"/>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16" name="Shape 216"/>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None/>
              <a:defRPr sz="2700">
                <a:solidFill>
                  <a:srgbClr val="232D4B"/>
                </a:solidFill>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17" name="Shape 217"/>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1575">
                <a:solidFill>
                  <a:schemeClr val="lt2"/>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18" name="Shape 218"/>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19" name="Shape 21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808361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1">
  <p:cSld name="Section title and description 1">
    <p:spTree>
      <p:nvGrpSpPr>
        <p:cNvPr id="1" name="Shape 226"/>
        <p:cNvGrpSpPr/>
        <p:nvPr/>
      </p:nvGrpSpPr>
      <p:grpSpPr>
        <a:xfrm>
          <a:off x="0" y="0"/>
          <a:ext cx="0" cy="0"/>
          <a:chOff x="0" y="0"/>
          <a:chExt cx="0" cy="0"/>
        </a:xfrm>
      </p:grpSpPr>
      <p:sp>
        <p:nvSpPr>
          <p:cNvPr id="227" name="Shape 227"/>
          <p:cNvSpPr/>
          <p:nvPr/>
        </p:nvSpPr>
        <p:spPr>
          <a:xfrm>
            <a:off x="6096000" y="167"/>
            <a:ext cx="6096000" cy="6858000"/>
          </a:xfrm>
          <a:prstGeom prst="rect">
            <a:avLst/>
          </a:prstGeom>
          <a:solidFill>
            <a:srgbClr val="EB5F0C"/>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28" name="Shape 228"/>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Font typeface="Bodoni"/>
              <a:buNone/>
              <a:defRPr sz="2700">
                <a:solidFill>
                  <a:srgbClr val="EB5F0C"/>
                </a:solidFill>
                <a:latin typeface="Bodoni"/>
                <a:ea typeface="Bodoni"/>
                <a:cs typeface="Bodoni"/>
                <a:sym typeface="Bodoni"/>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29" name="Shape 229"/>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rgbClr val="232D4B"/>
              </a:buClr>
              <a:buSzPts val="2100"/>
              <a:buNone/>
              <a:defRPr sz="1575">
                <a:solidFill>
                  <a:srgbClr val="232D4B"/>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30" name="Shape 230"/>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31" name="Shape 23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38514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title and description 1 1">
  <p:cSld name="Section title and description 1 1">
    <p:spTree>
      <p:nvGrpSpPr>
        <p:cNvPr id="1" name="Shape 232"/>
        <p:cNvGrpSpPr/>
        <p:nvPr/>
      </p:nvGrpSpPr>
      <p:grpSpPr>
        <a:xfrm>
          <a:off x="0" y="0"/>
          <a:ext cx="0" cy="0"/>
          <a:chOff x="0" y="0"/>
          <a:chExt cx="0" cy="0"/>
        </a:xfrm>
      </p:grpSpPr>
      <p:sp>
        <p:nvSpPr>
          <p:cNvPr id="233" name="Shape 233"/>
          <p:cNvSpPr/>
          <p:nvPr/>
        </p:nvSpPr>
        <p:spPr>
          <a:xfrm>
            <a:off x="6096000" y="167"/>
            <a:ext cx="6096000" cy="6858000"/>
          </a:xfrm>
          <a:prstGeom prst="rect">
            <a:avLst/>
          </a:prstGeom>
          <a:solidFill>
            <a:srgbClr val="EB5F0C"/>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34" name="Shape 234"/>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Font typeface="Bodoni"/>
              <a:buNone/>
              <a:defRPr sz="2700">
                <a:solidFill>
                  <a:srgbClr val="232D4B"/>
                </a:solidFill>
                <a:latin typeface="Bodoni"/>
                <a:ea typeface="Bodoni"/>
                <a:cs typeface="Bodoni"/>
                <a:sym typeface="Bodoni"/>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35" name="Shape 235"/>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1575">
                <a:solidFill>
                  <a:schemeClr val="lt2"/>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36" name="Shape 236"/>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37" name="Shape 23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82593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title and description 1 1 1">
  <p:cSld name="Section title and description 1 1 1">
    <p:spTree>
      <p:nvGrpSpPr>
        <p:cNvPr id="1" name="Shape 238"/>
        <p:cNvGrpSpPr/>
        <p:nvPr/>
      </p:nvGrpSpPr>
      <p:grpSpPr>
        <a:xfrm>
          <a:off x="0" y="0"/>
          <a:ext cx="0" cy="0"/>
          <a:chOff x="0" y="0"/>
          <a:chExt cx="0" cy="0"/>
        </a:xfrm>
      </p:grpSpPr>
      <p:sp>
        <p:nvSpPr>
          <p:cNvPr id="239" name="Shape 239"/>
          <p:cNvSpPr/>
          <p:nvPr/>
        </p:nvSpPr>
        <p:spPr>
          <a:xfrm>
            <a:off x="6096000" y="167"/>
            <a:ext cx="6096000" cy="6858000"/>
          </a:xfrm>
          <a:prstGeom prst="rect">
            <a:avLst/>
          </a:prstGeom>
          <a:solidFill>
            <a:srgbClr val="232D4B"/>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40" name="Shape 240"/>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Font typeface="Bodoni"/>
              <a:buNone/>
              <a:defRPr sz="2700">
                <a:solidFill>
                  <a:srgbClr val="232D4B"/>
                </a:solidFill>
                <a:latin typeface="Bodoni"/>
                <a:ea typeface="Bodoni"/>
                <a:cs typeface="Bodoni"/>
                <a:sym typeface="Bodoni"/>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41" name="Shape 241"/>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1575">
                <a:solidFill>
                  <a:schemeClr val="lt2"/>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42" name="Shape 242"/>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43" name="Shape 24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38071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title and description 1 1 1 1 1 1">
  <p:cSld name="Section title and description 1 1 1 1 1 1">
    <p:spTree>
      <p:nvGrpSpPr>
        <p:cNvPr id="1" name="Shape 256"/>
        <p:cNvGrpSpPr/>
        <p:nvPr/>
      </p:nvGrpSpPr>
      <p:grpSpPr>
        <a:xfrm>
          <a:off x="0" y="0"/>
          <a:ext cx="0" cy="0"/>
          <a:chOff x="0" y="0"/>
          <a:chExt cx="0" cy="0"/>
        </a:xfrm>
      </p:grpSpPr>
      <p:sp>
        <p:nvSpPr>
          <p:cNvPr id="257" name="Shape 257"/>
          <p:cNvSpPr/>
          <p:nvPr/>
        </p:nvSpPr>
        <p:spPr>
          <a:xfrm>
            <a:off x="6096000" y="167"/>
            <a:ext cx="6096000" cy="6858000"/>
          </a:xfrm>
          <a:prstGeom prst="rect">
            <a:avLst/>
          </a:prstGeom>
          <a:solidFill>
            <a:srgbClr val="232D4B"/>
          </a:solidFill>
          <a:ln>
            <a:noFill/>
          </a:ln>
        </p:spPr>
        <p:txBody>
          <a:bodyPr spcFirstLastPara="1" wrap="square" lIns="68569" tIns="68569" rIns="68569" bIns="68569" anchor="ctr" anchorCtr="0">
            <a:noAutofit/>
          </a:bodyPr>
          <a:lstStyle/>
          <a:p>
            <a:pPr marL="0" lvl="0" indent="0">
              <a:spcBef>
                <a:spcPts val="0"/>
              </a:spcBef>
              <a:spcAft>
                <a:spcPts val="0"/>
              </a:spcAft>
              <a:buNone/>
            </a:pPr>
            <a:endParaRPr sz="1350"/>
          </a:p>
        </p:txBody>
      </p:sp>
      <p:sp>
        <p:nvSpPr>
          <p:cNvPr id="258" name="Shape 258"/>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Font typeface="Bodoni"/>
              <a:buNone/>
              <a:defRPr sz="2700">
                <a:solidFill>
                  <a:srgbClr val="EB5F0C"/>
                </a:solidFill>
                <a:latin typeface="Bodoni"/>
                <a:ea typeface="Bodoni"/>
                <a:cs typeface="Bodoni"/>
                <a:sym typeface="Bodoni"/>
              </a:defRPr>
            </a:lvl1pPr>
            <a:lvl2pPr lvl="1" algn="ctr" rtl="0">
              <a:spcBef>
                <a:spcPts val="0"/>
              </a:spcBef>
              <a:spcAft>
                <a:spcPts val="0"/>
              </a:spcAft>
              <a:buClr>
                <a:schemeClr val="dk1"/>
              </a:buClr>
              <a:buSzPts val="3600"/>
              <a:buNone/>
              <a:defRPr sz="2700">
                <a:solidFill>
                  <a:schemeClr val="dk1"/>
                </a:solidFill>
              </a:defRPr>
            </a:lvl2pPr>
            <a:lvl3pPr lvl="2" algn="ctr" rtl="0">
              <a:spcBef>
                <a:spcPts val="0"/>
              </a:spcBef>
              <a:spcAft>
                <a:spcPts val="0"/>
              </a:spcAft>
              <a:buClr>
                <a:schemeClr val="dk1"/>
              </a:buClr>
              <a:buSzPts val="3600"/>
              <a:buNone/>
              <a:defRPr sz="2700">
                <a:solidFill>
                  <a:schemeClr val="dk1"/>
                </a:solidFill>
              </a:defRPr>
            </a:lvl3pPr>
            <a:lvl4pPr lvl="3" algn="ctr" rtl="0">
              <a:spcBef>
                <a:spcPts val="0"/>
              </a:spcBef>
              <a:spcAft>
                <a:spcPts val="0"/>
              </a:spcAft>
              <a:buClr>
                <a:schemeClr val="dk1"/>
              </a:buClr>
              <a:buSzPts val="3600"/>
              <a:buNone/>
              <a:defRPr sz="2700">
                <a:solidFill>
                  <a:schemeClr val="dk1"/>
                </a:solidFill>
              </a:defRPr>
            </a:lvl4pPr>
            <a:lvl5pPr lvl="4" algn="ctr" rtl="0">
              <a:spcBef>
                <a:spcPts val="0"/>
              </a:spcBef>
              <a:spcAft>
                <a:spcPts val="0"/>
              </a:spcAft>
              <a:buClr>
                <a:schemeClr val="dk1"/>
              </a:buClr>
              <a:buSzPts val="3600"/>
              <a:buNone/>
              <a:defRPr sz="2700">
                <a:solidFill>
                  <a:schemeClr val="dk1"/>
                </a:solidFill>
              </a:defRPr>
            </a:lvl5pPr>
            <a:lvl6pPr lvl="5" algn="ctr" rtl="0">
              <a:spcBef>
                <a:spcPts val="0"/>
              </a:spcBef>
              <a:spcAft>
                <a:spcPts val="0"/>
              </a:spcAft>
              <a:buClr>
                <a:schemeClr val="dk1"/>
              </a:buClr>
              <a:buSzPts val="3600"/>
              <a:buNone/>
              <a:defRPr sz="2700">
                <a:solidFill>
                  <a:schemeClr val="dk1"/>
                </a:solidFill>
              </a:defRPr>
            </a:lvl6pPr>
            <a:lvl7pPr lvl="6" algn="ctr" rtl="0">
              <a:spcBef>
                <a:spcPts val="0"/>
              </a:spcBef>
              <a:spcAft>
                <a:spcPts val="0"/>
              </a:spcAft>
              <a:buClr>
                <a:schemeClr val="dk1"/>
              </a:buClr>
              <a:buSzPts val="3600"/>
              <a:buNone/>
              <a:defRPr sz="2700">
                <a:solidFill>
                  <a:schemeClr val="dk1"/>
                </a:solidFill>
              </a:defRPr>
            </a:lvl7pPr>
            <a:lvl8pPr lvl="7" algn="ctr" rtl="0">
              <a:spcBef>
                <a:spcPts val="0"/>
              </a:spcBef>
              <a:spcAft>
                <a:spcPts val="0"/>
              </a:spcAft>
              <a:buClr>
                <a:schemeClr val="dk1"/>
              </a:buClr>
              <a:buSzPts val="3600"/>
              <a:buNone/>
              <a:defRPr sz="2700">
                <a:solidFill>
                  <a:schemeClr val="dk1"/>
                </a:solidFill>
              </a:defRPr>
            </a:lvl8pPr>
            <a:lvl9pPr lvl="8" algn="ctr" rtl="0">
              <a:spcBef>
                <a:spcPts val="0"/>
              </a:spcBef>
              <a:spcAft>
                <a:spcPts val="0"/>
              </a:spcAft>
              <a:buClr>
                <a:schemeClr val="dk1"/>
              </a:buClr>
              <a:buSzPts val="3600"/>
              <a:buNone/>
              <a:defRPr sz="2700">
                <a:solidFill>
                  <a:schemeClr val="dk1"/>
                </a:solidFill>
              </a:defRPr>
            </a:lvl9pPr>
          </a:lstStyle>
          <a:p>
            <a:endParaRPr/>
          </a:p>
        </p:txBody>
      </p:sp>
      <p:sp>
        <p:nvSpPr>
          <p:cNvPr id="259" name="Shape 259"/>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1575">
                <a:solidFill>
                  <a:schemeClr val="lt2"/>
                </a:solidFill>
              </a:defRPr>
            </a:lvl1pPr>
            <a:lvl2pPr lvl="1" algn="ctr" rtl="0">
              <a:lnSpc>
                <a:spcPct val="100000"/>
              </a:lnSpc>
              <a:spcBef>
                <a:spcPts val="0"/>
              </a:spcBef>
              <a:spcAft>
                <a:spcPts val="0"/>
              </a:spcAft>
              <a:buSzPts val="2100"/>
              <a:buNone/>
              <a:defRPr sz="1575"/>
            </a:lvl2pPr>
            <a:lvl3pPr lvl="2" algn="ctr" rtl="0">
              <a:lnSpc>
                <a:spcPct val="100000"/>
              </a:lnSpc>
              <a:spcBef>
                <a:spcPts val="0"/>
              </a:spcBef>
              <a:spcAft>
                <a:spcPts val="0"/>
              </a:spcAft>
              <a:buSzPts val="2100"/>
              <a:buNone/>
              <a:defRPr sz="1575"/>
            </a:lvl3pPr>
            <a:lvl4pPr lvl="3" algn="ctr" rtl="0">
              <a:lnSpc>
                <a:spcPct val="100000"/>
              </a:lnSpc>
              <a:spcBef>
                <a:spcPts val="0"/>
              </a:spcBef>
              <a:spcAft>
                <a:spcPts val="0"/>
              </a:spcAft>
              <a:buSzPts val="2100"/>
              <a:buNone/>
              <a:defRPr sz="1575"/>
            </a:lvl4pPr>
            <a:lvl5pPr lvl="4" algn="ctr" rtl="0">
              <a:lnSpc>
                <a:spcPct val="100000"/>
              </a:lnSpc>
              <a:spcBef>
                <a:spcPts val="0"/>
              </a:spcBef>
              <a:spcAft>
                <a:spcPts val="0"/>
              </a:spcAft>
              <a:buSzPts val="2100"/>
              <a:buNone/>
              <a:defRPr sz="1575"/>
            </a:lvl5pPr>
            <a:lvl6pPr lvl="5" algn="ctr" rtl="0">
              <a:lnSpc>
                <a:spcPct val="100000"/>
              </a:lnSpc>
              <a:spcBef>
                <a:spcPts val="0"/>
              </a:spcBef>
              <a:spcAft>
                <a:spcPts val="0"/>
              </a:spcAft>
              <a:buSzPts val="2100"/>
              <a:buNone/>
              <a:defRPr sz="1575"/>
            </a:lvl6pPr>
            <a:lvl7pPr lvl="6" algn="ctr" rtl="0">
              <a:lnSpc>
                <a:spcPct val="100000"/>
              </a:lnSpc>
              <a:spcBef>
                <a:spcPts val="0"/>
              </a:spcBef>
              <a:spcAft>
                <a:spcPts val="0"/>
              </a:spcAft>
              <a:buSzPts val="2100"/>
              <a:buNone/>
              <a:defRPr sz="1575"/>
            </a:lvl7pPr>
            <a:lvl8pPr lvl="7" algn="ctr" rtl="0">
              <a:lnSpc>
                <a:spcPct val="100000"/>
              </a:lnSpc>
              <a:spcBef>
                <a:spcPts val="0"/>
              </a:spcBef>
              <a:spcAft>
                <a:spcPts val="0"/>
              </a:spcAft>
              <a:buSzPts val="2100"/>
              <a:buNone/>
              <a:defRPr sz="1575"/>
            </a:lvl8pPr>
            <a:lvl9pPr lvl="8" algn="ctr" rtl="0">
              <a:lnSpc>
                <a:spcPct val="100000"/>
              </a:lnSpc>
              <a:spcBef>
                <a:spcPts val="0"/>
              </a:spcBef>
              <a:spcAft>
                <a:spcPts val="0"/>
              </a:spcAft>
              <a:buSzPts val="2100"/>
              <a:buNone/>
              <a:defRPr sz="1575"/>
            </a:lvl9pPr>
          </a:lstStyle>
          <a:p>
            <a:endParaRPr/>
          </a:p>
        </p:txBody>
      </p:sp>
      <p:sp>
        <p:nvSpPr>
          <p:cNvPr id="260" name="Shape 260"/>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342900" lvl="0" indent="-285750" rtl="0">
              <a:spcBef>
                <a:spcPts val="0"/>
              </a:spcBef>
              <a:spcAft>
                <a:spcPts val="0"/>
              </a:spcAft>
              <a:buClr>
                <a:schemeClr val="lt1"/>
              </a:buClr>
              <a:buSzPts val="2400"/>
              <a:buChar char="●"/>
              <a:defRPr>
                <a:solidFill>
                  <a:schemeClr val="lt1"/>
                </a:solidFill>
              </a:defRPr>
            </a:lvl1pPr>
            <a:lvl2pPr marL="685800" lvl="1" indent="-276225" rtl="0">
              <a:spcBef>
                <a:spcPts val="975"/>
              </a:spcBef>
              <a:spcAft>
                <a:spcPts val="0"/>
              </a:spcAft>
              <a:buClr>
                <a:schemeClr val="lt1"/>
              </a:buClr>
              <a:buSzPts val="2200"/>
              <a:buChar char="○"/>
              <a:defRPr>
                <a:solidFill>
                  <a:schemeClr val="lt1"/>
                </a:solidFill>
              </a:defRPr>
            </a:lvl2pPr>
            <a:lvl3pPr marL="1028700" lvl="2" indent="-266700" rtl="0">
              <a:spcBef>
                <a:spcPts val="975"/>
              </a:spcBef>
              <a:spcAft>
                <a:spcPts val="0"/>
              </a:spcAft>
              <a:buClr>
                <a:schemeClr val="lt1"/>
              </a:buClr>
              <a:buSzPts val="2000"/>
              <a:buChar char="■"/>
              <a:defRPr>
                <a:solidFill>
                  <a:schemeClr val="lt1"/>
                </a:solidFill>
              </a:defRPr>
            </a:lvl3pPr>
            <a:lvl4pPr marL="1371600" lvl="3" indent="-261938" rtl="0">
              <a:spcBef>
                <a:spcPts val="975"/>
              </a:spcBef>
              <a:spcAft>
                <a:spcPts val="0"/>
              </a:spcAft>
              <a:buClr>
                <a:schemeClr val="lt1"/>
              </a:buClr>
              <a:buSzPts val="1900"/>
              <a:buChar char="●"/>
              <a:defRPr>
                <a:solidFill>
                  <a:schemeClr val="lt1"/>
                </a:solidFill>
              </a:defRPr>
            </a:lvl4pPr>
            <a:lvl5pPr marL="1714500" lvl="4" indent="-257175" rtl="0">
              <a:spcBef>
                <a:spcPts val="975"/>
              </a:spcBef>
              <a:spcAft>
                <a:spcPts val="0"/>
              </a:spcAft>
              <a:buClr>
                <a:schemeClr val="lt1"/>
              </a:buClr>
              <a:buSzPts val="1800"/>
              <a:buChar char="○"/>
              <a:defRPr>
                <a:solidFill>
                  <a:schemeClr val="lt1"/>
                </a:solidFill>
              </a:defRPr>
            </a:lvl5pPr>
            <a:lvl6pPr marL="2057400" lvl="5" indent="-247650" rtl="0">
              <a:spcBef>
                <a:spcPts val="975"/>
              </a:spcBef>
              <a:spcAft>
                <a:spcPts val="0"/>
              </a:spcAft>
              <a:buClr>
                <a:schemeClr val="lt1"/>
              </a:buClr>
              <a:buSzPts val="1600"/>
              <a:buChar char="■"/>
              <a:defRPr>
                <a:solidFill>
                  <a:schemeClr val="lt1"/>
                </a:solidFill>
              </a:defRPr>
            </a:lvl6pPr>
            <a:lvl7pPr marL="2400300" lvl="6" indent="-238125" rtl="0">
              <a:spcBef>
                <a:spcPts val="975"/>
              </a:spcBef>
              <a:spcAft>
                <a:spcPts val="0"/>
              </a:spcAft>
              <a:buClr>
                <a:schemeClr val="lt1"/>
              </a:buClr>
              <a:buSzPts val="1400"/>
              <a:buChar char="●"/>
              <a:defRPr>
                <a:solidFill>
                  <a:schemeClr val="lt1"/>
                </a:solidFill>
              </a:defRPr>
            </a:lvl7pPr>
            <a:lvl8pPr marL="2743200" lvl="7" indent="-238125" rtl="0">
              <a:spcBef>
                <a:spcPts val="975"/>
              </a:spcBef>
              <a:spcAft>
                <a:spcPts val="0"/>
              </a:spcAft>
              <a:buClr>
                <a:schemeClr val="lt1"/>
              </a:buClr>
              <a:buSzPts val="1400"/>
              <a:buChar char="○"/>
              <a:defRPr>
                <a:solidFill>
                  <a:schemeClr val="lt1"/>
                </a:solidFill>
              </a:defRPr>
            </a:lvl8pPr>
            <a:lvl9pPr marL="3086100" lvl="8" indent="-238125" rtl="0">
              <a:spcBef>
                <a:spcPts val="975"/>
              </a:spcBef>
              <a:spcAft>
                <a:spcPts val="975"/>
              </a:spcAft>
              <a:buClr>
                <a:schemeClr val="lt1"/>
              </a:buClr>
              <a:buSzPts val="1400"/>
              <a:buChar char="■"/>
              <a:defRPr>
                <a:solidFill>
                  <a:schemeClr val="lt1"/>
                </a:solidFill>
              </a:defRPr>
            </a:lvl9pPr>
          </a:lstStyle>
          <a:p>
            <a:endParaRPr/>
          </a:p>
        </p:txBody>
      </p:sp>
      <p:sp>
        <p:nvSpPr>
          <p:cNvPr id="261" name="Shape 26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464392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aption 1 1">
  <p:cSld name="Caption 1 1">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342900" lvl="0" indent="-171450"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72" name="Shape 272"/>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73" name="Shape 273"/>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spTree>
    <p:extLst>
      <p:ext uri="{BB962C8B-B14F-4D97-AF65-F5344CB8AC3E}">
        <p14:creationId xmlns:p14="http://schemas.microsoft.com/office/powerpoint/2010/main" val="37508440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aption 1 1 2">
  <p:cSld name="Caption 1 1 2">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342900" lvl="0" indent="-171450"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76" name="Shape 27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77" name="Shape 277"/>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pic>
        <p:nvPicPr>
          <p:cNvPr id="278" name="Shape 278"/>
          <p:cNvPicPr preferRelativeResize="0"/>
          <p:nvPr/>
        </p:nvPicPr>
        <p:blipFill>
          <a:blip r:embed="rId2">
            <a:alphaModFix/>
          </a:blip>
          <a:stretch>
            <a:fillRect/>
          </a:stretch>
        </p:blipFill>
        <p:spPr>
          <a:xfrm>
            <a:off x="9020196" y="3647237"/>
            <a:ext cx="2512265" cy="2512265"/>
          </a:xfrm>
          <a:prstGeom prst="rect">
            <a:avLst/>
          </a:prstGeom>
          <a:noFill/>
          <a:ln>
            <a:noFill/>
          </a:ln>
        </p:spPr>
      </p:pic>
    </p:spTree>
    <p:extLst>
      <p:ext uri="{BB962C8B-B14F-4D97-AF65-F5344CB8AC3E}">
        <p14:creationId xmlns:p14="http://schemas.microsoft.com/office/powerpoint/2010/main" val="6128153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aption 1 1 1">
  <p:cSld name="Caption 1 1 1">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342900" lvl="0" indent="-171450" algn="ctr"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81" name="Shape 28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82" name="Shape 282"/>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pic>
        <p:nvPicPr>
          <p:cNvPr id="283" name="Shape 283"/>
          <p:cNvPicPr preferRelativeResize="0"/>
          <p:nvPr/>
        </p:nvPicPr>
        <p:blipFill>
          <a:blip r:embed="rId2">
            <a:alphaModFix/>
          </a:blip>
          <a:stretch>
            <a:fillRect/>
          </a:stretch>
        </p:blipFill>
        <p:spPr>
          <a:xfrm>
            <a:off x="3415619" y="314234"/>
            <a:ext cx="5228300" cy="5228300"/>
          </a:xfrm>
          <a:prstGeom prst="rect">
            <a:avLst/>
          </a:prstGeom>
          <a:noFill/>
          <a:ln>
            <a:noFill/>
          </a:ln>
        </p:spPr>
      </p:pic>
    </p:spTree>
    <p:extLst>
      <p:ext uri="{BB962C8B-B14F-4D97-AF65-F5344CB8AC3E}">
        <p14:creationId xmlns:p14="http://schemas.microsoft.com/office/powerpoint/2010/main" val="28545258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84"/>
        <p:cNvGrpSpPr/>
        <p:nvPr/>
      </p:nvGrpSpPr>
      <p:grpSpPr>
        <a:xfrm>
          <a:off x="0" y="0"/>
          <a:ext cx="0" cy="0"/>
          <a:chOff x="0" y="0"/>
          <a:chExt cx="0" cy="0"/>
        </a:xfrm>
      </p:grpSpPr>
      <p:cxnSp>
        <p:nvCxnSpPr>
          <p:cNvPr id="285" name="Shape 285"/>
          <p:cNvCxnSpPr/>
          <p:nvPr/>
        </p:nvCxnSpPr>
        <p:spPr>
          <a:xfrm>
            <a:off x="566933" y="554200"/>
            <a:ext cx="11062400" cy="0"/>
          </a:xfrm>
          <a:prstGeom prst="straightConnector1">
            <a:avLst/>
          </a:prstGeom>
          <a:noFill/>
          <a:ln w="38100" cap="flat" cmpd="sng">
            <a:solidFill>
              <a:srgbClr val="232D4B"/>
            </a:solidFill>
            <a:prstDash val="dot"/>
            <a:round/>
            <a:headEnd type="none" w="sm" len="sm"/>
            <a:tailEnd type="none" w="sm" len="sm"/>
          </a:ln>
        </p:spPr>
      </p:cxnSp>
      <p:sp>
        <p:nvSpPr>
          <p:cNvPr id="286" name="Shape 286"/>
          <p:cNvSpPr txBox="1">
            <a:spLocks noGrp="1"/>
          </p:cNvSpPr>
          <p:nvPr>
            <p:ph type="title" hasCustomPrompt="1"/>
          </p:nvPr>
        </p:nvSpPr>
        <p:spPr>
          <a:xfrm>
            <a:off x="564600" y="1739800"/>
            <a:ext cx="11062400" cy="2051200"/>
          </a:xfrm>
          <a:prstGeom prst="rect">
            <a:avLst/>
          </a:prstGeom>
        </p:spPr>
        <p:txBody>
          <a:bodyPr spcFirstLastPara="1" wrap="square" lIns="91425" tIns="91425" rIns="91425" bIns="91425" anchor="ctr" anchorCtr="0"/>
          <a:lstStyle>
            <a:lvl1pPr lvl="0" algn="ctr">
              <a:spcBef>
                <a:spcPts val="0"/>
              </a:spcBef>
              <a:spcAft>
                <a:spcPts val="0"/>
              </a:spcAft>
              <a:buClr>
                <a:srgbClr val="EB5F0C"/>
              </a:buClr>
              <a:buSzPts val="10000"/>
              <a:buNone/>
              <a:defRPr sz="7500">
                <a:solidFill>
                  <a:srgbClr val="EB5F0C"/>
                </a:solidFill>
              </a:defRPr>
            </a:lvl1pPr>
            <a:lvl2pPr lvl="1"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7200">
                <a:solidFill>
                  <a:schemeClr val="dk1"/>
                </a:solidFill>
                <a:latin typeface="Lato"/>
                <a:ea typeface="Lato"/>
                <a:cs typeface="Lato"/>
                <a:sym typeface="Lato"/>
              </a:defRPr>
            </a:lvl9pPr>
          </a:lstStyle>
          <a:p>
            <a:r>
              <a:t>xx%</a:t>
            </a:r>
          </a:p>
        </p:txBody>
      </p:sp>
      <p:sp>
        <p:nvSpPr>
          <p:cNvPr id="287" name="Shape 287"/>
          <p:cNvSpPr txBox="1">
            <a:spLocks noGrp="1"/>
          </p:cNvSpPr>
          <p:nvPr>
            <p:ph type="body" idx="1"/>
          </p:nvPr>
        </p:nvSpPr>
        <p:spPr>
          <a:xfrm>
            <a:off x="564800" y="3892600"/>
            <a:ext cx="11062400" cy="1428800"/>
          </a:xfrm>
          <a:prstGeom prst="rect">
            <a:avLst/>
          </a:prstGeom>
        </p:spPr>
        <p:txBody>
          <a:bodyPr spcFirstLastPara="1" wrap="square" lIns="91425" tIns="91425" rIns="91425" bIns="91425" anchor="t" anchorCtr="0"/>
          <a:lstStyle>
            <a:lvl1pPr marL="342900" lvl="0" indent="-285750" algn="ctr">
              <a:spcBef>
                <a:spcPts val="0"/>
              </a:spcBef>
              <a:spcAft>
                <a:spcPts val="0"/>
              </a:spcAft>
              <a:buClr>
                <a:srgbClr val="232D4B"/>
              </a:buClr>
              <a:buSzPts val="2400"/>
              <a:buChar char="●"/>
              <a:defRPr>
                <a:solidFill>
                  <a:srgbClr val="232D4B"/>
                </a:solidFill>
              </a:defRPr>
            </a:lvl1pPr>
            <a:lvl2pPr marL="685800" lvl="1" indent="-276225" algn="ctr">
              <a:spcBef>
                <a:spcPts val="975"/>
              </a:spcBef>
              <a:spcAft>
                <a:spcPts val="0"/>
              </a:spcAft>
              <a:buClr>
                <a:srgbClr val="232D4B"/>
              </a:buClr>
              <a:buSzPts val="2200"/>
              <a:buChar char="○"/>
              <a:defRPr>
                <a:solidFill>
                  <a:srgbClr val="232D4B"/>
                </a:solidFill>
              </a:defRPr>
            </a:lvl2pPr>
            <a:lvl3pPr marL="1028700" lvl="2" indent="-266700" algn="ctr">
              <a:spcBef>
                <a:spcPts val="975"/>
              </a:spcBef>
              <a:spcAft>
                <a:spcPts val="0"/>
              </a:spcAft>
              <a:buClr>
                <a:srgbClr val="232D4B"/>
              </a:buClr>
              <a:buSzPts val="2000"/>
              <a:buChar char="■"/>
              <a:defRPr>
                <a:solidFill>
                  <a:srgbClr val="232D4B"/>
                </a:solidFill>
              </a:defRPr>
            </a:lvl3pPr>
            <a:lvl4pPr marL="1371600" lvl="3" indent="-261938" algn="ctr">
              <a:spcBef>
                <a:spcPts val="975"/>
              </a:spcBef>
              <a:spcAft>
                <a:spcPts val="0"/>
              </a:spcAft>
              <a:buClr>
                <a:srgbClr val="232D4B"/>
              </a:buClr>
              <a:buSzPts val="1900"/>
              <a:buChar char="●"/>
              <a:defRPr>
                <a:solidFill>
                  <a:srgbClr val="232D4B"/>
                </a:solidFill>
              </a:defRPr>
            </a:lvl4pPr>
            <a:lvl5pPr marL="1714500" lvl="4" indent="-257175" algn="ctr">
              <a:spcBef>
                <a:spcPts val="975"/>
              </a:spcBef>
              <a:spcAft>
                <a:spcPts val="0"/>
              </a:spcAft>
              <a:buClr>
                <a:srgbClr val="232D4B"/>
              </a:buClr>
              <a:buSzPts val="1800"/>
              <a:buChar char="○"/>
              <a:defRPr>
                <a:solidFill>
                  <a:srgbClr val="232D4B"/>
                </a:solidFill>
              </a:defRPr>
            </a:lvl5pPr>
            <a:lvl6pPr marL="2057400" lvl="5" indent="-247650" algn="ctr">
              <a:spcBef>
                <a:spcPts val="975"/>
              </a:spcBef>
              <a:spcAft>
                <a:spcPts val="0"/>
              </a:spcAft>
              <a:buClr>
                <a:srgbClr val="232D4B"/>
              </a:buClr>
              <a:buSzPts val="1600"/>
              <a:buChar char="■"/>
              <a:defRPr>
                <a:solidFill>
                  <a:srgbClr val="232D4B"/>
                </a:solidFill>
              </a:defRPr>
            </a:lvl6pPr>
            <a:lvl7pPr marL="2400300" lvl="6" indent="-238125" algn="ctr">
              <a:spcBef>
                <a:spcPts val="975"/>
              </a:spcBef>
              <a:spcAft>
                <a:spcPts val="0"/>
              </a:spcAft>
              <a:buClr>
                <a:srgbClr val="232D4B"/>
              </a:buClr>
              <a:buSzPts val="1400"/>
              <a:buChar char="●"/>
              <a:defRPr>
                <a:solidFill>
                  <a:srgbClr val="232D4B"/>
                </a:solidFill>
              </a:defRPr>
            </a:lvl7pPr>
            <a:lvl8pPr marL="2743200" lvl="7" indent="-238125" algn="ctr">
              <a:spcBef>
                <a:spcPts val="975"/>
              </a:spcBef>
              <a:spcAft>
                <a:spcPts val="0"/>
              </a:spcAft>
              <a:buClr>
                <a:srgbClr val="232D4B"/>
              </a:buClr>
              <a:buSzPts val="1400"/>
              <a:buChar char="○"/>
              <a:defRPr>
                <a:solidFill>
                  <a:srgbClr val="232D4B"/>
                </a:solidFill>
              </a:defRPr>
            </a:lvl8pPr>
            <a:lvl9pPr marL="3086100" lvl="8" indent="-238125" algn="ctr">
              <a:spcBef>
                <a:spcPts val="975"/>
              </a:spcBef>
              <a:spcAft>
                <a:spcPts val="975"/>
              </a:spcAft>
              <a:buClr>
                <a:srgbClr val="232D4B"/>
              </a:buClr>
              <a:buSzPts val="1400"/>
              <a:buChar char="■"/>
              <a:defRPr>
                <a:solidFill>
                  <a:srgbClr val="232D4B"/>
                </a:solidFill>
              </a:defRPr>
            </a:lvl9pPr>
          </a:lstStyle>
          <a:p>
            <a:endParaRPr/>
          </a:p>
        </p:txBody>
      </p:sp>
      <p:sp>
        <p:nvSpPr>
          <p:cNvPr id="288" name="Shape 28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cxnSp>
        <p:nvCxnSpPr>
          <p:cNvPr id="289" name="Shape 289"/>
          <p:cNvCxnSpPr/>
          <p:nvPr/>
        </p:nvCxnSpPr>
        <p:spPr>
          <a:xfrm>
            <a:off x="564800" y="6347900"/>
            <a:ext cx="11062400" cy="0"/>
          </a:xfrm>
          <a:prstGeom prst="straightConnector1">
            <a:avLst/>
          </a:prstGeom>
          <a:noFill/>
          <a:ln w="38100" cap="flat" cmpd="sng">
            <a:solidFill>
              <a:srgbClr val="232D4B"/>
            </a:solidFill>
            <a:prstDash val="dot"/>
            <a:round/>
            <a:headEnd type="none" w="sm" len="sm"/>
            <a:tailEnd type="none" w="sm" len="sm"/>
          </a:ln>
        </p:spPr>
      </p:cxnSp>
    </p:spTree>
    <p:extLst>
      <p:ext uri="{BB962C8B-B14F-4D97-AF65-F5344CB8AC3E}">
        <p14:creationId xmlns:p14="http://schemas.microsoft.com/office/powerpoint/2010/main" val="1636609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O2: Title Page">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3386668" y="2658533"/>
            <a:ext cx="5452533" cy="863600"/>
          </a:xfrm>
          <a:prstGeom prst="rect">
            <a:avLst/>
          </a:prstGeom>
        </p:spPr>
        <p:txBody>
          <a:bodyPr vert="horz"/>
          <a:lstStyle>
            <a:lvl1pPr marL="0" indent="0" algn="ctr">
              <a:buNone/>
              <a:defRPr sz="3300" cap="all" baseline="0">
                <a:solidFill>
                  <a:schemeClr val="bg1"/>
                </a:solidFill>
                <a:latin typeface="ITC Franklin Gothic Std Demi Condensed"/>
              </a:defRPr>
            </a:lvl1pPr>
          </a:lstStyle>
          <a:p>
            <a:pPr lvl="0"/>
            <a:r>
              <a:rPr lang="en-US" dirty="0"/>
              <a:t>Title Here</a:t>
            </a:r>
          </a:p>
        </p:txBody>
      </p:sp>
    </p:spTree>
    <p:extLst>
      <p:ext uri="{BB962C8B-B14F-4D97-AF65-F5344CB8AC3E}">
        <p14:creationId xmlns:p14="http://schemas.microsoft.com/office/powerpoint/2010/main" val="3733394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rgbClr val="212D4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rgbClr val="E46E20"/>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rgbClr val="E46E20"/>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02492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header 1 1">
  <p:cSld name="Section header 1 1">
    <p:bg>
      <p:bgPr>
        <a:solidFill>
          <a:srgbClr val="232D4B"/>
        </a:solidFill>
        <a:effectLst/>
      </p:bgPr>
    </p:bg>
    <p:spTree>
      <p:nvGrpSpPr>
        <p:cNvPr id="1" name="Shape 109"/>
        <p:cNvGrpSpPr/>
        <p:nvPr/>
      </p:nvGrpSpPr>
      <p:grpSpPr>
        <a:xfrm>
          <a:off x="0" y="0"/>
          <a:ext cx="0" cy="0"/>
          <a:chOff x="0" y="0"/>
          <a:chExt cx="0" cy="0"/>
        </a:xfrm>
      </p:grpSpPr>
      <p:cxnSp>
        <p:nvCxnSpPr>
          <p:cNvPr id="110" name="Shape 110"/>
          <p:cNvCxnSpPr/>
          <p:nvPr/>
        </p:nvCxnSpPr>
        <p:spPr>
          <a:xfrm>
            <a:off x="566933" y="554200"/>
            <a:ext cx="11062400" cy="0"/>
          </a:xfrm>
          <a:prstGeom prst="straightConnector1">
            <a:avLst/>
          </a:prstGeom>
          <a:noFill/>
          <a:ln w="38100" cap="flat" cmpd="sng">
            <a:solidFill>
              <a:srgbClr val="E57200"/>
            </a:solidFill>
            <a:prstDash val="dot"/>
            <a:round/>
            <a:headEnd type="none" w="sm" len="sm"/>
            <a:tailEnd type="none" w="sm" len="sm"/>
          </a:ln>
        </p:spPr>
      </p:cxnSp>
      <p:sp>
        <p:nvSpPr>
          <p:cNvPr id="111" name="Shape 111"/>
          <p:cNvSpPr txBox="1">
            <a:spLocks noGrp="1"/>
          </p:cNvSpPr>
          <p:nvPr>
            <p:ph type="title"/>
          </p:nvPr>
        </p:nvSpPr>
        <p:spPr>
          <a:xfrm>
            <a:off x="541900" y="713667"/>
            <a:ext cx="11062400" cy="5395200"/>
          </a:xfrm>
          <a:prstGeom prst="rect">
            <a:avLst/>
          </a:prstGeom>
        </p:spPr>
        <p:txBody>
          <a:bodyPr spcFirstLastPara="1" wrap="square" lIns="91425" tIns="91425" rIns="91425" bIns="91425" anchor="ctr" anchorCtr="0"/>
          <a:lstStyle>
            <a:lvl1pPr lvl="0"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1pPr>
            <a:lvl2pPr lvl="1"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2pPr>
            <a:lvl3pPr lvl="2"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3pPr>
            <a:lvl4pPr lvl="3"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4pPr>
            <a:lvl5pPr lvl="4"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5pPr>
            <a:lvl6pPr lvl="5"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6pPr>
            <a:lvl7pPr lvl="6"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7pPr>
            <a:lvl8pPr lvl="7"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8pPr>
            <a:lvl9pPr lvl="8" algn="ctr" rtl="0">
              <a:spcBef>
                <a:spcPts val="0"/>
              </a:spcBef>
              <a:spcAft>
                <a:spcPts val="0"/>
              </a:spcAft>
              <a:buClr>
                <a:schemeClr val="lt1"/>
              </a:buClr>
              <a:buSzPts val="4800"/>
              <a:buFont typeface="Bodoni"/>
              <a:buNone/>
              <a:defRPr sz="3600" i="1">
                <a:solidFill>
                  <a:schemeClr val="lt1"/>
                </a:solidFill>
                <a:latin typeface="Bodoni"/>
                <a:ea typeface="Bodoni"/>
                <a:cs typeface="Bodoni"/>
                <a:sym typeface="Bodoni"/>
              </a:defRPr>
            </a:lvl9pPr>
          </a:lstStyle>
          <a:p>
            <a:endParaRPr/>
          </a:p>
        </p:txBody>
      </p:sp>
      <p:sp>
        <p:nvSpPr>
          <p:cNvPr id="112" name="Shape 112"/>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cxnSp>
        <p:nvCxnSpPr>
          <p:cNvPr id="113" name="Shape 113"/>
          <p:cNvCxnSpPr/>
          <p:nvPr/>
        </p:nvCxnSpPr>
        <p:spPr>
          <a:xfrm>
            <a:off x="566933" y="6347867"/>
            <a:ext cx="11062400" cy="0"/>
          </a:xfrm>
          <a:prstGeom prst="straightConnector1">
            <a:avLst/>
          </a:prstGeom>
          <a:noFill/>
          <a:ln w="38100"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15937966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slide 2">
  <p:cSld name="Title slide 2">
    <p:bg>
      <p:bgPr>
        <a:solidFill>
          <a:srgbClr val="EB5F0C"/>
        </a:solidFill>
        <a:effectLst/>
      </p:bgPr>
    </p:bg>
    <p:spTree>
      <p:nvGrpSpPr>
        <p:cNvPr id="1" name="Shape 19"/>
        <p:cNvGrpSpPr/>
        <p:nvPr/>
      </p:nvGrpSpPr>
      <p:grpSpPr>
        <a:xfrm>
          <a:off x="0" y="0"/>
          <a:ext cx="0" cy="0"/>
          <a:chOff x="0" y="0"/>
          <a:chExt cx="0" cy="0"/>
        </a:xfrm>
      </p:grpSpPr>
      <p:cxnSp>
        <p:nvCxnSpPr>
          <p:cNvPr id="20" name="Shape 20"/>
          <p:cNvCxnSpPr/>
          <p:nvPr/>
        </p:nvCxnSpPr>
        <p:spPr>
          <a:xfrm>
            <a:off x="578800" y="436133"/>
            <a:ext cx="11034400" cy="18800"/>
          </a:xfrm>
          <a:prstGeom prst="straightConnector1">
            <a:avLst/>
          </a:prstGeom>
          <a:noFill/>
          <a:ln w="28575" cap="flat" cmpd="sng">
            <a:solidFill>
              <a:schemeClr val="lt1"/>
            </a:solidFill>
            <a:prstDash val="dot"/>
            <a:round/>
            <a:headEnd type="none" w="sm" len="sm"/>
            <a:tailEnd type="none" w="sm" len="sm"/>
          </a:ln>
        </p:spPr>
      </p:cxnSp>
      <p:sp>
        <p:nvSpPr>
          <p:cNvPr id="21" name="Shape 21"/>
          <p:cNvSpPr txBox="1">
            <a:spLocks noGrp="1"/>
          </p:cNvSpPr>
          <p:nvPr>
            <p:ph type="ctrTitle"/>
          </p:nvPr>
        </p:nvSpPr>
        <p:spPr>
          <a:xfrm>
            <a:off x="569900" y="840300"/>
            <a:ext cx="11034400" cy="2056000"/>
          </a:xfrm>
          <a:prstGeom prst="rect">
            <a:avLst/>
          </a:prstGeom>
        </p:spPr>
        <p:txBody>
          <a:bodyPr spcFirstLastPara="1" wrap="square" lIns="91425" tIns="91425" rIns="91425" bIns="91425" anchor="t" anchorCtr="0"/>
          <a:lstStyle>
            <a:lvl1pPr lvl="0" algn="ctr" rtl="0">
              <a:spcBef>
                <a:spcPts val="0"/>
              </a:spcBef>
              <a:spcAft>
                <a:spcPts val="0"/>
              </a:spcAft>
              <a:buClr>
                <a:srgbClr val="232D4B"/>
              </a:buClr>
              <a:buSzPts val="4800"/>
              <a:buFont typeface="Franklin Gothic"/>
              <a:buNone/>
              <a:defRPr sz="4800">
                <a:solidFill>
                  <a:srgbClr val="232D4B"/>
                </a:solidFill>
                <a:latin typeface="Franklin Gothic"/>
                <a:ea typeface="Franklin Gothic"/>
                <a:cs typeface="Franklin Gothic"/>
                <a:sym typeface="Franklin Gothic"/>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22" name="Shape 22"/>
          <p:cNvSpPr txBox="1">
            <a:spLocks noGrp="1"/>
          </p:cNvSpPr>
          <p:nvPr>
            <p:ph type="subTitle" idx="1"/>
          </p:nvPr>
        </p:nvSpPr>
        <p:spPr>
          <a:xfrm>
            <a:off x="594633" y="4317933"/>
            <a:ext cx="11034400" cy="16556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2400"/>
              <a:buFont typeface="Franklin Gothic"/>
              <a:buNone/>
              <a:defRPr sz="2400">
                <a:solidFill>
                  <a:schemeClr val="lt1"/>
                </a:solidFill>
                <a:latin typeface="Franklin Gothic"/>
                <a:ea typeface="Franklin Gothic"/>
                <a:cs typeface="Franklin Gothic"/>
                <a:sym typeface="Franklin Gothic"/>
              </a:defRPr>
            </a:lvl9pPr>
          </a:lstStyle>
          <a:p>
            <a:endParaRPr/>
          </a:p>
        </p:txBody>
      </p:sp>
      <p:sp>
        <p:nvSpPr>
          <p:cNvPr id="23" name="Shape 2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690100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0934657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8938182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rgbClr val="212D4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rgbClr val="E46E20"/>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rgbClr val="E46E20"/>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212228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rgbClr val="E46E20"/>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rgbClr val="E46E20"/>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7161730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581469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482434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52853"/>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13287"/>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9997819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892232"/>
          </a:xfrm>
          <a:prstGeom prst="rect">
            <a:avLst/>
          </a:prstGeom>
          <a:solidFill>
            <a:srgbClr val="212D4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2"/>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897456"/>
            <a:ext cx="11849319" cy="847200"/>
          </a:xfrm>
        </p:spPr>
        <p:txBody>
          <a:bodyPr/>
          <a:lstStyle>
            <a:lvl1pPr algn="ctr">
              <a:defRPr sz="60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7"/>
            <a:ext cx="11849100" cy="957889"/>
          </a:xfrm>
        </p:spPr>
        <p:txBody>
          <a:bodyPr/>
          <a:lstStyle>
            <a:lvl1pPr marL="76200" indent="0" algn="ctr">
              <a:buNone/>
              <a:defRPr sz="12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4599353"/>
            <a:ext cx="6471343" cy="626532"/>
          </a:xfrm>
        </p:spPr>
        <p:txBody>
          <a:bodyPr vert="horz"/>
          <a:lstStyle>
            <a:lvl1pPr marL="76200" indent="0" algn="r">
              <a:buNone/>
              <a:defRPr b="1">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5112249"/>
            <a:ext cx="7265751" cy="1068196"/>
          </a:xfrm>
        </p:spPr>
        <p:txBody>
          <a:bodyPr vert="horz"/>
          <a:lstStyle>
            <a:lvl1pPr marL="76200" indent="0" algn="r">
              <a:buNone/>
              <a:defRPr b="0">
                <a:solidFill>
                  <a:schemeClr val="bg1"/>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45649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rgbClr val="E46E20"/>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rgbClr val="E46E20"/>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435187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2"/>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EF6810B7-696D-154C-8E03-29308B699AA9}"/>
              </a:ext>
            </a:extLst>
          </p:cNvPr>
          <p:cNvSpPr/>
          <p:nvPr userDrawn="1"/>
        </p:nvSpPr>
        <p:spPr>
          <a:xfrm>
            <a:off x="0" y="-71235"/>
            <a:ext cx="12204571" cy="346781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610680" y="3396577"/>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49" y="323045"/>
            <a:ext cx="11849319" cy="847200"/>
          </a:xfrm>
        </p:spPr>
        <p:txBody>
          <a:bodyPr/>
          <a:lstStyle>
            <a:lvl1pPr algn="ctr">
              <a:defRPr sz="6000">
                <a:solidFill>
                  <a:srgbClr val="E46E20"/>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177737" y="1700963"/>
            <a:ext cx="11849100" cy="913287"/>
          </a:xfrm>
        </p:spPr>
        <p:txBody>
          <a:bodyPr/>
          <a:lstStyle>
            <a:lvl1pPr marL="76200" indent="0" algn="ctr">
              <a:buNone/>
              <a:defRPr sz="1200" i="1">
                <a:solidFill>
                  <a:srgbClr val="212D4A"/>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3" y="3757901"/>
            <a:ext cx="6471343" cy="626532"/>
          </a:xfrm>
        </p:spPr>
        <p:txBody>
          <a:bodyPr vert="horz"/>
          <a:lstStyle>
            <a:lvl1pPr marL="76200" indent="0" algn="r">
              <a:buNone/>
              <a:defRPr b="1">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5" y="4396856"/>
            <a:ext cx="7265751" cy="1476120"/>
          </a:xfrm>
        </p:spPr>
        <p:txBody>
          <a:bodyPr vert="horz"/>
          <a:lstStyle>
            <a:lvl1pPr marL="76200" indent="0" algn="r">
              <a:buNone/>
              <a:defRPr b="0">
                <a:solidFill>
                  <a:srgbClr val="212D4A"/>
                </a:solidFill>
              </a:defRPr>
            </a:lvl1pPr>
            <a:lvl2pPr marL="546100" indent="0">
              <a:buNone/>
              <a:defRPr/>
            </a:lvl2pPr>
            <a:lvl3pPr marL="1016000" indent="0">
              <a:buNone/>
              <a:defRPr/>
            </a:lvl3pPr>
            <a:lvl4pPr marL="1479550" indent="0">
              <a:buNone/>
              <a:defRPr/>
            </a:lvl4pPr>
            <a:lvl5pPr marL="1943100"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2530149"/>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5432813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body 1 1 1 1">
  <p:cSld name="Title and body 1 1 1 1">
    <p:spTree>
      <p:nvGrpSpPr>
        <p:cNvPr id="1" name="Shape 165"/>
        <p:cNvGrpSpPr/>
        <p:nvPr/>
      </p:nvGrpSpPr>
      <p:grpSpPr>
        <a:xfrm>
          <a:off x="0" y="0"/>
          <a:ext cx="0" cy="0"/>
          <a:chOff x="0" y="0"/>
          <a:chExt cx="0" cy="0"/>
        </a:xfrm>
      </p:grpSpPr>
      <p:cxnSp>
        <p:nvCxnSpPr>
          <p:cNvPr id="166" name="Shape 166"/>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67" name="Shape 167"/>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8" name="Shape 168"/>
          <p:cNvSpPr txBox="1">
            <a:spLocks noGrp="1"/>
          </p:cNvSpPr>
          <p:nvPr>
            <p:ph type="body" idx="1"/>
          </p:nvPr>
        </p:nvSpPr>
        <p:spPr>
          <a:xfrm>
            <a:off x="872267" y="1467000"/>
            <a:ext cx="5383200" cy="4664000"/>
          </a:xfrm>
          <a:prstGeom prst="rect">
            <a:avLst/>
          </a:prstGeom>
        </p:spPr>
        <p:txBody>
          <a:bodyPr spcFirstLastPara="1" wrap="square" lIns="91425" tIns="91425" rIns="91425" bIns="91425" anchor="t" anchorCtr="0"/>
          <a:lstStyle>
            <a:lvl1pPr marL="457200" lvl="0" indent="-381000" rtl="0">
              <a:spcBef>
                <a:spcPts val="0"/>
              </a:spcBef>
              <a:spcAft>
                <a:spcPts val="0"/>
              </a:spcAft>
              <a:buSzPts val="2400"/>
              <a:buChar char="●"/>
              <a:defRPr/>
            </a:lvl1pPr>
            <a:lvl2pPr marL="914400" lvl="1" indent="-368300" rtl="0">
              <a:spcBef>
                <a:spcPts val="1300"/>
              </a:spcBef>
              <a:spcAft>
                <a:spcPts val="0"/>
              </a:spcAft>
              <a:buSzPts val="2200"/>
              <a:buChar char="○"/>
              <a:defRPr/>
            </a:lvl2pPr>
            <a:lvl3pPr marL="1371600" lvl="2" indent="-355600" rtl="0">
              <a:spcBef>
                <a:spcPts val="1300"/>
              </a:spcBef>
              <a:spcAft>
                <a:spcPts val="0"/>
              </a:spcAft>
              <a:buSzPts val="2000"/>
              <a:buChar char="■"/>
              <a:defRPr/>
            </a:lvl3pPr>
            <a:lvl4pPr marL="1828800" lvl="3" indent="-349250" rtl="0">
              <a:spcBef>
                <a:spcPts val="1300"/>
              </a:spcBef>
              <a:spcAft>
                <a:spcPts val="0"/>
              </a:spcAft>
              <a:buSzPts val="1900"/>
              <a:buChar char="●"/>
              <a:defRPr/>
            </a:lvl4pPr>
            <a:lvl5pPr marL="2286000" lvl="4" indent="-342900" rtl="0">
              <a:spcBef>
                <a:spcPts val="1300"/>
              </a:spcBef>
              <a:spcAft>
                <a:spcPts val="0"/>
              </a:spcAft>
              <a:buSzPts val="1800"/>
              <a:buChar char="○"/>
              <a:defRPr/>
            </a:lvl5pPr>
            <a:lvl6pPr marL="2743200" lvl="5" indent="-330200" rtl="0">
              <a:spcBef>
                <a:spcPts val="1300"/>
              </a:spcBef>
              <a:spcAft>
                <a:spcPts val="0"/>
              </a:spcAft>
              <a:buSzPts val="1600"/>
              <a:buChar char="■"/>
              <a:defRPr/>
            </a:lvl6pPr>
            <a:lvl7pPr marL="3200400" lvl="6" indent="-317500" rtl="0">
              <a:spcBef>
                <a:spcPts val="1300"/>
              </a:spcBef>
              <a:spcAft>
                <a:spcPts val="0"/>
              </a:spcAft>
              <a:buSzPts val="1400"/>
              <a:buChar char="●"/>
              <a:defRPr/>
            </a:lvl7pPr>
            <a:lvl8pPr marL="3657600" lvl="7" indent="-317500" rtl="0">
              <a:spcBef>
                <a:spcPts val="1300"/>
              </a:spcBef>
              <a:spcAft>
                <a:spcPts val="0"/>
              </a:spcAft>
              <a:buSzPts val="1400"/>
              <a:buChar char="○"/>
              <a:defRPr/>
            </a:lvl8pPr>
            <a:lvl9pPr marL="4114800" lvl="8" indent="-317500" rtl="0">
              <a:spcBef>
                <a:spcPts val="1300"/>
              </a:spcBef>
              <a:spcAft>
                <a:spcPts val="1300"/>
              </a:spcAft>
              <a:buSzPts val="1400"/>
              <a:buChar char="■"/>
              <a:defRPr/>
            </a:lvl9pPr>
          </a:lstStyle>
          <a:p>
            <a:endParaRPr/>
          </a:p>
        </p:txBody>
      </p:sp>
      <p:sp>
        <p:nvSpPr>
          <p:cNvPr id="169" name="Shape 16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170" name="Shape 170"/>
          <p:cNvSpPr txBox="1">
            <a:spLocks noGrp="1"/>
          </p:cNvSpPr>
          <p:nvPr>
            <p:ph type="body" idx="2"/>
          </p:nvPr>
        </p:nvSpPr>
        <p:spPr>
          <a:xfrm>
            <a:off x="6444900" y="1467000"/>
            <a:ext cx="5383200" cy="4664000"/>
          </a:xfrm>
          <a:prstGeom prst="rect">
            <a:avLst/>
          </a:prstGeom>
        </p:spPr>
        <p:txBody>
          <a:bodyPr spcFirstLastPara="1" wrap="square" lIns="91425" tIns="91425" rIns="91425" bIns="91425" anchor="t" anchorCtr="0"/>
          <a:lstStyle>
            <a:lvl1pPr marL="457200" lvl="0" indent="-381000" rtl="0">
              <a:spcBef>
                <a:spcPts val="0"/>
              </a:spcBef>
              <a:spcAft>
                <a:spcPts val="0"/>
              </a:spcAft>
              <a:buSzPts val="2400"/>
              <a:buChar char="●"/>
              <a:defRPr/>
            </a:lvl1pPr>
            <a:lvl2pPr marL="914400" lvl="1" indent="-368300" rtl="0">
              <a:spcBef>
                <a:spcPts val="1300"/>
              </a:spcBef>
              <a:spcAft>
                <a:spcPts val="0"/>
              </a:spcAft>
              <a:buSzPts val="2200"/>
              <a:buChar char="○"/>
              <a:defRPr/>
            </a:lvl2pPr>
            <a:lvl3pPr marL="1371600" lvl="2" indent="-355600" rtl="0">
              <a:spcBef>
                <a:spcPts val="1300"/>
              </a:spcBef>
              <a:spcAft>
                <a:spcPts val="0"/>
              </a:spcAft>
              <a:buSzPts val="2000"/>
              <a:buChar char="■"/>
              <a:defRPr/>
            </a:lvl3pPr>
            <a:lvl4pPr marL="1828800" lvl="3" indent="-349250" rtl="0">
              <a:spcBef>
                <a:spcPts val="1300"/>
              </a:spcBef>
              <a:spcAft>
                <a:spcPts val="0"/>
              </a:spcAft>
              <a:buSzPts val="1900"/>
              <a:buChar char="●"/>
              <a:defRPr/>
            </a:lvl4pPr>
            <a:lvl5pPr marL="2286000" lvl="4" indent="-342900" rtl="0">
              <a:spcBef>
                <a:spcPts val="1300"/>
              </a:spcBef>
              <a:spcAft>
                <a:spcPts val="0"/>
              </a:spcAft>
              <a:buSzPts val="1800"/>
              <a:buChar char="○"/>
              <a:defRPr/>
            </a:lvl5pPr>
            <a:lvl6pPr marL="2743200" lvl="5" indent="-330200" rtl="0">
              <a:spcBef>
                <a:spcPts val="1300"/>
              </a:spcBef>
              <a:spcAft>
                <a:spcPts val="0"/>
              </a:spcAft>
              <a:buSzPts val="1600"/>
              <a:buChar char="■"/>
              <a:defRPr/>
            </a:lvl6pPr>
            <a:lvl7pPr marL="3200400" lvl="6" indent="-317500" rtl="0">
              <a:spcBef>
                <a:spcPts val="1300"/>
              </a:spcBef>
              <a:spcAft>
                <a:spcPts val="0"/>
              </a:spcAft>
              <a:buSzPts val="1400"/>
              <a:buChar char="●"/>
              <a:defRPr/>
            </a:lvl7pPr>
            <a:lvl8pPr marL="3657600" lvl="7" indent="-317500" rtl="0">
              <a:spcBef>
                <a:spcPts val="1300"/>
              </a:spcBef>
              <a:spcAft>
                <a:spcPts val="0"/>
              </a:spcAft>
              <a:buSzPts val="1400"/>
              <a:buChar char="○"/>
              <a:defRPr/>
            </a:lvl8pPr>
            <a:lvl9pPr marL="4114800" lvl="8" indent="-317500" rtl="0">
              <a:spcBef>
                <a:spcPts val="1300"/>
              </a:spcBef>
              <a:spcAft>
                <a:spcPts val="1300"/>
              </a:spcAft>
              <a:buSzPts val="1400"/>
              <a:buChar char="■"/>
              <a:defRPr/>
            </a:lvl9pPr>
          </a:lstStyle>
          <a:p>
            <a:endParaRPr/>
          </a:p>
        </p:txBody>
      </p:sp>
    </p:spTree>
    <p:extLst>
      <p:ext uri="{BB962C8B-B14F-4D97-AF65-F5344CB8AC3E}">
        <p14:creationId xmlns:p14="http://schemas.microsoft.com/office/powerpoint/2010/main" val="14925463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body 1 1 1 1" preserve="1" userDrawn="1">
  <p:cSld name="1_Title and body 1 1 1 1">
    <p:spTree>
      <p:nvGrpSpPr>
        <p:cNvPr id="1" name="Shape 165"/>
        <p:cNvGrpSpPr/>
        <p:nvPr/>
      </p:nvGrpSpPr>
      <p:grpSpPr>
        <a:xfrm>
          <a:off x="0" y="0"/>
          <a:ext cx="0" cy="0"/>
          <a:chOff x="0" y="0"/>
          <a:chExt cx="0" cy="0"/>
        </a:xfrm>
      </p:grpSpPr>
      <p:cxnSp>
        <p:nvCxnSpPr>
          <p:cNvPr id="166" name="Shape 166"/>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67" name="Shape 167"/>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8" name="Shape 168"/>
          <p:cNvSpPr txBox="1">
            <a:spLocks noGrp="1"/>
          </p:cNvSpPr>
          <p:nvPr>
            <p:ph type="body" idx="1"/>
          </p:nvPr>
        </p:nvSpPr>
        <p:spPr>
          <a:xfrm>
            <a:off x="872267" y="1467000"/>
            <a:ext cx="10334995" cy="4664000"/>
          </a:xfrm>
          <a:prstGeom prst="rect">
            <a:avLst/>
          </a:prstGeom>
        </p:spPr>
        <p:txBody>
          <a:bodyPr spcFirstLastPara="1" wrap="square" lIns="91425" tIns="91425" rIns="91425" bIns="91425" anchor="t" anchorCtr="0"/>
          <a:lstStyle>
            <a:lvl1pPr marL="457200" lvl="0" indent="-381000" rtl="0">
              <a:spcBef>
                <a:spcPts val="0"/>
              </a:spcBef>
              <a:spcAft>
                <a:spcPts val="0"/>
              </a:spcAft>
              <a:buSzPts val="2400"/>
              <a:buChar char="●"/>
              <a:defRPr/>
            </a:lvl1pPr>
            <a:lvl2pPr marL="914400" lvl="1" indent="-368300" rtl="0">
              <a:spcBef>
                <a:spcPts val="1300"/>
              </a:spcBef>
              <a:spcAft>
                <a:spcPts val="0"/>
              </a:spcAft>
              <a:buSzPts val="2200"/>
              <a:buChar char="○"/>
              <a:defRPr/>
            </a:lvl2pPr>
            <a:lvl3pPr marL="1371600" lvl="2" indent="-355600" rtl="0">
              <a:spcBef>
                <a:spcPts val="1300"/>
              </a:spcBef>
              <a:spcAft>
                <a:spcPts val="0"/>
              </a:spcAft>
              <a:buSzPts val="2000"/>
              <a:buChar char="■"/>
              <a:defRPr/>
            </a:lvl3pPr>
            <a:lvl4pPr marL="1828800" lvl="3" indent="-349250" rtl="0">
              <a:spcBef>
                <a:spcPts val="1300"/>
              </a:spcBef>
              <a:spcAft>
                <a:spcPts val="0"/>
              </a:spcAft>
              <a:buSzPts val="1900"/>
              <a:buChar char="●"/>
              <a:defRPr/>
            </a:lvl4pPr>
            <a:lvl5pPr marL="2286000" lvl="4" indent="-342900" rtl="0">
              <a:spcBef>
                <a:spcPts val="1300"/>
              </a:spcBef>
              <a:spcAft>
                <a:spcPts val="0"/>
              </a:spcAft>
              <a:buSzPts val="1800"/>
              <a:buChar char="○"/>
              <a:defRPr/>
            </a:lvl5pPr>
            <a:lvl6pPr marL="2743200" lvl="5" indent="-330200" rtl="0">
              <a:spcBef>
                <a:spcPts val="1300"/>
              </a:spcBef>
              <a:spcAft>
                <a:spcPts val="0"/>
              </a:spcAft>
              <a:buSzPts val="1600"/>
              <a:buChar char="■"/>
              <a:defRPr/>
            </a:lvl6pPr>
            <a:lvl7pPr marL="3200400" lvl="6" indent="-317500" rtl="0">
              <a:spcBef>
                <a:spcPts val="1300"/>
              </a:spcBef>
              <a:spcAft>
                <a:spcPts val="0"/>
              </a:spcAft>
              <a:buSzPts val="1400"/>
              <a:buChar char="●"/>
              <a:defRPr/>
            </a:lvl7pPr>
            <a:lvl8pPr marL="3657600" lvl="7" indent="-317500" rtl="0">
              <a:spcBef>
                <a:spcPts val="1300"/>
              </a:spcBef>
              <a:spcAft>
                <a:spcPts val="0"/>
              </a:spcAft>
              <a:buSzPts val="1400"/>
              <a:buChar char="○"/>
              <a:defRPr/>
            </a:lvl8pPr>
            <a:lvl9pPr marL="4114800" lvl="8" indent="-317500" rtl="0">
              <a:spcBef>
                <a:spcPts val="1300"/>
              </a:spcBef>
              <a:spcAft>
                <a:spcPts val="1300"/>
              </a:spcAft>
              <a:buSzPts val="1400"/>
              <a:buChar char="■"/>
              <a:defRPr/>
            </a:lvl9pPr>
          </a:lstStyle>
          <a:p>
            <a:endParaRPr dirty="0"/>
          </a:p>
        </p:txBody>
      </p:sp>
      <p:sp>
        <p:nvSpPr>
          <p:cNvPr id="169" name="Shape 16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8669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slide 1 2">
  <p:cSld name="Title slide 1 2">
    <p:bg>
      <p:bgPr>
        <a:solidFill>
          <a:srgbClr val="232D4B"/>
        </a:solidFill>
        <a:effectLst/>
      </p:bgPr>
    </p:bg>
    <p:spTree>
      <p:nvGrpSpPr>
        <p:cNvPr id="1" name="Shape 34"/>
        <p:cNvGrpSpPr/>
        <p:nvPr/>
      </p:nvGrpSpPr>
      <p:grpSpPr>
        <a:xfrm>
          <a:off x="0" y="0"/>
          <a:ext cx="0" cy="0"/>
          <a:chOff x="0" y="0"/>
          <a:chExt cx="0" cy="0"/>
        </a:xfrm>
      </p:grpSpPr>
      <p:cxnSp>
        <p:nvCxnSpPr>
          <p:cNvPr id="35" name="Shape 35"/>
          <p:cNvCxnSpPr/>
          <p:nvPr/>
        </p:nvCxnSpPr>
        <p:spPr>
          <a:xfrm rot="10800000" flipH="1">
            <a:off x="230367" y="602367"/>
            <a:ext cx="11678000" cy="35600"/>
          </a:xfrm>
          <a:prstGeom prst="straightConnector1">
            <a:avLst/>
          </a:prstGeom>
          <a:noFill/>
          <a:ln w="38100" cap="flat" cmpd="sng">
            <a:solidFill>
              <a:schemeClr val="lt1"/>
            </a:solidFill>
            <a:prstDash val="dot"/>
            <a:round/>
            <a:headEnd type="none" w="sm" len="sm"/>
            <a:tailEnd type="none" w="sm" len="sm"/>
          </a:ln>
        </p:spPr>
      </p:cxnSp>
      <p:sp>
        <p:nvSpPr>
          <p:cNvPr id="36" name="Shape 36"/>
          <p:cNvSpPr txBox="1">
            <a:spLocks noGrp="1"/>
          </p:cNvSpPr>
          <p:nvPr>
            <p:ph type="ctrTitle"/>
          </p:nvPr>
        </p:nvSpPr>
        <p:spPr>
          <a:xfrm>
            <a:off x="135800" y="8403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37" name="Shape 37"/>
          <p:cNvSpPr txBox="1">
            <a:spLocks noGrp="1"/>
          </p:cNvSpPr>
          <p:nvPr>
            <p:ph type="subTitle" idx="1"/>
          </p:nvPr>
        </p:nvSpPr>
        <p:spPr>
          <a:xfrm>
            <a:off x="135800" y="35087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sp>
        <p:nvSpPr>
          <p:cNvPr id="38" name="Shape 3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39" name="Shape 39"/>
          <p:cNvPicPr preferRelativeResize="0"/>
          <p:nvPr/>
        </p:nvPicPr>
        <p:blipFill>
          <a:blip r:embed="rId2">
            <a:alphaModFix/>
          </a:blip>
          <a:stretch>
            <a:fillRect/>
          </a:stretch>
        </p:blipFill>
        <p:spPr>
          <a:xfrm>
            <a:off x="1435402" y="4856135"/>
            <a:ext cx="9538167" cy="1912367"/>
          </a:xfrm>
          <a:prstGeom prst="rect">
            <a:avLst/>
          </a:prstGeom>
          <a:noFill/>
          <a:ln>
            <a:noFill/>
          </a:ln>
        </p:spPr>
      </p:pic>
    </p:spTree>
    <p:extLst>
      <p:ext uri="{BB962C8B-B14F-4D97-AF65-F5344CB8AC3E}">
        <p14:creationId xmlns:p14="http://schemas.microsoft.com/office/powerpoint/2010/main" val="4893280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slide 1 2 2 1">
  <p:cSld name="Title slide 1 2 2 1">
    <p:bg>
      <p:bgPr>
        <a:solidFill>
          <a:srgbClr val="232D4B"/>
        </a:solidFill>
        <a:effectLst/>
      </p:bgPr>
    </p:bg>
    <p:spTree>
      <p:nvGrpSpPr>
        <p:cNvPr id="1" name="Shape 46"/>
        <p:cNvGrpSpPr/>
        <p:nvPr/>
      </p:nvGrpSpPr>
      <p:grpSpPr>
        <a:xfrm>
          <a:off x="0" y="0"/>
          <a:ext cx="0" cy="0"/>
          <a:chOff x="0" y="0"/>
          <a:chExt cx="0" cy="0"/>
        </a:xfrm>
      </p:grpSpPr>
      <p:sp>
        <p:nvSpPr>
          <p:cNvPr id="47" name="Shape 47"/>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48" name="Shape 4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49" name="Shape 49"/>
          <p:cNvPicPr preferRelativeResize="0"/>
          <p:nvPr/>
        </p:nvPicPr>
        <p:blipFill>
          <a:blip r:embed="rId2">
            <a:alphaModFix/>
          </a:blip>
          <a:stretch>
            <a:fillRect/>
          </a:stretch>
        </p:blipFill>
        <p:spPr>
          <a:xfrm>
            <a:off x="2371469" y="2691070"/>
            <a:ext cx="7449065" cy="3762299"/>
          </a:xfrm>
          <a:prstGeom prst="rect">
            <a:avLst/>
          </a:prstGeom>
          <a:noFill/>
          <a:ln>
            <a:noFill/>
          </a:ln>
        </p:spPr>
      </p:pic>
      <p:sp>
        <p:nvSpPr>
          <p:cNvPr id="50" name="Shape 50"/>
          <p:cNvSpPr txBox="1">
            <a:spLocks noGrp="1"/>
          </p:cNvSpPr>
          <p:nvPr>
            <p:ph type="subTitle" idx="1"/>
          </p:nvPr>
        </p:nvSpPr>
        <p:spPr>
          <a:xfrm>
            <a:off x="0" y="52661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cxnSp>
        <p:nvCxnSpPr>
          <p:cNvPr id="51" name="Shape 51"/>
          <p:cNvCxnSpPr/>
          <p:nvPr/>
        </p:nvCxnSpPr>
        <p:spPr>
          <a:xfrm rot="10800000" flipH="1">
            <a:off x="257000" y="2976967"/>
            <a:ext cx="11678000" cy="35600"/>
          </a:xfrm>
          <a:prstGeom prst="straightConnector1">
            <a:avLst/>
          </a:prstGeom>
          <a:noFill/>
          <a:ln w="28575" cap="flat" cmpd="sng">
            <a:solidFill>
              <a:schemeClr val="lt1"/>
            </a:solidFill>
            <a:prstDash val="dot"/>
            <a:round/>
            <a:headEnd type="none" w="sm" len="sm"/>
            <a:tailEnd type="none" w="sm" len="sm"/>
          </a:ln>
        </p:spPr>
      </p:cxnSp>
    </p:spTree>
    <p:extLst>
      <p:ext uri="{BB962C8B-B14F-4D97-AF65-F5344CB8AC3E}">
        <p14:creationId xmlns:p14="http://schemas.microsoft.com/office/powerpoint/2010/main" val="37053902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slide 1 2 2 1 1">
  <p:cSld name="Title slide 1 2 2 1 1">
    <p:bg>
      <p:bgPr>
        <a:solidFill>
          <a:srgbClr val="232D4B"/>
        </a:solidFill>
        <a:effectLst/>
      </p:bgPr>
    </p:bg>
    <p:spTree>
      <p:nvGrpSpPr>
        <p:cNvPr id="1" name="Shape 52"/>
        <p:cNvGrpSpPr/>
        <p:nvPr/>
      </p:nvGrpSpPr>
      <p:grpSpPr>
        <a:xfrm>
          <a:off x="0" y="0"/>
          <a:ext cx="0" cy="0"/>
          <a:chOff x="0" y="0"/>
          <a:chExt cx="0" cy="0"/>
        </a:xfrm>
      </p:grpSpPr>
      <p:sp>
        <p:nvSpPr>
          <p:cNvPr id="53" name="Shape 53"/>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54" name="Shape 5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55" name="Shape 55"/>
          <p:cNvPicPr preferRelativeResize="0"/>
          <p:nvPr/>
        </p:nvPicPr>
        <p:blipFill>
          <a:blip r:embed="rId2">
            <a:alphaModFix/>
          </a:blip>
          <a:stretch>
            <a:fillRect/>
          </a:stretch>
        </p:blipFill>
        <p:spPr>
          <a:xfrm>
            <a:off x="2371469" y="4011870"/>
            <a:ext cx="7449065" cy="3762299"/>
          </a:xfrm>
          <a:prstGeom prst="rect">
            <a:avLst/>
          </a:prstGeom>
          <a:noFill/>
          <a:ln>
            <a:noFill/>
          </a:ln>
        </p:spPr>
      </p:pic>
      <p:sp>
        <p:nvSpPr>
          <p:cNvPr id="56" name="Shape 56"/>
          <p:cNvSpPr txBox="1">
            <a:spLocks noGrp="1"/>
          </p:cNvSpPr>
          <p:nvPr>
            <p:ph type="subTitle" idx="1"/>
          </p:nvPr>
        </p:nvSpPr>
        <p:spPr>
          <a:xfrm>
            <a:off x="135800" y="3007333"/>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cxnSp>
        <p:nvCxnSpPr>
          <p:cNvPr id="57" name="Shape 57"/>
          <p:cNvCxnSpPr/>
          <p:nvPr/>
        </p:nvCxnSpPr>
        <p:spPr>
          <a:xfrm rot="10800000" flipH="1">
            <a:off x="257000" y="2976967"/>
            <a:ext cx="11678000" cy="35600"/>
          </a:xfrm>
          <a:prstGeom prst="straightConnector1">
            <a:avLst/>
          </a:prstGeom>
          <a:noFill/>
          <a:ln w="28575" cap="flat" cmpd="sng">
            <a:solidFill>
              <a:schemeClr val="lt1"/>
            </a:solidFill>
            <a:prstDash val="dot"/>
            <a:round/>
            <a:headEnd type="none" w="sm" len="sm"/>
            <a:tailEnd type="none" w="sm" len="sm"/>
          </a:ln>
        </p:spPr>
      </p:cxnSp>
    </p:spTree>
    <p:extLst>
      <p:ext uri="{BB962C8B-B14F-4D97-AF65-F5344CB8AC3E}">
        <p14:creationId xmlns:p14="http://schemas.microsoft.com/office/powerpoint/2010/main" val="3408841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slide 1 2 2 1 1 1">
  <p:cSld name="Title slide 1 2 2 1 1 1">
    <p:bg>
      <p:bgPr>
        <a:solidFill>
          <a:srgbClr val="232D4B"/>
        </a:solidFill>
        <a:effectLst/>
      </p:bgPr>
    </p:bg>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230367" y="12656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60" name="Shape 60"/>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61" name="Shape 61"/>
          <p:cNvPicPr preferRelativeResize="0"/>
          <p:nvPr/>
        </p:nvPicPr>
        <p:blipFill>
          <a:blip r:embed="rId2">
            <a:alphaModFix/>
          </a:blip>
          <a:stretch>
            <a:fillRect/>
          </a:stretch>
        </p:blipFill>
        <p:spPr>
          <a:xfrm>
            <a:off x="2371469" y="4011870"/>
            <a:ext cx="7449065" cy="3762299"/>
          </a:xfrm>
          <a:prstGeom prst="rect">
            <a:avLst/>
          </a:prstGeom>
          <a:noFill/>
          <a:ln>
            <a:noFill/>
          </a:ln>
        </p:spPr>
      </p:pic>
      <p:sp>
        <p:nvSpPr>
          <p:cNvPr id="62" name="Shape 62"/>
          <p:cNvSpPr txBox="1">
            <a:spLocks noGrp="1"/>
          </p:cNvSpPr>
          <p:nvPr>
            <p:ph type="subTitle" idx="1"/>
          </p:nvPr>
        </p:nvSpPr>
        <p:spPr>
          <a:xfrm>
            <a:off x="135800" y="3007333"/>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cxnSp>
        <p:nvCxnSpPr>
          <p:cNvPr id="63" name="Shape 63"/>
          <p:cNvCxnSpPr/>
          <p:nvPr/>
        </p:nvCxnSpPr>
        <p:spPr>
          <a:xfrm rot="10800000" flipH="1">
            <a:off x="257000" y="2976967"/>
            <a:ext cx="11678000" cy="35600"/>
          </a:xfrm>
          <a:prstGeom prst="straightConnector1">
            <a:avLst/>
          </a:prstGeom>
          <a:noFill/>
          <a:ln w="28575"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39095371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slide 1 2 2 1 1 1 1">
  <p:cSld name="Title slide 1 2 2 1 1 1 1">
    <p:bg>
      <p:bgPr>
        <a:solidFill>
          <a:srgbClr val="232D4B"/>
        </a:solidFill>
        <a:effectLst/>
      </p:bgPr>
    </p:bg>
    <p:spTree>
      <p:nvGrpSpPr>
        <p:cNvPr id="1" name="Shape 64"/>
        <p:cNvGrpSpPr/>
        <p:nvPr/>
      </p:nvGrpSpPr>
      <p:grpSpPr>
        <a:xfrm>
          <a:off x="0" y="0"/>
          <a:ext cx="0" cy="0"/>
          <a:chOff x="0" y="0"/>
          <a:chExt cx="0" cy="0"/>
        </a:xfrm>
      </p:grpSpPr>
      <p:pic>
        <p:nvPicPr>
          <p:cNvPr id="65" name="Shape 65"/>
          <p:cNvPicPr preferRelativeResize="0"/>
          <p:nvPr/>
        </p:nvPicPr>
        <p:blipFill>
          <a:blip r:embed="rId2">
            <a:alphaModFix/>
          </a:blip>
          <a:stretch>
            <a:fillRect/>
          </a:stretch>
        </p:blipFill>
        <p:spPr>
          <a:xfrm>
            <a:off x="2432202" y="-406398"/>
            <a:ext cx="7449065" cy="3762299"/>
          </a:xfrm>
          <a:prstGeom prst="rect">
            <a:avLst/>
          </a:prstGeom>
          <a:noFill/>
          <a:ln>
            <a:noFill/>
          </a:ln>
        </p:spPr>
      </p:pic>
      <p:sp>
        <p:nvSpPr>
          <p:cNvPr id="66" name="Shape 66"/>
          <p:cNvSpPr txBox="1">
            <a:spLocks noGrp="1"/>
          </p:cNvSpPr>
          <p:nvPr>
            <p:ph type="ctrTitle"/>
          </p:nvPr>
        </p:nvSpPr>
        <p:spPr>
          <a:xfrm>
            <a:off x="135800" y="31864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67" name="Shape 6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
        <p:nvSpPr>
          <p:cNvPr id="68" name="Shape 68"/>
          <p:cNvSpPr txBox="1">
            <a:spLocks noGrp="1"/>
          </p:cNvSpPr>
          <p:nvPr>
            <p:ph type="subTitle" idx="1"/>
          </p:nvPr>
        </p:nvSpPr>
        <p:spPr>
          <a:xfrm>
            <a:off x="196533" y="5242400"/>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cxnSp>
        <p:nvCxnSpPr>
          <p:cNvPr id="69" name="Shape 69"/>
          <p:cNvCxnSpPr/>
          <p:nvPr/>
        </p:nvCxnSpPr>
        <p:spPr>
          <a:xfrm rot="10800000" flipH="1">
            <a:off x="317733" y="2517067"/>
            <a:ext cx="11678000" cy="35600"/>
          </a:xfrm>
          <a:prstGeom prst="straightConnector1">
            <a:avLst/>
          </a:prstGeom>
          <a:noFill/>
          <a:ln w="28575"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241209450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slide 1 2 1">
  <p:cSld name="Title slide 1 2 1">
    <p:bg>
      <p:bgPr>
        <a:solidFill>
          <a:srgbClr val="232D4B"/>
        </a:solidFill>
        <a:effectLst/>
      </p:bgPr>
    </p:bg>
    <p:spTree>
      <p:nvGrpSpPr>
        <p:cNvPr id="1" name="Shape 70"/>
        <p:cNvGrpSpPr/>
        <p:nvPr/>
      </p:nvGrpSpPr>
      <p:grpSpPr>
        <a:xfrm>
          <a:off x="0" y="0"/>
          <a:ext cx="0" cy="0"/>
          <a:chOff x="0" y="0"/>
          <a:chExt cx="0" cy="0"/>
        </a:xfrm>
      </p:grpSpPr>
      <p:cxnSp>
        <p:nvCxnSpPr>
          <p:cNvPr id="71" name="Shape 71"/>
          <p:cNvCxnSpPr/>
          <p:nvPr/>
        </p:nvCxnSpPr>
        <p:spPr>
          <a:xfrm rot="10800000" flipH="1">
            <a:off x="230367" y="602367"/>
            <a:ext cx="11678000" cy="35600"/>
          </a:xfrm>
          <a:prstGeom prst="straightConnector1">
            <a:avLst/>
          </a:prstGeom>
          <a:noFill/>
          <a:ln w="38100" cap="flat" cmpd="sng">
            <a:solidFill>
              <a:schemeClr val="lt1"/>
            </a:solidFill>
            <a:prstDash val="dot"/>
            <a:round/>
            <a:headEnd type="none" w="sm" len="sm"/>
            <a:tailEnd type="none" w="sm" len="sm"/>
          </a:ln>
        </p:spPr>
      </p:cxnSp>
      <p:sp>
        <p:nvSpPr>
          <p:cNvPr id="72" name="Shape 72"/>
          <p:cNvSpPr txBox="1">
            <a:spLocks noGrp="1"/>
          </p:cNvSpPr>
          <p:nvPr>
            <p:ph type="ctrTitle"/>
          </p:nvPr>
        </p:nvSpPr>
        <p:spPr>
          <a:xfrm>
            <a:off x="135800" y="840300"/>
            <a:ext cx="11920400" cy="2056000"/>
          </a:xfrm>
          <a:prstGeom prst="rect">
            <a:avLst/>
          </a:prstGeom>
        </p:spPr>
        <p:txBody>
          <a:bodyPr spcFirstLastPara="1" wrap="square" lIns="91425" tIns="91425" rIns="91425" bIns="91425" anchor="t" anchorCtr="0"/>
          <a:lstStyle>
            <a:lvl1pPr lvl="0" algn="ctr"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1pPr>
            <a:lvl2pPr lvl="1"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2pPr>
            <a:lvl3pPr lvl="2"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3pPr>
            <a:lvl4pPr lvl="3"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4pPr>
            <a:lvl5pPr lvl="4"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5pPr>
            <a:lvl6pPr lvl="5"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6pPr>
            <a:lvl7pPr lvl="6"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7pPr>
            <a:lvl8pPr lvl="7"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8pPr>
            <a:lvl9pPr lvl="8" rtl="0">
              <a:spcBef>
                <a:spcPts val="0"/>
              </a:spcBef>
              <a:spcAft>
                <a:spcPts val="0"/>
              </a:spcAft>
              <a:buClr>
                <a:schemeClr val="lt1"/>
              </a:buClr>
              <a:buSzPts val="4800"/>
              <a:buFont typeface="Franklin Gothic"/>
              <a:buNone/>
              <a:defRPr sz="4800">
                <a:solidFill>
                  <a:schemeClr val="lt1"/>
                </a:solidFill>
                <a:latin typeface="Franklin Gothic"/>
                <a:ea typeface="Franklin Gothic"/>
                <a:cs typeface="Franklin Gothic"/>
                <a:sym typeface="Franklin Gothic"/>
              </a:defRPr>
            </a:lvl9pPr>
          </a:lstStyle>
          <a:p>
            <a:endParaRPr/>
          </a:p>
        </p:txBody>
      </p:sp>
      <p:sp>
        <p:nvSpPr>
          <p:cNvPr id="73" name="Shape 73"/>
          <p:cNvSpPr txBox="1">
            <a:spLocks noGrp="1"/>
          </p:cNvSpPr>
          <p:nvPr>
            <p:ph type="subTitle" idx="1"/>
          </p:nvPr>
        </p:nvSpPr>
        <p:spPr>
          <a:xfrm>
            <a:off x="135800" y="3508767"/>
            <a:ext cx="11920400" cy="1187200"/>
          </a:xfrm>
          <a:prstGeom prst="rect">
            <a:avLst/>
          </a:prstGeom>
        </p:spPr>
        <p:txBody>
          <a:bodyPr spcFirstLastPara="1" wrap="square" lIns="91425" tIns="91425" rIns="91425" bIns="91425" anchor="b" anchorCtr="0"/>
          <a:lstStyle>
            <a:lvl1pPr lvl="0" algn="ctr" rtl="0">
              <a:lnSpc>
                <a:spcPct val="100000"/>
              </a:lnSpc>
              <a:spcBef>
                <a:spcPts val="0"/>
              </a:spcBef>
              <a:spcAft>
                <a:spcPts val="0"/>
              </a:spcAft>
              <a:buClr>
                <a:schemeClr val="lt1"/>
              </a:buClr>
              <a:buSzPts val="2400"/>
              <a:buFont typeface="Franklin Gothic"/>
              <a:buNone/>
              <a:defRPr i="1">
                <a:solidFill>
                  <a:schemeClr val="lt1"/>
                </a:solidFill>
                <a:latin typeface="Franklin Gothic"/>
                <a:ea typeface="Franklin Gothic"/>
                <a:cs typeface="Franklin Gothic"/>
                <a:sym typeface="Franklin Gothic"/>
              </a:defRPr>
            </a:lvl1pPr>
            <a:lvl2pPr lvl="1"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2pPr>
            <a:lvl3pPr lvl="2"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3pPr>
            <a:lvl4pPr lvl="3"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4pPr>
            <a:lvl5pPr lvl="4"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5pPr>
            <a:lvl6pPr lvl="5"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6pPr>
            <a:lvl7pPr lvl="6"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7pPr>
            <a:lvl8pPr lvl="7"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8pPr>
            <a:lvl9pPr lvl="8" algn="ctr" rtl="0">
              <a:lnSpc>
                <a:spcPct val="100000"/>
              </a:lnSpc>
              <a:spcBef>
                <a:spcPts val="0"/>
              </a:spcBef>
              <a:spcAft>
                <a:spcPts val="0"/>
              </a:spcAft>
              <a:buClr>
                <a:schemeClr val="lt1"/>
              </a:buClr>
              <a:buSzPts val="1800"/>
              <a:buFont typeface="Franklin Gothic"/>
              <a:buNone/>
              <a:defRPr sz="1800">
                <a:solidFill>
                  <a:schemeClr val="lt1"/>
                </a:solidFill>
                <a:latin typeface="Franklin Gothic"/>
                <a:ea typeface="Franklin Gothic"/>
                <a:cs typeface="Franklin Gothic"/>
                <a:sym typeface="Franklin Gothic"/>
              </a:defRPr>
            </a:lvl9pPr>
          </a:lstStyle>
          <a:p>
            <a:endParaRPr/>
          </a:p>
        </p:txBody>
      </p:sp>
      <p:sp>
        <p:nvSpPr>
          <p:cNvPr id="74" name="Shape 7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75" name="Shape 75"/>
          <p:cNvPicPr preferRelativeResize="0"/>
          <p:nvPr/>
        </p:nvPicPr>
        <p:blipFill>
          <a:blip r:embed="rId2">
            <a:alphaModFix/>
          </a:blip>
          <a:stretch>
            <a:fillRect/>
          </a:stretch>
        </p:blipFill>
        <p:spPr>
          <a:xfrm>
            <a:off x="1435402" y="4856135"/>
            <a:ext cx="9538167" cy="1912367"/>
          </a:xfrm>
          <a:prstGeom prst="rect">
            <a:avLst/>
          </a:prstGeom>
          <a:noFill/>
          <a:ln>
            <a:noFill/>
          </a:ln>
        </p:spPr>
      </p:pic>
    </p:spTree>
    <p:extLst>
      <p:ext uri="{BB962C8B-B14F-4D97-AF65-F5344CB8AC3E}">
        <p14:creationId xmlns:p14="http://schemas.microsoft.com/office/powerpoint/2010/main" val="248221286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Section header 3">
  <p:cSld name="Section header 3">
    <p:bg>
      <p:bgPr>
        <a:solidFill>
          <a:srgbClr val="E57200"/>
        </a:solidFill>
        <a:effectLst/>
      </p:bgPr>
    </p:bg>
    <p:spTree>
      <p:nvGrpSpPr>
        <p:cNvPr id="1" name="Shape 86"/>
        <p:cNvGrpSpPr/>
        <p:nvPr/>
      </p:nvGrpSpPr>
      <p:grpSpPr>
        <a:xfrm>
          <a:off x="0" y="0"/>
          <a:ext cx="0" cy="0"/>
          <a:chOff x="0" y="0"/>
          <a:chExt cx="0" cy="0"/>
        </a:xfrm>
      </p:grpSpPr>
      <p:cxnSp>
        <p:nvCxnSpPr>
          <p:cNvPr id="87" name="Shape 87"/>
          <p:cNvCxnSpPr/>
          <p:nvPr/>
        </p:nvCxnSpPr>
        <p:spPr>
          <a:xfrm>
            <a:off x="566933" y="554200"/>
            <a:ext cx="11062400" cy="0"/>
          </a:xfrm>
          <a:prstGeom prst="straightConnector1">
            <a:avLst/>
          </a:prstGeom>
          <a:noFill/>
          <a:ln w="38100" cap="flat" cmpd="sng">
            <a:solidFill>
              <a:schemeClr val="lt1"/>
            </a:solidFill>
            <a:prstDash val="dot"/>
            <a:round/>
            <a:headEnd type="none" w="sm" len="sm"/>
            <a:tailEnd type="none" w="sm" len="sm"/>
          </a:ln>
        </p:spPr>
      </p:cxnSp>
      <p:sp>
        <p:nvSpPr>
          <p:cNvPr id="88" name="Shape 88"/>
          <p:cNvSpPr txBox="1">
            <a:spLocks noGrp="1"/>
          </p:cNvSpPr>
          <p:nvPr>
            <p:ph type="title"/>
          </p:nvPr>
        </p:nvSpPr>
        <p:spPr>
          <a:xfrm>
            <a:off x="541900" y="773167"/>
            <a:ext cx="11062400" cy="5350000"/>
          </a:xfrm>
          <a:prstGeom prst="rect">
            <a:avLst/>
          </a:prstGeom>
        </p:spPr>
        <p:txBody>
          <a:bodyPr spcFirstLastPara="1" wrap="square" lIns="91425" tIns="91425" rIns="91425" bIns="91425" anchor="ctr" anchorCtr="0"/>
          <a:lstStyle>
            <a:lvl1pPr lvl="0" algn="ctr" rtl="0">
              <a:spcBef>
                <a:spcPts val="0"/>
              </a:spcBef>
              <a:spcAft>
                <a:spcPts val="0"/>
              </a:spcAft>
              <a:buClr>
                <a:srgbClr val="232D4B"/>
              </a:buClr>
              <a:buSzPts val="4800"/>
              <a:buFont typeface="Bodoni"/>
              <a:buNone/>
              <a:defRPr sz="4800" i="1">
                <a:solidFill>
                  <a:srgbClr val="232D4B"/>
                </a:solidFill>
                <a:latin typeface="Bodoni"/>
                <a:ea typeface="Bodoni"/>
                <a:cs typeface="Bodoni"/>
                <a:sym typeface="Bodoni"/>
              </a:defRPr>
            </a:lvl1pPr>
            <a:lvl2pPr lvl="1"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2pPr>
            <a:lvl3pPr lvl="2"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3pPr>
            <a:lvl4pPr lvl="3"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4pPr>
            <a:lvl5pPr lvl="4"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5pPr>
            <a:lvl6pPr lvl="5"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6pPr>
            <a:lvl7pPr lvl="6"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7pPr>
            <a:lvl8pPr lvl="7"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8pPr>
            <a:lvl9pPr lvl="8"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9pPr>
          </a:lstStyle>
          <a:p>
            <a:endParaRPr/>
          </a:p>
        </p:txBody>
      </p:sp>
      <p:sp>
        <p:nvSpPr>
          <p:cNvPr id="89" name="Shape 8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cxnSp>
        <p:nvCxnSpPr>
          <p:cNvPr id="90" name="Shape 90"/>
          <p:cNvCxnSpPr/>
          <p:nvPr/>
        </p:nvCxnSpPr>
        <p:spPr>
          <a:xfrm>
            <a:off x="566933" y="6251667"/>
            <a:ext cx="11062400" cy="0"/>
          </a:xfrm>
          <a:prstGeom prst="straightConnector1">
            <a:avLst/>
          </a:prstGeom>
          <a:noFill/>
          <a:ln w="38100" cap="flat" cmpd="sng">
            <a:solidFill>
              <a:schemeClr val="lt1"/>
            </a:solidFill>
            <a:prstDash val="dot"/>
            <a:round/>
            <a:headEnd type="none" w="sm" len="sm"/>
            <a:tailEnd type="none" w="sm" len="sm"/>
          </a:ln>
        </p:spPr>
      </p:cxnSp>
    </p:spTree>
    <p:extLst>
      <p:ext uri="{BB962C8B-B14F-4D97-AF65-F5344CB8AC3E}">
        <p14:creationId xmlns:p14="http://schemas.microsoft.com/office/powerpoint/2010/main" val="151418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rgbClr val="212D4A"/>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5337730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Section header 2">
  <p:cSld name="Section header 2">
    <p:bg>
      <p:bgPr>
        <a:solidFill>
          <a:srgbClr val="EB5F0C"/>
        </a:solidFill>
        <a:effectLst/>
      </p:bgPr>
    </p:bg>
    <p:spTree>
      <p:nvGrpSpPr>
        <p:cNvPr id="1" name="Shape 91"/>
        <p:cNvGrpSpPr/>
        <p:nvPr/>
      </p:nvGrpSpPr>
      <p:grpSpPr>
        <a:xfrm>
          <a:off x="0" y="0"/>
          <a:ext cx="0" cy="0"/>
          <a:chOff x="0" y="0"/>
          <a:chExt cx="0" cy="0"/>
        </a:xfrm>
      </p:grpSpPr>
      <p:cxnSp>
        <p:nvCxnSpPr>
          <p:cNvPr id="92" name="Shape 92"/>
          <p:cNvCxnSpPr/>
          <p:nvPr/>
        </p:nvCxnSpPr>
        <p:spPr>
          <a:xfrm>
            <a:off x="566933" y="554200"/>
            <a:ext cx="11062400" cy="0"/>
          </a:xfrm>
          <a:prstGeom prst="straightConnector1">
            <a:avLst/>
          </a:prstGeom>
          <a:noFill/>
          <a:ln w="38100" cap="flat" cmpd="sng">
            <a:solidFill>
              <a:srgbClr val="232D4B"/>
            </a:solidFill>
            <a:prstDash val="dot"/>
            <a:round/>
            <a:headEnd type="none" w="sm" len="sm"/>
            <a:tailEnd type="none" w="sm" len="sm"/>
          </a:ln>
        </p:spPr>
      </p:cxnSp>
      <p:sp>
        <p:nvSpPr>
          <p:cNvPr id="93" name="Shape 93"/>
          <p:cNvSpPr txBox="1">
            <a:spLocks noGrp="1"/>
          </p:cNvSpPr>
          <p:nvPr>
            <p:ph type="title"/>
          </p:nvPr>
        </p:nvSpPr>
        <p:spPr>
          <a:xfrm>
            <a:off x="541900" y="773167"/>
            <a:ext cx="11062400" cy="5350000"/>
          </a:xfrm>
          <a:prstGeom prst="rect">
            <a:avLst/>
          </a:prstGeom>
        </p:spPr>
        <p:txBody>
          <a:bodyPr spcFirstLastPara="1" wrap="square" lIns="91425" tIns="91425" rIns="91425" bIns="91425" anchor="ctr" anchorCtr="0"/>
          <a:lstStyle>
            <a:lvl1pPr lvl="0"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1pPr>
            <a:lvl2pPr lvl="1"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2pPr>
            <a:lvl3pPr lvl="2"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3pPr>
            <a:lvl4pPr lvl="3"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4pPr>
            <a:lvl5pPr lvl="4"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5pPr>
            <a:lvl6pPr lvl="5"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6pPr>
            <a:lvl7pPr lvl="6"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7pPr>
            <a:lvl8pPr lvl="7"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8pPr>
            <a:lvl9pPr lvl="8"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9pPr>
          </a:lstStyle>
          <a:p>
            <a:endParaRPr/>
          </a:p>
        </p:txBody>
      </p:sp>
      <p:sp>
        <p:nvSpPr>
          <p:cNvPr id="94" name="Shape 9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cxnSp>
        <p:nvCxnSpPr>
          <p:cNvPr id="95" name="Shape 95"/>
          <p:cNvCxnSpPr/>
          <p:nvPr/>
        </p:nvCxnSpPr>
        <p:spPr>
          <a:xfrm>
            <a:off x="566933" y="6251667"/>
            <a:ext cx="11062400" cy="0"/>
          </a:xfrm>
          <a:prstGeom prst="straightConnector1">
            <a:avLst/>
          </a:prstGeom>
          <a:noFill/>
          <a:ln w="38100" cap="flat" cmpd="sng">
            <a:solidFill>
              <a:srgbClr val="232D4B"/>
            </a:solidFill>
            <a:prstDash val="dot"/>
            <a:round/>
            <a:headEnd type="none" w="sm" len="sm"/>
            <a:tailEnd type="none" w="sm" len="sm"/>
          </a:ln>
        </p:spPr>
      </p:cxnSp>
    </p:spTree>
    <p:extLst>
      <p:ext uri="{BB962C8B-B14F-4D97-AF65-F5344CB8AC3E}">
        <p14:creationId xmlns:p14="http://schemas.microsoft.com/office/powerpoint/2010/main" val="28321794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Custom Layout 3">
  <p:cSld name="Custom Layout 3">
    <p:spTree>
      <p:nvGrpSpPr>
        <p:cNvPr id="1" name="Shape 101"/>
        <p:cNvGrpSpPr/>
        <p:nvPr/>
      </p:nvGrpSpPr>
      <p:grpSpPr>
        <a:xfrm>
          <a:off x="0" y="0"/>
          <a:ext cx="0" cy="0"/>
          <a:chOff x="0" y="0"/>
          <a:chExt cx="0" cy="0"/>
        </a:xfrm>
      </p:grpSpPr>
      <p:sp>
        <p:nvSpPr>
          <p:cNvPr id="102" name="Shape 102"/>
          <p:cNvSpPr/>
          <p:nvPr/>
        </p:nvSpPr>
        <p:spPr>
          <a:xfrm>
            <a:off x="-159500" y="2516367"/>
            <a:ext cx="12528800" cy="2552000"/>
          </a:xfrm>
          <a:prstGeom prst="rect">
            <a:avLst/>
          </a:prstGeom>
          <a:solidFill>
            <a:srgbClr val="EB5F0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103" name="Shape 103"/>
          <p:cNvSpPr txBox="1">
            <a:spLocks noGrp="1"/>
          </p:cNvSpPr>
          <p:nvPr>
            <p:ph type="title"/>
          </p:nvPr>
        </p:nvSpPr>
        <p:spPr>
          <a:xfrm>
            <a:off x="792967" y="767933"/>
            <a:ext cx="11082000" cy="847200"/>
          </a:xfrm>
          <a:prstGeom prst="rect">
            <a:avLst/>
          </a:prstGeom>
        </p:spPr>
        <p:txBody>
          <a:bodyPr spcFirstLastPara="1" wrap="square" lIns="91425" tIns="91425" rIns="91425" bIns="91425" anchor="t" anchorCtr="0"/>
          <a:lstStyle>
            <a:lvl1pPr lvl="0">
              <a:spcBef>
                <a:spcPts val="0"/>
              </a:spcBef>
              <a:spcAft>
                <a:spcPts val="0"/>
              </a:spcAft>
              <a:buNone/>
              <a:defRPr>
                <a:solidFill>
                  <a:srgbClr val="012158"/>
                </a:solidFill>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Tree>
    <p:extLst>
      <p:ext uri="{BB962C8B-B14F-4D97-AF65-F5344CB8AC3E}">
        <p14:creationId xmlns:p14="http://schemas.microsoft.com/office/powerpoint/2010/main" val="155992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body 2">
  <p:cSld name="Title and body 2">
    <p:spTree>
      <p:nvGrpSpPr>
        <p:cNvPr id="1" name="Shape 124"/>
        <p:cNvGrpSpPr/>
        <p:nvPr/>
      </p:nvGrpSpPr>
      <p:grpSpPr>
        <a:xfrm>
          <a:off x="0" y="0"/>
          <a:ext cx="0" cy="0"/>
          <a:chOff x="0" y="0"/>
          <a:chExt cx="0" cy="0"/>
        </a:xfrm>
      </p:grpSpPr>
      <p:cxnSp>
        <p:nvCxnSpPr>
          <p:cNvPr id="125" name="Shape 125"/>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26" name="Shape 126"/>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232D4B"/>
              </a:buClr>
              <a:buSzPts val="3600"/>
              <a:buNone/>
              <a:defRPr>
                <a:solidFill>
                  <a:srgbClr val="232D4B"/>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27" name="Shape 12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206951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and body 1 1 2">
  <p:cSld name="Title and body 1 1 2">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46" name="Shape 14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076169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and body 1 1 1 2">
  <p:cSld name="Title and body 1 1 1 2">
    <p:spTree>
      <p:nvGrpSpPr>
        <p:cNvPr id="1" name="Shape 157"/>
        <p:cNvGrpSpPr/>
        <p:nvPr/>
      </p:nvGrpSpPr>
      <p:grpSpPr>
        <a:xfrm>
          <a:off x="0" y="0"/>
          <a:ext cx="0" cy="0"/>
          <a:chOff x="0" y="0"/>
          <a:chExt cx="0" cy="0"/>
        </a:xfrm>
      </p:grpSpPr>
      <p:cxnSp>
        <p:nvCxnSpPr>
          <p:cNvPr id="158" name="Shape 158"/>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59" name="Shape 159"/>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0" name="Shape 160"/>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2184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body 1 1 1 3">
  <p:cSld name="Title and body 1 1 1 3">
    <p:spTree>
      <p:nvGrpSpPr>
        <p:cNvPr id="1" name="Shape 161"/>
        <p:cNvGrpSpPr/>
        <p:nvPr/>
      </p:nvGrpSpPr>
      <p:grpSpPr>
        <a:xfrm>
          <a:off x="0" y="0"/>
          <a:ext cx="0" cy="0"/>
          <a:chOff x="0" y="0"/>
          <a:chExt cx="0" cy="0"/>
        </a:xfrm>
      </p:grpSpPr>
      <p:cxnSp>
        <p:nvCxnSpPr>
          <p:cNvPr id="162" name="Shape 162"/>
          <p:cNvCxnSpPr/>
          <p:nvPr/>
        </p:nvCxnSpPr>
        <p:spPr>
          <a:xfrm rot="10800000" flipH="1">
            <a:off x="310300" y="1063133"/>
            <a:ext cx="10552800" cy="27200"/>
          </a:xfrm>
          <a:prstGeom prst="straightConnector1">
            <a:avLst/>
          </a:prstGeom>
          <a:noFill/>
          <a:ln w="38100" cap="flat" cmpd="sng">
            <a:solidFill>
              <a:srgbClr val="232D4B"/>
            </a:solidFill>
            <a:prstDash val="dot"/>
            <a:round/>
            <a:headEnd type="none" w="sm" len="sm"/>
            <a:tailEnd type="none" w="sm" len="sm"/>
          </a:ln>
        </p:spPr>
      </p:cxnSp>
      <p:sp>
        <p:nvSpPr>
          <p:cNvPr id="163" name="Shape 163"/>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4" name="Shape 16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786083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Main point 1">
  <p:cSld name="Main point 1">
    <p:bg>
      <p:bgPr>
        <a:solidFill>
          <a:schemeClr val="lt2"/>
        </a:solidFill>
        <a:effectLst/>
      </p:bgPr>
    </p:bg>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76" name="Shape 17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926728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Main point 1 2">
  <p:cSld name="Main point 1 2">
    <p:bg>
      <p:bgPr>
        <a:solidFill>
          <a:srgbClr val="232D4B"/>
        </a:solidFill>
        <a:effectLst/>
      </p:bgPr>
    </p:bg>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79" name="Shape 17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5386787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Main point 1 1 1 3">
  <p:cSld name="Main point 1 1 1 3">
    <p:bg>
      <p:bgPr>
        <a:solidFill>
          <a:srgbClr val="232D4B"/>
        </a:solidFill>
        <a:effectLst/>
      </p:bgPr>
    </p:bg>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88" name="Shape 18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376223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Main point 1 1 1 2">
  <p:cSld name="Main point 1 1 1 2">
    <p:bg>
      <p:bgPr>
        <a:solidFill>
          <a:srgbClr val="E57200"/>
        </a:solidFill>
        <a:effectLst/>
      </p:bgPr>
    </p:bg>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377465" y="949533"/>
            <a:ext cx="11378400" cy="5114000"/>
          </a:xfrm>
          <a:prstGeom prst="rect">
            <a:avLst/>
          </a:prstGeom>
        </p:spPr>
        <p:txBody>
          <a:bodyPr spcFirstLastPara="1" wrap="square" lIns="91425" tIns="91425" rIns="91425" bIns="91425" anchor="ctr" anchorCtr="0"/>
          <a:lstStyle>
            <a:lvl1pPr lvl="0" rtl="0">
              <a:spcBef>
                <a:spcPts val="0"/>
              </a:spcBef>
              <a:spcAft>
                <a:spcPts val="0"/>
              </a:spcAft>
              <a:buClr>
                <a:srgbClr val="232D4B"/>
              </a:buClr>
              <a:buSzPts val="4800"/>
              <a:buFont typeface="Bodoni"/>
              <a:buNone/>
              <a:defRPr sz="4800" i="1">
                <a:solidFill>
                  <a:srgbClr val="232D4B"/>
                </a:solidFill>
                <a:latin typeface="Bodoni"/>
                <a:ea typeface="Bodoni"/>
                <a:cs typeface="Bodoni"/>
                <a:sym typeface="Bodoni"/>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91" name="Shape 19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23517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65860103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Section title and description 2">
  <p:cSld name="Section title and description 2">
    <p:spTree>
      <p:nvGrpSpPr>
        <p:cNvPr id="1" name="Shape 208"/>
        <p:cNvGrpSpPr/>
        <p:nvPr/>
      </p:nvGrpSpPr>
      <p:grpSpPr>
        <a:xfrm>
          <a:off x="0" y="0"/>
          <a:ext cx="0" cy="0"/>
          <a:chOff x="0" y="0"/>
          <a:chExt cx="0" cy="0"/>
        </a:xfrm>
      </p:grpSpPr>
      <p:sp>
        <p:nvSpPr>
          <p:cNvPr id="209" name="Shape 209"/>
          <p:cNvSpPr/>
          <p:nvPr/>
        </p:nvSpPr>
        <p:spPr>
          <a:xfrm>
            <a:off x="6096000" y="167"/>
            <a:ext cx="6096000" cy="6858000"/>
          </a:xfrm>
          <a:prstGeom prst="rect">
            <a:avLst/>
          </a:prstGeom>
          <a:solidFill>
            <a:srgbClr val="EB5F0C"/>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10" name="Shape 210"/>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None/>
              <a:defRPr sz="3600">
                <a:solidFill>
                  <a:srgbClr val="EB5F0C"/>
                </a:solidFill>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11" name="Shape 211"/>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2100">
                <a:solidFill>
                  <a:schemeClr val="l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12" name="Shape 212"/>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13" name="Shape 21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842811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Section title and description 2 1">
  <p:cSld name="Section title and description 2 1">
    <p:spTree>
      <p:nvGrpSpPr>
        <p:cNvPr id="1" name="Shape 214"/>
        <p:cNvGrpSpPr/>
        <p:nvPr/>
      </p:nvGrpSpPr>
      <p:grpSpPr>
        <a:xfrm>
          <a:off x="0" y="0"/>
          <a:ext cx="0" cy="0"/>
          <a:chOff x="0" y="0"/>
          <a:chExt cx="0" cy="0"/>
        </a:xfrm>
      </p:grpSpPr>
      <p:sp>
        <p:nvSpPr>
          <p:cNvPr id="215" name="Shape 215"/>
          <p:cNvSpPr/>
          <p:nvPr/>
        </p:nvSpPr>
        <p:spPr>
          <a:xfrm>
            <a:off x="6096000" y="167"/>
            <a:ext cx="6096000" cy="6858000"/>
          </a:xfrm>
          <a:prstGeom prst="rect">
            <a:avLst/>
          </a:prstGeom>
          <a:solidFill>
            <a:srgbClr val="EB5F0C"/>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16" name="Shape 216"/>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None/>
              <a:defRPr sz="3600">
                <a:solidFill>
                  <a:srgbClr val="232D4B"/>
                </a:solidFill>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17" name="Shape 217"/>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2100">
                <a:solidFill>
                  <a:schemeClr val="l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18" name="Shape 218"/>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19" name="Shape 21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203981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Section title and description 1">
  <p:cSld name="Section title and description 1">
    <p:spTree>
      <p:nvGrpSpPr>
        <p:cNvPr id="1" name="Shape 226"/>
        <p:cNvGrpSpPr/>
        <p:nvPr/>
      </p:nvGrpSpPr>
      <p:grpSpPr>
        <a:xfrm>
          <a:off x="0" y="0"/>
          <a:ext cx="0" cy="0"/>
          <a:chOff x="0" y="0"/>
          <a:chExt cx="0" cy="0"/>
        </a:xfrm>
      </p:grpSpPr>
      <p:sp>
        <p:nvSpPr>
          <p:cNvPr id="227" name="Shape 227"/>
          <p:cNvSpPr/>
          <p:nvPr/>
        </p:nvSpPr>
        <p:spPr>
          <a:xfrm>
            <a:off x="6096000" y="167"/>
            <a:ext cx="6096000" cy="6858000"/>
          </a:xfrm>
          <a:prstGeom prst="rect">
            <a:avLst/>
          </a:prstGeom>
          <a:solidFill>
            <a:srgbClr val="EB5F0C"/>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28" name="Shape 228"/>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Font typeface="Bodoni"/>
              <a:buNone/>
              <a:defRPr sz="3600">
                <a:solidFill>
                  <a:srgbClr val="EB5F0C"/>
                </a:solidFill>
                <a:latin typeface="Bodoni"/>
                <a:ea typeface="Bodoni"/>
                <a:cs typeface="Bodoni"/>
                <a:sym typeface="Bodoni"/>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29" name="Shape 229"/>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rgbClr val="232D4B"/>
              </a:buClr>
              <a:buSzPts val="2100"/>
              <a:buNone/>
              <a:defRPr sz="2100">
                <a:solidFill>
                  <a:srgbClr val="232D4B"/>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30" name="Shape 230"/>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31" name="Shape 23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1664722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and description 1 1">
  <p:cSld name="Section title and description 1 1">
    <p:spTree>
      <p:nvGrpSpPr>
        <p:cNvPr id="1" name="Shape 232"/>
        <p:cNvGrpSpPr/>
        <p:nvPr/>
      </p:nvGrpSpPr>
      <p:grpSpPr>
        <a:xfrm>
          <a:off x="0" y="0"/>
          <a:ext cx="0" cy="0"/>
          <a:chOff x="0" y="0"/>
          <a:chExt cx="0" cy="0"/>
        </a:xfrm>
      </p:grpSpPr>
      <p:sp>
        <p:nvSpPr>
          <p:cNvPr id="233" name="Shape 233"/>
          <p:cNvSpPr/>
          <p:nvPr/>
        </p:nvSpPr>
        <p:spPr>
          <a:xfrm>
            <a:off x="6096000" y="167"/>
            <a:ext cx="6096000" cy="6858000"/>
          </a:xfrm>
          <a:prstGeom prst="rect">
            <a:avLst/>
          </a:prstGeom>
          <a:solidFill>
            <a:srgbClr val="EB5F0C"/>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34" name="Shape 234"/>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Font typeface="Bodoni"/>
              <a:buNone/>
              <a:defRPr sz="3600">
                <a:solidFill>
                  <a:srgbClr val="232D4B"/>
                </a:solidFill>
                <a:latin typeface="Bodoni"/>
                <a:ea typeface="Bodoni"/>
                <a:cs typeface="Bodoni"/>
                <a:sym typeface="Bodoni"/>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35" name="Shape 235"/>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2100">
                <a:solidFill>
                  <a:schemeClr val="l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36" name="Shape 236"/>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37" name="Shape 237"/>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061878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Section title and description 1 1 1">
  <p:cSld name="Section title and description 1 1 1">
    <p:spTree>
      <p:nvGrpSpPr>
        <p:cNvPr id="1" name="Shape 238"/>
        <p:cNvGrpSpPr/>
        <p:nvPr/>
      </p:nvGrpSpPr>
      <p:grpSpPr>
        <a:xfrm>
          <a:off x="0" y="0"/>
          <a:ext cx="0" cy="0"/>
          <a:chOff x="0" y="0"/>
          <a:chExt cx="0" cy="0"/>
        </a:xfrm>
      </p:grpSpPr>
      <p:sp>
        <p:nvSpPr>
          <p:cNvPr id="239" name="Shape 239"/>
          <p:cNvSpPr/>
          <p:nvPr/>
        </p:nvSpPr>
        <p:spPr>
          <a:xfrm>
            <a:off x="6096000" y="167"/>
            <a:ext cx="6096000" cy="6858000"/>
          </a:xfrm>
          <a:prstGeom prst="rect">
            <a:avLst/>
          </a:prstGeom>
          <a:solidFill>
            <a:srgbClr val="232D4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40" name="Shape 240"/>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232D4B"/>
              </a:buClr>
              <a:buSzPts val="3600"/>
              <a:buFont typeface="Bodoni"/>
              <a:buNone/>
              <a:defRPr sz="3600">
                <a:solidFill>
                  <a:srgbClr val="232D4B"/>
                </a:solidFill>
                <a:latin typeface="Bodoni"/>
                <a:ea typeface="Bodoni"/>
                <a:cs typeface="Bodoni"/>
                <a:sym typeface="Bodoni"/>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41" name="Shape 241"/>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2100">
                <a:solidFill>
                  <a:schemeClr val="l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42" name="Shape 242"/>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43" name="Shape 243"/>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4812574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Section title and description 1 1 1 1 1 1">
  <p:cSld name="Section title and description 1 1 1 1 1 1">
    <p:spTree>
      <p:nvGrpSpPr>
        <p:cNvPr id="1" name="Shape 256"/>
        <p:cNvGrpSpPr/>
        <p:nvPr/>
      </p:nvGrpSpPr>
      <p:grpSpPr>
        <a:xfrm>
          <a:off x="0" y="0"/>
          <a:ext cx="0" cy="0"/>
          <a:chOff x="0" y="0"/>
          <a:chExt cx="0" cy="0"/>
        </a:xfrm>
      </p:grpSpPr>
      <p:sp>
        <p:nvSpPr>
          <p:cNvPr id="257" name="Shape 257"/>
          <p:cNvSpPr/>
          <p:nvPr/>
        </p:nvSpPr>
        <p:spPr>
          <a:xfrm>
            <a:off x="6096000" y="167"/>
            <a:ext cx="6096000" cy="6858000"/>
          </a:xfrm>
          <a:prstGeom prst="rect">
            <a:avLst/>
          </a:prstGeom>
          <a:solidFill>
            <a:srgbClr val="232D4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800"/>
          </a:p>
        </p:txBody>
      </p:sp>
      <p:sp>
        <p:nvSpPr>
          <p:cNvPr id="258" name="Shape 258"/>
          <p:cNvSpPr txBox="1">
            <a:spLocks noGrp="1"/>
          </p:cNvSpPr>
          <p:nvPr>
            <p:ph type="title"/>
          </p:nvPr>
        </p:nvSpPr>
        <p:spPr>
          <a:xfrm>
            <a:off x="354000" y="1863133"/>
            <a:ext cx="5393600" cy="1757600"/>
          </a:xfrm>
          <a:prstGeom prst="rect">
            <a:avLst/>
          </a:prstGeom>
        </p:spPr>
        <p:txBody>
          <a:bodyPr spcFirstLastPara="1" wrap="square" lIns="91425" tIns="91425" rIns="91425" bIns="91425" anchor="b" anchorCtr="0"/>
          <a:lstStyle>
            <a:lvl1pPr lvl="0" algn="ctr" rtl="0">
              <a:spcBef>
                <a:spcPts val="0"/>
              </a:spcBef>
              <a:spcAft>
                <a:spcPts val="0"/>
              </a:spcAft>
              <a:buClr>
                <a:srgbClr val="EB5F0C"/>
              </a:buClr>
              <a:buSzPts val="3600"/>
              <a:buFont typeface="Bodoni"/>
              <a:buNone/>
              <a:defRPr sz="3600">
                <a:solidFill>
                  <a:srgbClr val="EB5F0C"/>
                </a:solidFill>
                <a:latin typeface="Bodoni"/>
                <a:ea typeface="Bodoni"/>
                <a:cs typeface="Bodoni"/>
                <a:sym typeface="Bodoni"/>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259" name="Shape 259"/>
          <p:cNvSpPr txBox="1">
            <a:spLocks noGrp="1"/>
          </p:cNvSpPr>
          <p:nvPr>
            <p:ph type="subTitle" idx="1"/>
          </p:nvPr>
        </p:nvSpPr>
        <p:spPr>
          <a:xfrm>
            <a:off x="354000" y="3647161"/>
            <a:ext cx="53936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lt2"/>
              </a:buClr>
              <a:buSzPts val="2100"/>
              <a:buNone/>
              <a:defRPr sz="2100">
                <a:solidFill>
                  <a:schemeClr val="l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60" name="Shape 260"/>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457200" lvl="0" indent="-381000" rtl="0">
              <a:spcBef>
                <a:spcPts val="0"/>
              </a:spcBef>
              <a:spcAft>
                <a:spcPts val="0"/>
              </a:spcAft>
              <a:buClr>
                <a:schemeClr val="lt1"/>
              </a:buClr>
              <a:buSzPts val="2400"/>
              <a:buChar char="●"/>
              <a:defRPr>
                <a:solidFill>
                  <a:schemeClr val="lt1"/>
                </a:solidFill>
              </a:defRPr>
            </a:lvl1pPr>
            <a:lvl2pPr marL="914400" lvl="1" indent="-368300" rtl="0">
              <a:spcBef>
                <a:spcPts val="1300"/>
              </a:spcBef>
              <a:spcAft>
                <a:spcPts val="0"/>
              </a:spcAft>
              <a:buClr>
                <a:schemeClr val="lt1"/>
              </a:buClr>
              <a:buSzPts val="2200"/>
              <a:buChar char="○"/>
              <a:defRPr>
                <a:solidFill>
                  <a:schemeClr val="lt1"/>
                </a:solidFill>
              </a:defRPr>
            </a:lvl2pPr>
            <a:lvl3pPr marL="1371600" lvl="2" indent="-355600" rtl="0">
              <a:spcBef>
                <a:spcPts val="1300"/>
              </a:spcBef>
              <a:spcAft>
                <a:spcPts val="0"/>
              </a:spcAft>
              <a:buClr>
                <a:schemeClr val="lt1"/>
              </a:buClr>
              <a:buSzPts val="2000"/>
              <a:buChar char="■"/>
              <a:defRPr>
                <a:solidFill>
                  <a:schemeClr val="lt1"/>
                </a:solidFill>
              </a:defRPr>
            </a:lvl3pPr>
            <a:lvl4pPr marL="1828800" lvl="3" indent="-349250" rtl="0">
              <a:spcBef>
                <a:spcPts val="1300"/>
              </a:spcBef>
              <a:spcAft>
                <a:spcPts val="0"/>
              </a:spcAft>
              <a:buClr>
                <a:schemeClr val="lt1"/>
              </a:buClr>
              <a:buSzPts val="1900"/>
              <a:buChar char="●"/>
              <a:defRPr>
                <a:solidFill>
                  <a:schemeClr val="lt1"/>
                </a:solidFill>
              </a:defRPr>
            </a:lvl4pPr>
            <a:lvl5pPr marL="2286000" lvl="4" indent="-342900" rtl="0">
              <a:spcBef>
                <a:spcPts val="1300"/>
              </a:spcBef>
              <a:spcAft>
                <a:spcPts val="0"/>
              </a:spcAft>
              <a:buClr>
                <a:schemeClr val="lt1"/>
              </a:buClr>
              <a:buSzPts val="1800"/>
              <a:buChar char="○"/>
              <a:defRPr>
                <a:solidFill>
                  <a:schemeClr val="lt1"/>
                </a:solidFill>
              </a:defRPr>
            </a:lvl5pPr>
            <a:lvl6pPr marL="2743200" lvl="5" indent="-330200" rtl="0">
              <a:spcBef>
                <a:spcPts val="1300"/>
              </a:spcBef>
              <a:spcAft>
                <a:spcPts val="0"/>
              </a:spcAft>
              <a:buClr>
                <a:schemeClr val="lt1"/>
              </a:buClr>
              <a:buSzPts val="1600"/>
              <a:buChar char="■"/>
              <a:defRPr>
                <a:solidFill>
                  <a:schemeClr val="lt1"/>
                </a:solidFill>
              </a:defRPr>
            </a:lvl6pPr>
            <a:lvl7pPr marL="3200400" lvl="6" indent="-317500" rtl="0">
              <a:spcBef>
                <a:spcPts val="1300"/>
              </a:spcBef>
              <a:spcAft>
                <a:spcPts val="0"/>
              </a:spcAft>
              <a:buClr>
                <a:schemeClr val="lt1"/>
              </a:buClr>
              <a:buSzPts val="1400"/>
              <a:buChar char="●"/>
              <a:defRPr>
                <a:solidFill>
                  <a:schemeClr val="lt1"/>
                </a:solidFill>
              </a:defRPr>
            </a:lvl7pPr>
            <a:lvl8pPr marL="3657600" lvl="7" indent="-317500" rtl="0">
              <a:spcBef>
                <a:spcPts val="1300"/>
              </a:spcBef>
              <a:spcAft>
                <a:spcPts val="0"/>
              </a:spcAft>
              <a:buClr>
                <a:schemeClr val="lt1"/>
              </a:buClr>
              <a:buSzPts val="1400"/>
              <a:buChar char="○"/>
              <a:defRPr>
                <a:solidFill>
                  <a:schemeClr val="lt1"/>
                </a:solidFill>
              </a:defRPr>
            </a:lvl8pPr>
            <a:lvl9pPr marL="4114800" lvl="8" indent="-317500" rtl="0">
              <a:spcBef>
                <a:spcPts val="1300"/>
              </a:spcBef>
              <a:spcAft>
                <a:spcPts val="1300"/>
              </a:spcAft>
              <a:buClr>
                <a:schemeClr val="lt1"/>
              </a:buClr>
              <a:buSzPts val="1400"/>
              <a:buChar char="■"/>
              <a:defRPr>
                <a:solidFill>
                  <a:schemeClr val="lt1"/>
                </a:solidFill>
              </a:defRPr>
            </a:lvl9pPr>
          </a:lstStyle>
          <a:p>
            <a:endParaRPr/>
          </a:p>
        </p:txBody>
      </p:sp>
      <p:sp>
        <p:nvSpPr>
          <p:cNvPr id="261" name="Shape 26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848087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Caption 1 1">
  <p:cSld name="Caption 1 1">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72" name="Shape 272"/>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73" name="Shape 273"/>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spTree>
    <p:extLst>
      <p:ext uri="{BB962C8B-B14F-4D97-AF65-F5344CB8AC3E}">
        <p14:creationId xmlns:p14="http://schemas.microsoft.com/office/powerpoint/2010/main" val="11425587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Caption 1 1 2">
  <p:cSld name="Caption 1 1 2">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76" name="Shape 276"/>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77" name="Shape 277"/>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pic>
        <p:nvPicPr>
          <p:cNvPr id="278" name="Shape 278"/>
          <p:cNvPicPr preferRelativeResize="0"/>
          <p:nvPr/>
        </p:nvPicPr>
        <p:blipFill>
          <a:blip r:embed="rId2">
            <a:alphaModFix/>
          </a:blip>
          <a:stretch>
            <a:fillRect/>
          </a:stretch>
        </p:blipFill>
        <p:spPr>
          <a:xfrm>
            <a:off x="9020194" y="3647235"/>
            <a:ext cx="2512265" cy="2512265"/>
          </a:xfrm>
          <a:prstGeom prst="rect">
            <a:avLst/>
          </a:prstGeom>
          <a:noFill/>
          <a:ln>
            <a:noFill/>
          </a:ln>
        </p:spPr>
      </p:pic>
    </p:spTree>
    <p:extLst>
      <p:ext uri="{BB962C8B-B14F-4D97-AF65-F5344CB8AC3E}">
        <p14:creationId xmlns:p14="http://schemas.microsoft.com/office/powerpoint/2010/main" val="33113165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aption 1 1 1">
  <p:cSld name="Caption 1 1 1">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437356" y="5634700"/>
            <a:ext cx="11184800" cy="524800"/>
          </a:xfrm>
          <a:prstGeom prst="rect">
            <a:avLst/>
          </a:prstGeom>
        </p:spPr>
        <p:txBody>
          <a:bodyPr spcFirstLastPara="1" wrap="square" lIns="91425" tIns="91425" rIns="91425" bIns="91425" anchor="ctr" anchorCtr="0"/>
          <a:lstStyle>
            <a:lvl1pPr marL="457200" lvl="0" indent="-228600" algn="ctr" rtl="0">
              <a:lnSpc>
                <a:spcPct val="100000"/>
              </a:lnSpc>
              <a:spcBef>
                <a:spcPts val="0"/>
              </a:spcBef>
              <a:spcAft>
                <a:spcPts val="0"/>
              </a:spcAft>
              <a:buClr>
                <a:srgbClr val="EB5F0C"/>
              </a:buClr>
              <a:buSzPts val="2400"/>
              <a:buNone/>
              <a:defRPr>
                <a:solidFill>
                  <a:srgbClr val="EB5F0C"/>
                </a:solidFill>
              </a:defRPr>
            </a:lvl1pPr>
          </a:lstStyle>
          <a:p>
            <a:endParaRPr/>
          </a:p>
        </p:txBody>
      </p:sp>
      <p:sp>
        <p:nvSpPr>
          <p:cNvPr id="281" name="Shape 281"/>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cxnSp>
        <p:nvCxnSpPr>
          <p:cNvPr id="282" name="Shape 282"/>
          <p:cNvCxnSpPr/>
          <p:nvPr/>
        </p:nvCxnSpPr>
        <p:spPr>
          <a:xfrm>
            <a:off x="564800" y="6251667"/>
            <a:ext cx="11062400" cy="0"/>
          </a:xfrm>
          <a:prstGeom prst="straightConnector1">
            <a:avLst/>
          </a:prstGeom>
          <a:noFill/>
          <a:ln w="38100" cap="flat" cmpd="sng">
            <a:solidFill>
              <a:srgbClr val="232D4B"/>
            </a:solidFill>
            <a:prstDash val="dot"/>
            <a:round/>
            <a:headEnd type="none" w="sm" len="sm"/>
            <a:tailEnd type="none" w="sm" len="sm"/>
          </a:ln>
        </p:spPr>
      </p:cxnSp>
      <p:pic>
        <p:nvPicPr>
          <p:cNvPr id="283" name="Shape 283"/>
          <p:cNvPicPr preferRelativeResize="0"/>
          <p:nvPr/>
        </p:nvPicPr>
        <p:blipFill>
          <a:blip r:embed="rId2">
            <a:alphaModFix/>
          </a:blip>
          <a:stretch>
            <a:fillRect/>
          </a:stretch>
        </p:blipFill>
        <p:spPr>
          <a:xfrm>
            <a:off x="3415619" y="314234"/>
            <a:ext cx="5228300" cy="5228300"/>
          </a:xfrm>
          <a:prstGeom prst="rect">
            <a:avLst/>
          </a:prstGeom>
          <a:noFill/>
          <a:ln>
            <a:noFill/>
          </a:ln>
        </p:spPr>
      </p:pic>
    </p:spTree>
    <p:extLst>
      <p:ext uri="{BB962C8B-B14F-4D97-AF65-F5344CB8AC3E}">
        <p14:creationId xmlns:p14="http://schemas.microsoft.com/office/powerpoint/2010/main" val="90896663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84"/>
        <p:cNvGrpSpPr/>
        <p:nvPr/>
      </p:nvGrpSpPr>
      <p:grpSpPr>
        <a:xfrm>
          <a:off x="0" y="0"/>
          <a:ext cx="0" cy="0"/>
          <a:chOff x="0" y="0"/>
          <a:chExt cx="0" cy="0"/>
        </a:xfrm>
      </p:grpSpPr>
      <p:cxnSp>
        <p:nvCxnSpPr>
          <p:cNvPr id="285" name="Shape 285"/>
          <p:cNvCxnSpPr/>
          <p:nvPr/>
        </p:nvCxnSpPr>
        <p:spPr>
          <a:xfrm>
            <a:off x="566933" y="554200"/>
            <a:ext cx="11062400" cy="0"/>
          </a:xfrm>
          <a:prstGeom prst="straightConnector1">
            <a:avLst/>
          </a:prstGeom>
          <a:noFill/>
          <a:ln w="38100" cap="flat" cmpd="sng">
            <a:solidFill>
              <a:srgbClr val="232D4B"/>
            </a:solidFill>
            <a:prstDash val="dot"/>
            <a:round/>
            <a:headEnd type="none" w="sm" len="sm"/>
            <a:tailEnd type="none" w="sm" len="sm"/>
          </a:ln>
        </p:spPr>
      </p:cxnSp>
      <p:sp>
        <p:nvSpPr>
          <p:cNvPr id="286" name="Shape 286"/>
          <p:cNvSpPr txBox="1">
            <a:spLocks noGrp="1"/>
          </p:cNvSpPr>
          <p:nvPr>
            <p:ph type="title" hasCustomPrompt="1"/>
          </p:nvPr>
        </p:nvSpPr>
        <p:spPr>
          <a:xfrm>
            <a:off x="564600" y="1739800"/>
            <a:ext cx="11062400" cy="2051200"/>
          </a:xfrm>
          <a:prstGeom prst="rect">
            <a:avLst/>
          </a:prstGeom>
        </p:spPr>
        <p:txBody>
          <a:bodyPr spcFirstLastPara="1" wrap="square" lIns="91425" tIns="91425" rIns="91425" bIns="91425" anchor="ctr" anchorCtr="0"/>
          <a:lstStyle>
            <a:lvl1pPr lvl="0" algn="ctr">
              <a:spcBef>
                <a:spcPts val="0"/>
              </a:spcBef>
              <a:spcAft>
                <a:spcPts val="0"/>
              </a:spcAft>
              <a:buClr>
                <a:srgbClr val="EB5F0C"/>
              </a:buClr>
              <a:buSzPts val="10000"/>
              <a:buNone/>
              <a:defRPr sz="10000">
                <a:solidFill>
                  <a:srgbClr val="EB5F0C"/>
                </a:solidFill>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287" name="Shape 287"/>
          <p:cNvSpPr txBox="1">
            <a:spLocks noGrp="1"/>
          </p:cNvSpPr>
          <p:nvPr>
            <p:ph type="body" idx="1"/>
          </p:nvPr>
        </p:nvSpPr>
        <p:spPr>
          <a:xfrm>
            <a:off x="564800" y="3892600"/>
            <a:ext cx="11062400" cy="1428800"/>
          </a:xfrm>
          <a:prstGeom prst="rect">
            <a:avLst/>
          </a:prstGeom>
        </p:spPr>
        <p:txBody>
          <a:bodyPr spcFirstLastPara="1" wrap="square" lIns="91425" tIns="91425" rIns="91425" bIns="91425" anchor="t" anchorCtr="0"/>
          <a:lstStyle>
            <a:lvl1pPr marL="457200" lvl="0" indent="-381000" algn="ctr">
              <a:spcBef>
                <a:spcPts val="0"/>
              </a:spcBef>
              <a:spcAft>
                <a:spcPts val="0"/>
              </a:spcAft>
              <a:buClr>
                <a:srgbClr val="232D4B"/>
              </a:buClr>
              <a:buSzPts val="2400"/>
              <a:buChar char="●"/>
              <a:defRPr>
                <a:solidFill>
                  <a:srgbClr val="232D4B"/>
                </a:solidFill>
              </a:defRPr>
            </a:lvl1pPr>
            <a:lvl2pPr marL="914400" lvl="1" indent="-368300" algn="ctr">
              <a:spcBef>
                <a:spcPts val="1300"/>
              </a:spcBef>
              <a:spcAft>
                <a:spcPts val="0"/>
              </a:spcAft>
              <a:buClr>
                <a:srgbClr val="232D4B"/>
              </a:buClr>
              <a:buSzPts val="2200"/>
              <a:buChar char="○"/>
              <a:defRPr>
                <a:solidFill>
                  <a:srgbClr val="232D4B"/>
                </a:solidFill>
              </a:defRPr>
            </a:lvl2pPr>
            <a:lvl3pPr marL="1371600" lvl="2" indent="-355600" algn="ctr">
              <a:spcBef>
                <a:spcPts val="1300"/>
              </a:spcBef>
              <a:spcAft>
                <a:spcPts val="0"/>
              </a:spcAft>
              <a:buClr>
                <a:srgbClr val="232D4B"/>
              </a:buClr>
              <a:buSzPts val="2000"/>
              <a:buChar char="■"/>
              <a:defRPr>
                <a:solidFill>
                  <a:srgbClr val="232D4B"/>
                </a:solidFill>
              </a:defRPr>
            </a:lvl3pPr>
            <a:lvl4pPr marL="1828800" lvl="3" indent="-349250" algn="ctr">
              <a:spcBef>
                <a:spcPts val="1300"/>
              </a:spcBef>
              <a:spcAft>
                <a:spcPts val="0"/>
              </a:spcAft>
              <a:buClr>
                <a:srgbClr val="232D4B"/>
              </a:buClr>
              <a:buSzPts val="1900"/>
              <a:buChar char="●"/>
              <a:defRPr>
                <a:solidFill>
                  <a:srgbClr val="232D4B"/>
                </a:solidFill>
              </a:defRPr>
            </a:lvl4pPr>
            <a:lvl5pPr marL="2286000" lvl="4" indent="-342900" algn="ctr">
              <a:spcBef>
                <a:spcPts val="1300"/>
              </a:spcBef>
              <a:spcAft>
                <a:spcPts val="0"/>
              </a:spcAft>
              <a:buClr>
                <a:srgbClr val="232D4B"/>
              </a:buClr>
              <a:buSzPts val="1800"/>
              <a:buChar char="○"/>
              <a:defRPr>
                <a:solidFill>
                  <a:srgbClr val="232D4B"/>
                </a:solidFill>
              </a:defRPr>
            </a:lvl5pPr>
            <a:lvl6pPr marL="2743200" lvl="5" indent="-330200" algn="ctr">
              <a:spcBef>
                <a:spcPts val="1300"/>
              </a:spcBef>
              <a:spcAft>
                <a:spcPts val="0"/>
              </a:spcAft>
              <a:buClr>
                <a:srgbClr val="232D4B"/>
              </a:buClr>
              <a:buSzPts val="1600"/>
              <a:buChar char="■"/>
              <a:defRPr>
                <a:solidFill>
                  <a:srgbClr val="232D4B"/>
                </a:solidFill>
              </a:defRPr>
            </a:lvl6pPr>
            <a:lvl7pPr marL="3200400" lvl="6" indent="-317500" algn="ctr">
              <a:spcBef>
                <a:spcPts val="1300"/>
              </a:spcBef>
              <a:spcAft>
                <a:spcPts val="0"/>
              </a:spcAft>
              <a:buClr>
                <a:srgbClr val="232D4B"/>
              </a:buClr>
              <a:buSzPts val="1400"/>
              <a:buChar char="●"/>
              <a:defRPr>
                <a:solidFill>
                  <a:srgbClr val="232D4B"/>
                </a:solidFill>
              </a:defRPr>
            </a:lvl7pPr>
            <a:lvl8pPr marL="3657600" lvl="7" indent="-317500" algn="ctr">
              <a:spcBef>
                <a:spcPts val="1300"/>
              </a:spcBef>
              <a:spcAft>
                <a:spcPts val="0"/>
              </a:spcAft>
              <a:buClr>
                <a:srgbClr val="232D4B"/>
              </a:buClr>
              <a:buSzPts val="1400"/>
              <a:buChar char="○"/>
              <a:defRPr>
                <a:solidFill>
                  <a:srgbClr val="232D4B"/>
                </a:solidFill>
              </a:defRPr>
            </a:lvl8pPr>
            <a:lvl9pPr marL="4114800" lvl="8" indent="-317500" algn="ctr">
              <a:spcBef>
                <a:spcPts val="1300"/>
              </a:spcBef>
              <a:spcAft>
                <a:spcPts val="1300"/>
              </a:spcAft>
              <a:buClr>
                <a:srgbClr val="232D4B"/>
              </a:buClr>
              <a:buSzPts val="1400"/>
              <a:buChar char="■"/>
              <a:defRPr>
                <a:solidFill>
                  <a:srgbClr val="232D4B"/>
                </a:solidFill>
              </a:defRPr>
            </a:lvl9pPr>
          </a:lstStyle>
          <a:p>
            <a:endParaRPr/>
          </a:p>
        </p:txBody>
      </p:sp>
      <p:sp>
        <p:nvSpPr>
          <p:cNvPr id="288" name="Shape 28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cxnSp>
        <p:nvCxnSpPr>
          <p:cNvPr id="289" name="Shape 289"/>
          <p:cNvCxnSpPr/>
          <p:nvPr/>
        </p:nvCxnSpPr>
        <p:spPr>
          <a:xfrm>
            <a:off x="564800" y="6347900"/>
            <a:ext cx="11062400" cy="0"/>
          </a:xfrm>
          <a:prstGeom prst="straightConnector1">
            <a:avLst/>
          </a:prstGeom>
          <a:noFill/>
          <a:ln w="38100" cap="flat" cmpd="sng">
            <a:solidFill>
              <a:srgbClr val="232D4B"/>
            </a:solidFill>
            <a:prstDash val="dot"/>
            <a:round/>
            <a:headEnd type="none" w="sm" len="sm"/>
            <a:tailEnd type="none" w="sm" len="sm"/>
          </a:ln>
        </p:spPr>
      </p:cxnSp>
    </p:spTree>
    <p:extLst>
      <p:ext uri="{BB962C8B-B14F-4D97-AF65-F5344CB8AC3E}">
        <p14:creationId xmlns:p14="http://schemas.microsoft.com/office/powerpoint/2010/main" val="44605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467811"/>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52853"/>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13287"/>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5374438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Section header 1 1">
  <p:cSld name="Section header 1 1">
    <p:bg>
      <p:bgPr>
        <a:solidFill>
          <a:srgbClr val="232D4B"/>
        </a:solidFill>
        <a:effectLst/>
      </p:bgPr>
    </p:bg>
    <p:spTree>
      <p:nvGrpSpPr>
        <p:cNvPr id="1" name="Shape 109"/>
        <p:cNvGrpSpPr/>
        <p:nvPr/>
      </p:nvGrpSpPr>
      <p:grpSpPr>
        <a:xfrm>
          <a:off x="0" y="0"/>
          <a:ext cx="0" cy="0"/>
          <a:chOff x="0" y="0"/>
          <a:chExt cx="0" cy="0"/>
        </a:xfrm>
      </p:grpSpPr>
      <p:cxnSp>
        <p:nvCxnSpPr>
          <p:cNvPr id="110" name="Shape 110"/>
          <p:cNvCxnSpPr/>
          <p:nvPr/>
        </p:nvCxnSpPr>
        <p:spPr>
          <a:xfrm>
            <a:off x="566933" y="554200"/>
            <a:ext cx="11062400" cy="0"/>
          </a:xfrm>
          <a:prstGeom prst="straightConnector1">
            <a:avLst/>
          </a:prstGeom>
          <a:noFill/>
          <a:ln w="38100" cap="flat" cmpd="sng">
            <a:solidFill>
              <a:srgbClr val="E57200"/>
            </a:solidFill>
            <a:prstDash val="dot"/>
            <a:round/>
            <a:headEnd type="none" w="sm" len="sm"/>
            <a:tailEnd type="none" w="sm" len="sm"/>
          </a:ln>
        </p:spPr>
      </p:cxnSp>
      <p:sp>
        <p:nvSpPr>
          <p:cNvPr id="111" name="Shape 111"/>
          <p:cNvSpPr txBox="1">
            <a:spLocks noGrp="1"/>
          </p:cNvSpPr>
          <p:nvPr>
            <p:ph type="title"/>
          </p:nvPr>
        </p:nvSpPr>
        <p:spPr>
          <a:xfrm>
            <a:off x="541900" y="713667"/>
            <a:ext cx="11062400" cy="5395200"/>
          </a:xfrm>
          <a:prstGeom prst="rect">
            <a:avLst/>
          </a:prstGeom>
        </p:spPr>
        <p:txBody>
          <a:bodyPr spcFirstLastPara="1" wrap="square" lIns="91425" tIns="91425" rIns="91425" bIns="91425" anchor="ctr" anchorCtr="0"/>
          <a:lstStyle>
            <a:lvl1pPr lvl="0"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1pPr>
            <a:lvl2pPr lvl="1"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2pPr>
            <a:lvl3pPr lvl="2"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3pPr>
            <a:lvl4pPr lvl="3"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4pPr>
            <a:lvl5pPr lvl="4"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5pPr>
            <a:lvl6pPr lvl="5"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6pPr>
            <a:lvl7pPr lvl="6"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7pPr>
            <a:lvl8pPr lvl="7"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8pPr>
            <a:lvl9pPr lvl="8" algn="ctr" rtl="0">
              <a:spcBef>
                <a:spcPts val="0"/>
              </a:spcBef>
              <a:spcAft>
                <a:spcPts val="0"/>
              </a:spcAft>
              <a:buClr>
                <a:schemeClr val="lt1"/>
              </a:buClr>
              <a:buSzPts val="4800"/>
              <a:buFont typeface="Bodoni"/>
              <a:buNone/>
              <a:defRPr sz="4800" i="1">
                <a:solidFill>
                  <a:schemeClr val="lt1"/>
                </a:solidFill>
                <a:latin typeface="Bodoni"/>
                <a:ea typeface="Bodoni"/>
                <a:cs typeface="Bodoni"/>
                <a:sym typeface="Bodoni"/>
              </a:defRPr>
            </a:lvl9pPr>
          </a:lstStyle>
          <a:p>
            <a:endParaRPr/>
          </a:p>
        </p:txBody>
      </p:sp>
      <p:sp>
        <p:nvSpPr>
          <p:cNvPr id="112" name="Shape 112"/>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cxnSp>
        <p:nvCxnSpPr>
          <p:cNvPr id="113" name="Shape 113"/>
          <p:cNvCxnSpPr/>
          <p:nvPr/>
        </p:nvCxnSpPr>
        <p:spPr>
          <a:xfrm>
            <a:off x="566933" y="6347867"/>
            <a:ext cx="11062400" cy="0"/>
          </a:xfrm>
          <a:prstGeom prst="straightConnector1">
            <a:avLst/>
          </a:prstGeom>
          <a:noFill/>
          <a:ln w="38100" cap="flat" cmpd="sng">
            <a:solidFill>
              <a:srgbClr val="E57200"/>
            </a:solidFill>
            <a:prstDash val="dot"/>
            <a:round/>
            <a:headEnd type="none" w="sm" len="sm"/>
            <a:tailEnd type="none" w="sm" len="sm"/>
          </a:ln>
        </p:spPr>
      </p:cxnSp>
    </p:spTree>
    <p:extLst>
      <p:ext uri="{BB962C8B-B14F-4D97-AF65-F5344CB8AC3E}">
        <p14:creationId xmlns:p14="http://schemas.microsoft.com/office/powerpoint/2010/main" val="12480472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FB7FF-82BD-46C0-B38C-4289DE578F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F69BE0-2241-4A13-B945-E7D89C1586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70D2F6-0156-47BC-AF5B-4161BF99B1AC}"/>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757EE43E-FB3E-411C-B27E-4B4145B551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2D5ED4-40B7-4021-8FF5-01B8C2F85A52}"/>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65792129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82F0F-80F3-48CA-BA63-A750FE05B6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AEC6E0-E34A-449C-886F-F2C371E1F6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D20E35-DDDE-41C8-90F9-381E4E4512B6}"/>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0DF20782-25AE-46D0-BF85-0FD7FC7124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BE1B27-E6A5-4E49-916F-800757D1F497}"/>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4636277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F8A6C-D4B9-48FD-B12E-44791D138A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DE490E-AF72-4808-8D92-5AE49C82F4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BF4453-1912-4307-8A04-6EE1B36635FA}"/>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B3D067E9-B35D-4924-9063-DDB82DCEB2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6212EF-302A-4DC4-B543-64A46781D713}"/>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38802366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E498C-D23B-4B2E-828F-F912DF8B71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F8A264-D750-4943-97C9-5753B38461B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FE2844-BECA-4C15-BCED-B34C2E1719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C3CAC0-13FB-4D37-BEF6-E7416607C52E}"/>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6" name="Footer Placeholder 5">
            <a:extLst>
              <a:ext uri="{FF2B5EF4-FFF2-40B4-BE49-F238E27FC236}">
                <a16:creationId xmlns:a16="http://schemas.microsoft.com/office/drawing/2014/main" id="{BEA00B8C-9CB7-48B8-93E9-34E3CC1494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289EDE-16FB-4D4C-BFF1-6C3D69E655ED}"/>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281689202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DB74F-180B-4E0E-9256-D0662160333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B0865B-173D-4D2C-97F1-0993274A63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BD7217-AC80-4C1E-A0B7-20C427C1AB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5E7AAA2-E246-41B7-A08D-B9C91D8F80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B3C89F0-D9B9-485D-931E-E8BD444655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19168A-7EC9-40E4-B3CB-CB27D55613B4}"/>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8" name="Footer Placeholder 7">
            <a:extLst>
              <a:ext uri="{FF2B5EF4-FFF2-40B4-BE49-F238E27FC236}">
                <a16:creationId xmlns:a16="http://schemas.microsoft.com/office/drawing/2014/main" id="{DF1CE5ED-0796-4754-91CA-20267AE4472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3845412-AB2C-46D1-9703-1FA9F5AEC36F}"/>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99314419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DCA5C-33A7-437F-9740-91690B4A0A7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D94313-F8C4-4B9D-9D48-E94057FD753A}"/>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4" name="Footer Placeholder 3">
            <a:extLst>
              <a:ext uri="{FF2B5EF4-FFF2-40B4-BE49-F238E27FC236}">
                <a16:creationId xmlns:a16="http://schemas.microsoft.com/office/drawing/2014/main" id="{DCA031A6-D7DB-4498-819D-3591D096DB1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4CAA156-3180-405B-BE23-70126FEF1BE8}"/>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40573874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7AB253-C67C-4556-AF8A-3351BC1DF8EE}"/>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3" name="Footer Placeholder 2">
            <a:extLst>
              <a:ext uri="{FF2B5EF4-FFF2-40B4-BE49-F238E27FC236}">
                <a16:creationId xmlns:a16="http://schemas.microsoft.com/office/drawing/2014/main" id="{3EB89642-EAF3-4BB6-A190-BDCBA06A41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BA70B6-D49C-436E-AFA4-9A73B3FD33AE}"/>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60461565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087B3-39FC-4733-AE36-C72CD313D2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DBB515A-8991-4C1F-B628-58E4462CE2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742BC5-0939-41FC-B0F5-28D0C5C349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F5D643-82E6-4A60-9577-B9CFFD6257C5}"/>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6" name="Footer Placeholder 5">
            <a:extLst>
              <a:ext uri="{FF2B5EF4-FFF2-40B4-BE49-F238E27FC236}">
                <a16:creationId xmlns:a16="http://schemas.microsoft.com/office/drawing/2014/main" id="{57795CE3-152C-4E25-AAE6-935C77A780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C2CAED-653F-4300-8F1B-59A31C202096}"/>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23460394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71022-AAD5-4EF1-B1F3-B268FDA5DD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F70834-BC44-4AD6-8F2F-ECF334E7DA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BE3479-184D-479F-BD52-3C31E9717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BE5E99-F538-41CB-9F0C-7A29AB03461A}"/>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6" name="Footer Placeholder 5">
            <a:extLst>
              <a:ext uri="{FF2B5EF4-FFF2-40B4-BE49-F238E27FC236}">
                <a16:creationId xmlns:a16="http://schemas.microsoft.com/office/drawing/2014/main" id="{3BFC688E-E0AC-4AD2-B328-FBB6859059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E99624-24EE-4CE5-AC64-DCC9E5E67E57}"/>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3121287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6AA07A-EECE-F648-8088-0163C4CA1A0D}"/>
              </a:ext>
            </a:extLst>
          </p:cNvPr>
          <p:cNvSpPr>
            <a:spLocks noGrp="1"/>
          </p:cNvSpPr>
          <p:nvPr>
            <p:ph type="sldNum" idx="10"/>
          </p:nvPr>
        </p:nvSpPr>
        <p:spPr/>
        <p:txBody>
          <a:bodyPr/>
          <a:lstStyle/>
          <a:p>
            <a:fld id="{00000000-1234-1234-1234-123412341234}" type="slidenum">
              <a:rPr lang="en" smtClean="0"/>
              <a:pPr/>
              <a:t>‹#›</a:t>
            </a:fld>
            <a:endParaRPr lang="en"/>
          </a:p>
        </p:txBody>
      </p:sp>
      <p:sp>
        <p:nvSpPr>
          <p:cNvPr id="4" name="Rectangle 3">
            <a:extLst>
              <a:ext uri="{FF2B5EF4-FFF2-40B4-BE49-F238E27FC236}">
                <a16:creationId xmlns:a16="http://schemas.microsoft.com/office/drawing/2014/main" id="{FCA89315-7F28-C847-8B26-EE44981D7574}"/>
              </a:ext>
            </a:extLst>
          </p:cNvPr>
          <p:cNvSpPr/>
          <p:nvPr userDrawn="1"/>
        </p:nvSpPr>
        <p:spPr>
          <a:xfrm>
            <a:off x="2" y="3467814"/>
            <a:ext cx="12204572" cy="3390189"/>
          </a:xfrm>
          <a:prstGeom prst="rect">
            <a:avLst/>
          </a:prstGeom>
          <a:solidFill>
            <a:srgbClr val="E46E2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
        <p:nvSpPr>
          <p:cNvPr id="5" name="Rectangle 4">
            <a:extLst>
              <a:ext uri="{FF2B5EF4-FFF2-40B4-BE49-F238E27FC236}">
                <a16:creationId xmlns:a16="http://schemas.microsoft.com/office/drawing/2014/main" id="{EF6810B7-696D-154C-8E03-29308B699AA9}"/>
              </a:ext>
            </a:extLst>
          </p:cNvPr>
          <p:cNvSpPr/>
          <p:nvPr userDrawn="1"/>
        </p:nvSpPr>
        <p:spPr>
          <a:xfrm>
            <a:off x="1" y="-71235"/>
            <a:ext cx="12204571" cy="3892232"/>
          </a:xfrm>
          <a:prstGeom prst="rect">
            <a:avLst/>
          </a:prstGeom>
          <a:solidFill>
            <a:srgbClr val="212D4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4E6EF69F-AF27-074F-BD0F-6046E8E81BC2}"/>
              </a:ext>
            </a:extLst>
          </p:cNvPr>
          <p:cNvPicPr>
            <a:picLocks noChangeAspect="1"/>
          </p:cNvPicPr>
          <p:nvPr userDrawn="1"/>
        </p:nvPicPr>
        <p:blipFill>
          <a:blip r:embed="rId2"/>
          <a:stretch>
            <a:fillRect/>
          </a:stretch>
        </p:blipFill>
        <p:spPr>
          <a:xfrm>
            <a:off x="402657" y="4047244"/>
            <a:ext cx="2584515" cy="2584515"/>
          </a:xfrm>
          <a:prstGeom prst="rect">
            <a:avLst/>
          </a:prstGeom>
        </p:spPr>
      </p:pic>
      <p:sp>
        <p:nvSpPr>
          <p:cNvPr id="10" name="Title 9">
            <a:extLst>
              <a:ext uri="{FF2B5EF4-FFF2-40B4-BE49-F238E27FC236}">
                <a16:creationId xmlns:a16="http://schemas.microsoft.com/office/drawing/2014/main" id="{7F52974E-9253-FC43-A8D5-67A9A8835358}"/>
              </a:ext>
            </a:extLst>
          </p:cNvPr>
          <p:cNvSpPr>
            <a:spLocks noGrp="1"/>
          </p:cNvSpPr>
          <p:nvPr>
            <p:ph type="title"/>
          </p:nvPr>
        </p:nvSpPr>
        <p:spPr>
          <a:xfrm>
            <a:off x="212950" y="897456"/>
            <a:ext cx="11849319" cy="847200"/>
          </a:xfrm>
        </p:spPr>
        <p:txBody>
          <a:bodyPr/>
          <a:lstStyle>
            <a:lvl1pPr algn="ctr">
              <a:defRPr sz="4500">
                <a:solidFill>
                  <a:schemeClr val="bg1"/>
                </a:solidFill>
              </a:defRPr>
            </a:lvl1pPr>
          </a:lstStyle>
          <a:p>
            <a:r>
              <a:rPr lang="en-US" dirty="0"/>
              <a:t>Click to edit Master title</a:t>
            </a:r>
          </a:p>
        </p:txBody>
      </p:sp>
      <p:sp>
        <p:nvSpPr>
          <p:cNvPr id="12" name="Text Placeholder 11">
            <a:extLst>
              <a:ext uri="{FF2B5EF4-FFF2-40B4-BE49-F238E27FC236}">
                <a16:creationId xmlns:a16="http://schemas.microsoft.com/office/drawing/2014/main" id="{8E2392A6-A7CC-F64A-BA63-49DB8DF61C65}"/>
              </a:ext>
            </a:extLst>
          </p:cNvPr>
          <p:cNvSpPr>
            <a:spLocks noGrp="1"/>
          </p:cNvSpPr>
          <p:nvPr>
            <p:ph type="body" sz="quarter" idx="11"/>
          </p:nvPr>
        </p:nvSpPr>
        <p:spPr>
          <a:xfrm>
            <a:off x="213167" y="2411729"/>
            <a:ext cx="11849100" cy="957889"/>
          </a:xfrm>
        </p:spPr>
        <p:txBody>
          <a:bodyPr/>
          <a:lstStyle>
            <a:lvl1pPr marL="57150" indent="0" algn="ctr">
              <a:buNone/>
              <a:defRPr sz="900" i="1">
                <a:solidFill>
                  <a:schemeClr val="bg1"/>
                </a:solidFill>
              </a:defRPr>
            </a:lvl1pPr>
          </a:lstStyle>
          <a:p>
            <a:pPr lvl="0"/>
            <a:endParaRPr lang="en-US" dirty="0"/>
          </a:p>
        </p:txBody>
      </p:sp>
      <p:sp>
        <p:nvSpPr>
          <p:cNvPr id="14" name="Vertical Text Placeholder 13">
            <a:extLst>
              <a:ext uri="{FF2B5EF4-FFF2-40B4-BE49-F238E27FC236}">
                <a16:creationId xmlns:a16="http://schemas.microsoft.com/office/drawing/2014/main" id="{4C9100D9-F437-9742-99DC-440C761BAED0}"/>
              </a:ext>
            </a:extLst>
          </p:cNvPr>
          <p:cNvSpPr>
            <a:spLocks noGrp="1"/>
          </p:cNvSpPr>
          <p:nvPr>
            <p:ph type="body" orient="vert" sz="quarter" idx="12"/>
          </p:nvPr>
        </p:nvSpPr>
        <p:spPr>
          <a:xfrm>
            <a:off x="5394694" y="4599353"/>
            <a:ext cx="6471343" cy="626532"/>
          </a:xfrm>
        </p:spPr>
        <p:txBody>
          <a:bodyPr vert="horz"/>
          <a:lstStyle>
            <a:lvl1pPr marL="57150" indent="0" algn="r">
              <a:buNone/>
              <a:defRPr b="1">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 styles</a:t>
            </a:r>
          </a:p>
        </p:txBody>
      </p:sp>
      <p:sp>
        <p:nvSpPr>
          <p:cNvPr id="15" name="Vertical Text Placeholder 13">
            <a:extLst>
              <a:ext uri="{FF2B5EF4-FFF2-40B4-BE49-F238E27FC236}">
                <a16:creationId xmlns:a16="http://schemas.microsoft.com/office/drawing/2014/main" id="{20A05537-700E-E844-A338-9007B042602A}"/>
              </a:ext>
            </a:extLst>
          </p:cNvPr>
          <p:cNvSpPr>
            <a:spLocks noGrp="1"/>
          </p:cNvSpPr>
          <p:nvPr>
            <p:ph type="body" orient="vert" sz="quarter" idx="13"/>
          </p:nvPr>
        </p:nvSpPr>
        <p:spPr>
          <a:xfrm>
            <a:off x="4600286" y="5112249"/>
            <a:ext cx="7265751" cy="1068196"/>
          </a:xfrm>
        </p:spPr>
        <p:txBody>
          <a:bodyPr vert="horz"/>
          <a:lstStyle>
            <a:lvl1pPr marL="57150" indent="0" algn="r">
              <a:buNone/>
              <a:defRPr b="0">
                <a:solidFill>
                  <a:schemeClr val="bg1"/>
                </a:solidFill>
              </a:defRPr>
            </a:lvl1pPr>
            <a:lvl2pPr marL="409575" indent="0">
              <a:buNone/>
              <a:defRPr/>
            </a:lvl2pPr>
            <a:lvl3pPr marL="762000" indent="0">
              <a:buNone/>
              <a:defRPr/>
            </a:lvl3pPr>
            <a:lvl4pPr marL="1109663" indent="0">
              <a:buNone/>
              <a:defRPr/>
            </a:lvl4pPr>
            <a:lvl5pPr marL="1457325" indent="0">
              <a:buNone/>
              <a:defRPr/>
            </a:lvl5pPr>
          </a:lstStyle>
          <a:p>
            <a:pPr lvl="0"/>
            <a:r>
              <a:rPr lang="en-US" dirty="0"/>
              <a:t>Edit Master text</a:t>
            </a:r>
          </a:p>
        </p:txBody>
      </p:sp>
      <p:sp>
        <p:nvSpPr>
          <p:cNvPr id="16" name="Rectangle 15">
            <a:extLst>
              <a:ext uri="{FF2B5EF4-FFF2-40B4-BE49-F238E27FC236}">
                <a16:creationId xmlns:a16="http://schemas.microsoft.com/office/drawing/2014/main" id="{7ED2B468-31B9-5047-AE26-4A0EDE4F0FFC}"/>
              </a:ext>
            </a:extLst>
          </p:cNvPr>
          <p:cNvSpPr/>
          <p:nvPr userDrawn="1"/>
        </p:nvSpPr>
        <p:spPr>
          <a:xfrm>
            <a:off x="2" y="3366287"/>
            <a:ext cx="12204572" cy="115444"/>
          </a:xfrm>
          <a:prstGeom prst="rect">
            <a:avLst/>
          </a:prstGeom>
          <a:solidFill>
            <a:srgbClr val="212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67531787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2FFA9-E32C-44F4-B8F3-D2B43EEA19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08A94E-3659-4762-969E-645667ABEE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FCA23A-0FE7-4D14-B8CB-0F3F856B9BA4}"/>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9D7E1AF5-26A1-4721-A5BD-25681398AF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EF3B0-DFA5-429E-82E3-7908A9F83F34}"/>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5783216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C8CB48-92FA-4717-BC20-9C57864AB88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41200E-A9C8-4BD4-AD05-30F86A952F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F4C6A-DE0E-4C45-BDA1-26C0E3647A92}"/>
              </a:ext>
            </a:extLst>
          </p:cNvPr>
          <p:cNvSpPr>
            <a:spLocks noGrp="1"/>
          </p:cNvSpPr>
          <p:nvPr>
            <p:ph type="dt" sz="half" idx="10"/>
          </p:nvPr>
        </p:nvSpPr>
        <p:spPr/>
        <p:txBody>
          <a:body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335DBB65-1089-40D9-8A01-AF5F949746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73CE2-D5E5-496D-86EE-C7DA2A95248E}"/>
              </a:ext>
            </a:extLst>
          </p:cNvPr>
          <p:cNvSpPr>
            <a:spLocks noGrp="1"/>
          </p:cNvSpPr>
          <p:nvPr>
            <p:ph type="sldNum" sz="quarter" idx="12"/>
          </p:nvPr>
        </p:nvSpPr>
        <p:spPr/>
        <p:txBody>
          <a:bodyPr/>
          <a:lstStyle/>
          <a:p>
            <a:fld id="{EC2E1DEA-775D-4646-821E-38528D9E9830}" type="slidenum">
              <a:rPr lang="en-US" smtClean="0"/>
              <a:t>‹#›</a:t>
            </a:fld>
            <a:endParaRPr lang="en-US"/>
          </a:p>
        </p:txBody>
      </p:sp>
    </p:spTree>
    <p:extLst>
      <p:ext uri="{BB962C8B-B14F-4D97-AF65-F5344CB8AC3E}">
        <p14:creationId xmlns:p14="http://schemas.microsoft.com/office/powerpoint/2010/main" val="16965709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body 1 1 1 1" userDrawn="1">
  <p:cSld name="Title and body 1 1 1 1">
    <p:spTree>
      <p:nvGrpSpPr>
        <p:cNvPr id="1" name="Shape 165"/>
        <p:cNvGrpSpPr/>
        <p:nvPr/>
      </p:nvGrpSpPr>
      <p:grpSpPr>
        <a:xfrm>
          <a:off x="0" y="0"/>
          <a:ext cx="0" cy="0"/>
          <a:chOff x="0" y="0"/>
          <a:chExt cx="0" cy="0"/>
        </a:xfrm>
      </p:grpSpPr>
      <p:cxnSp>
        <p:nvCxnSpPr>
          <p:cNvPr id="166" name="Shape 166"/>
          <p:cNvCxnSpPr/>
          <p:nvPr/>
        </p:nvCxnSpPr>
        <p:spPr>
          <a:xfrm rot="10800000" flipH="1">
            <a:off x="310300" y="1069533"/>
            <a:ext cx="11332000" cy="20800"/>
          </a:xfrm>
          <a:prstGeom prst="straightConnector1">
            <a:avLst/>
          </a:prstGeom>
          <a:noFill/>
          <a:ln w="38100" cap="flat" cmpd="sng">
            <a:solidFill>
              <a:srgbClr val="232D4B"/>
            </a:solidFill>
            <a:prstDash val="dot"/>
            <a:round/>
            <a:headEnd type="none" w="sm" len="sm"/>
            <a:tailEnd type="none" w="sm" len="sm"/>
          </a:ln>
        </p:spPr>
      </p:cxnSp>
      <p:sp>
        <p:nvSpPr>
          <p:cNvPr id="167" name="Shape 167"/>
          <p:cNvSpPr txBox="1">
            <a:spLocks noGrp="1"/>
          </p:cNvSpPr>
          <p:nvPr>
            <p:ph type="title"/>
          </p:nvPr>
        </p:nvSpPr>
        <p:spPr>
          <a:xfrm>
            <a:off x="555000" y="222333"/>
            <a:ext cx="11082000" cy="847200"/>
          </a:xfrm>
          <a:prstGeom prst="rect">
            <a:avLst/>
          </a:prstGeom>
        </p:spPr>
        <p:txBody>
          <a:bodyPr spcFirstLastPara="1" wrap="square" lIns="91425" tIns="91425" rIns="91425" bIns="91425" anchor="t" anchorCtr="0"/>
          <a:lstStyle>
            <a:lvl1pPr lvl="0" rtl="0">
              <a:spcBef>
                <a:spcPts val="0"/>
              </a:spcBef>
              <a:spcAft>
                <a:spcPts val="0"/>
              </a:spcAft>
              <a:buClr>
                <a:srgbClr val="E57200"/>
              </a:buClr>
              <a:buSzPts val="3600"/>
              <a:buNone/>
              <a:defRPr>
                <a:solidFill>
                  <a:srgbClr val="E57200"/>
                </a:solidFill>
              </a:defRPr>
            </a:lvl1pPr>
            <a:lvl2pPr lvl="1" rtl="0">
              <a:spcBef>
                <a:spcPts val="0"/>
              </a:spcBef>
              <a:spcAft>
                <a:spcPts val="0"/>
              </a:spcAft>
              <a:buClr>
                <a:srgbClr val="232D4B"/>
              </a:buClr>
              <a:buSzPts val="3000"/>
              <a:buNone/>
              <a:defRPr>
                <a:solidFill>
                  <a:srgbClr val="232D4B"/>
                </a:solidFill>
              </a:defRPr>
            </a:lvl2pPr>
            <a:lvl3pPr lvl="2" rtl="0">
              <a:spcBef>
                <a:spcPts val="0"/>
              </a:spcBef>
              <a:spcAft>
                <a:spcPts val="0"/>
              </a:spcAft>
              <a:buClr>
                <a:srgbClr val="232D4B"/>
              </a:buClr>
              <a:buSzPts val="3000"/>
              <a:buNone/>
              <a:defRPr>
                <a:solidFill>
                  <a:srgbClr val="232D4B"/>
                </a:solidFill>
              </a:defRPr>
            </a:lvl3pPr>
            <a:lvl4pPr lvl="3" rtl="0">
              <a:spcBef>
                <a:spcPts val="0"/>
              </a:spcBef>
              <a:spcAft>
                <a:spcPts val="0"/>
              </a:spcAft>
              <a:buClr>
                <a:srgbClr val="232D4B"/>
              </a:buClr>
              <a:buSzPts val="3000"/>
              <a:buNone/>
              <a:defRPr>
                <a:solidFill>
                  <a:srgbClr val="232D4B"/>
                </a:solidFill>
              </a:defRPr>
            </a:lvl4pPr>
            <a:lvl5pPr lvl="4" rtl="0">
              <a:spcBef>
                <a:spcPts val="0"/>
              </a:spcBef>
              <a:spcAft>
                <a:spcPts val="0"/>
              </a:spcAft>
              <a:buClr>
                <a:srgbClr val="232D4B"/>
              </a:buClr>
              <a:buSzPts val="3000"/>
              <a:buNone/>
              <a:defRPr>
                <a:solidFill>
                  <a:srgbClr val="232D4B"/>
                </a:solidFill>
              </a:defRPr>
            </a:lvl5pPr>
            <a:lvl6pPr lvl="5" rtl="0">
              <a:spcBef>
                <a:spcPts val="0"/>
              </a:spcBef>
              <a:spcAft>
                <a:spcPts val="0"/>
              </a:spcAft>
              <a:buClr>
                <a:srgbClr val="232D4B"/>
              </a:buClr>
              <a:buSzPts val="3000"/>
              <a:buNone/>
              <a:defRPr>
                <a:solidFill>
                  <a:srgbClr val="232D4B"/>
                </a:solidFill>
              </a:defRPr>
            </a:lvl6pPr>
            <a:lvl7pPr lvl="6" rtl="0">
              <a:spcBef>
                <a:spcPts val="0"/>
              </a:spcBef>
              <a:spcAft>
                <a:spcPts val="0"/>
              </a:spcAft>
              <a:buClr>
                <a:srgbClr val="232D4B"/>
              </a:buClr>
              <a:buSzPts val="3000"/>
              <a:buNone/>
              <a:defRPr>
                <a:solidFill>
                  <a:srgbClr val="232D4B"/>
                </a:solidFill>
              </a:defRPr>
            </a:lvl7pPr>
            <a:lvl8pPr lvl="7" rtl="0">
              <a:spcBef>
                <a:spcPts val="0"/>
              </a:spcBef>
              <a:spcAft>
                <a:spcPts val="0"/>
              </a:spcAft>
              <a:buClr>
                <a:srgbClr val="232D4B"/>
              </a:buClr>
              <a:buSzPts val="3000"/>
              <a:buNone/>
              <a:defRPr>
                <a:solidFill>
                  <a:srgbClr val="232D4B"/>
                </a:solidFill>
              </a:defRPr>
            </a:lvl8pPr>
            <a:lvl9pPr lvl="8" rtl="0">
              <a:spcBef>
                <a:spcPts val="0"/>
              </a:spcBef>
              <a:spcAft>
                <a:spcPts val="0"/>
              </a:spcAft>
              <a:buClr>
                <a:srgbClr val="232D4B"/>
              </a:buClr>
              <a:buSzPts val="3000"/>
              <a:buNone/>
              <a:defRPr>
                <a:solidFill>
                  <a:srgbClr val="232D4B"/>
                </a:solidFill>
              </a:defRPr>
            </a:lvl9pPr>
          </a:lstStyle>
          <a:p>
            <a:endParaRPr/>
          </a:p>
        </p:txBody>
      </p:sp>
      <p:sp>
        <p:nvSpPr>
          <p:cNvPr id="168" name="Shape 168"/>
          <p:cNvSpPr txBox="1">
            <a:spLocks noGrp="1"/>
          </p:cNvSpPr>
          <p:nvPr>
            <p:ph type="body" idx="1"/>
          </p:nvPr>
        </p:nvSpPr>
        <p:spPr>
          <a:xfrm>
            <a:off x="872267" y="1467000"/>
            <a:ext cx="10334995" cy="4664000"/>
          </a:xfrm>
          <a:prstGeom prst="rect">
            <a:avLst/>
          </a:prstGeom>
        </p:spPr>
        <p:txBody>
          <a:bodyPr spcFirstLastPara="1" wrap="square" lIns="91425" tIns="91425" rIns="91425" bIns="91425" anchor="t" anchorCtr="0"/>
          <a:lstStyle>
            <a:lvl1pPr marL="609585" lvl="0" indent="-507987" rtl="0">
              <a:spcBef>
                <a:spcPts val="0"/>
              </a:spcBef>
              <a:spcAft>
                <a:spcPts val="0"/>
              </a:spcAft>
              <a:buSzPts val="2400"/>
              <a:buChar char="●"/>
              <a:defRPr/>
            </a:lvl1pPr>
            <a:lvl2pPr marL="1219170" lvl="1" indent="-491054" rtl="0">
              <a:spcBef>
                <a:spcPts val="1733"/>
              </a:spcBef>
              <a:spcAft>
                <a:spcPts val="0"/>
              </a:spcAft>
              <a:buSzPts val="2200"/>
              <a:buChar char="○"/>
              <a:defRPr/>
            </a:lvl2pPr>
            <a:lvl3pPr marL="1828754" lvl="2" indent="-474121" rtl="0">
              <a:spcBef>
                <a:spcPts val="1733"/>
              </a:spcBef>
              <a:spcAft>
                <a:spcPts val="0"/>
              </a:spcAft>
              <a:buSzPts val="2000"/>
              <a:buChar char="■"/>
              <a:defRPr/>
            </a:lvl3pPr>
            <a:lvl4pPr marL="2438339" lvl="3" indent="-465655" rtl="0">
              <a:spcBef>
                <a:spcPts val="1733"/>
              </a:spcBef>
              <a:spcAft>
                <a:spcPts val="0"/>
              </a:spcAft>
              <a:buSzPts val="1900"/>
              <a:buChar char="●"/>
              <a:defRPr/>
            </a:lvl4pPr>
            <a:lvl5pPr marL="3047924" lvl="4" indent="-457189" rtl="0">
              <a:spcBef>
                <a:spcPts val="1733"/>
              </a:spcBef>
              <a:spcAft>
                <a:spcPts val="0"/>
              </a:spcAft>
              <a:buSzPts val="1800"/>
              <a:buChar char="○"/>
              <a:defRPr/>
            </a:lvl5pPr>
            <a:lvl6pPr marL="3657509" lvl="5" indent="-440256" rtl="0">
              <a:spcBef>
                <a:spcPts val="1733"/>
              </a:spcBef>
              <a:spcAft>
                <a:spcPts val="0"/>
              </a:spcAft>
              <a:buSzPts val="1600"/>
              <a:buChar char="■"/>
              <a:defRPr/>
            </a:lvl6pPr>
            <a:lvl7pPr marL="4267093" lvl="6" indent="-423323" rtl="0">
              <a:spcBef>
                <a:spcPts val="1733"/>
              </a:spcBef>
              <a:spcAft>
                <a:spcPts val="0"/>
              </a:spcAft>
              <a:buSzPts val="1400"/>
              <a:buChar char="●"/>
              <a:defRPr/>
            </a:lvl7pPr>
            <a:lvl8pPr marL="4876678" lvl="7" indent="-423323" rtl="0">
              <a:spcBef>
                <a:spcPts val="1733"/>
              </a:spcBef>
              <a:spcAft>
                <a:spcPts val="0"/>
              </a:spcAft>
              <a:buSzPts val="1400"/>
              <a:buChar char="○"/>
              <a:defRPr/>
            </a:lvl8pPr>
            <a:lvl9pPr marL="5486263" lvl="8" indent="-423323" rtl="0">
              <a:spcBef>
                <a:spcPts val="1733"/>
              </a:spcBef>
              <a:spcAft>
                <a:spcPts val="1733"/>
              </a:spcAft>
              <a:buSzPts val="1400"/>
              <a:buChar char="■"/>
              <a:defRPr/>
            </a:lvl9pPr>
          </a:lstStyle>
          <a:p>
            <a:endParaRPr dirty="0"/>
          </a:p>
        </p:txBody>
      </p:sp>
      <p:sp>
        <p:nvSpPr>
          <p:cNvPr id="169" name="Shape 169"/>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0178350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O2: Title Page">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3386667" y="2658533"/>
            <a:ext cx="5452533" cy="863600"/>
          </a:xfrm>
          <a:prstGeom prst="rect">
            <a:avLst/>
          </a:prstGeom>
        </p:spPr>
        <p:txBody>
          <a:bodyPr vert="horz"/>
          <a:lstStyle>
            <a:lvl1pPr marL="0" indent="0" algn="ctr">
              <a:buNone/>
              <a:defRPr sz="5867" cap="all" baseline="0">
                <a:solidFill>
                  <a:schemeClr val="bg1"/>
                </a:solidFill>
                <a:latin typeface="ITC Franklin Gothic Std Demi Condensed"/>
              </a:defRPr>
            </a:lvl1pPr>
          </a:lstStyle>
          <a:p>
            <a:pPr lvl="0"/>
            <a:r>
              <a:rPr lang="en-US" dirty="0"/>
              <a:t>Title Here</a:t>
            </a:r>
          </a:p>
        </p:txBody>
      </p:sp>
    </p:spTree>
    <p:extLst>
      <p:ext uri="{BB962C8B-B14F-4D97-AF65-F5344CB8AC3E}">
        <p14:creationId xmlns:p14="http://schemas.microsoft.com/office/powerpoint/2010/main" val="2806281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theme" Target="../theme/theme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slideLayout" Target="../slideLayouts/slideLayout80.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92967" y="767933"/>
            <a:ext cx="11082000" cy="8472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2"/>
              </a:buClr>
              <a:buSzPts val="3600"/>
              <a:buFont typeface="Franklin Gothic"/>
              <a:buNone/>
              <a:defRPr sz="3600" b="1">
                <a:solidFill>
                  <a:schemeClr val="dk2"/>
                </a:solidFill>
                <a:latin typeface="Franklin Gothic"/>
                <a:ea typeface="Franklin Gothic"/>
                <a:cs typeface="Franklin Gothic"/>
                <a:sym typeface="Franklin Gothic"/>
              </a:defRPr>
            </a:lvl1pPr>
            <a:lvl2pPr lvl="1">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1863497" y="2127700"/>
            <a:ext cx="9778800" cy="4003200"/>
          </a:xfrm>
          <a:prstGeom prst="rect">
            <a:avLst/>
          </a:prstGeom>
          <a:noFill/>
          <a:ln>
            <a:noFill/>
          </a:ln>
        </p:spPr>
        <p:txBody>
          <a:bodyPr spcFirstLastPara="1" wrap="square" lIns="91425" tIns="91425" rIns="91425" bIns="91425" anchor="t" anchorCtr="0"/>
          <a:lstStyle>
            <a:lvl1pPr marL="457200" lvl="0" indent="-381000">
              <a:lnSpc>
                <a:spcPct val="100000"/>
              </a:lnSpc>
              <a:spcBef>
                <a:spcPts val="0"/>
              </a:spcBef>
              <a:spcAft>
                <a:spcPts val="0"/>
              </a:spcAft>
              <a:buClr>
                <a:schemeClr val="dk2"/>
              </a:buClr>
              <a:buSzPts val="2400"/>
              <a:buFont typeface="Franklin Gothic"/>
              <a:buChar char="●"/>
              <a:defRPr sz="2400">
                <a:solidFill>
                  <a:schemeClr val="dk2"/>
                </a:solidFill>
                <a:latin typeface="Franklin Gothic"/>
                <a:ea typeface="Franklin Gothic"/>
                <a:cs typeface="Franklin Gothic"/>
                <a:sym typeface="Franklin Gothic"/>
              </a:defRPr>
            </a:lvl1pPr>
            <a:lvl2pPr marL="914400" lvl="1" indent="-368300">
              <a:lnSpc>
                <a:spcPct val="100000"/>
              </a:lnSpc>
              <a:spcBef>
                <a:spcPts val="1300"/>
              </a:spcBef>
              <a:spcAft>
                <a:spcPts val="0"/>
              </a:spcAft>
              <a:buClr>
                <a:schemeClr val="dk2"/>
              </a:buClr>
              <a:buSzPts val="2200"/>
              <a:buFont typeface="Franklin Gothic"/>
              <a:buChar char="○"/>
              <a:defRPr sz="2200">
                <a:solidFill>
                  <a:schemeClr val="dk2"/>
                </a:solidFill>
                <a:latin typeface="Franklin Gothic"/>
                <a:ea typeface="Franklin Gothic"/>
                <a:cs typeface="Franklin Gothic"/>
                <a:sym typeface="Franklin Gothic"/>
              </a:defRPr>
            </a:lvl2pPr>
            <a:lvl3pPr marL="1371600" lvl="2" indent="-355600">
              <a:lnSpc>
                <a:spcPct val="100000"/>
              </a:lnSpc>
              <a:spcBef>
                <a:spcPts val="1300"/>
              </a:spcBef>
              <a:spcAft>
                <a:spcPts val="0"/>
              </a:spcAft>
              <a:buClr>
                <a:schemeClr val="dk2"/>
              </a:buClr>
              <a:buSzPts val="2000"/>
              <a:buFont typeface="Franklin Gothic"/>
              <a:buChar char="■"/>
              <a:defRPr sz="2000">
                <a:solidFill>
                  <a:schemeClr val="dk2"/>
                </a:solidFill>
                <a:latin typeface="Franklin Gothic"/>
                <a:ea typeface="Franklin Gothic"/>
                <a:cs typeface="Franklin Gothic"/>
                <a:sym typeface="Franklin Gothic"/>
              </a:defRPr>
            </a:lvl3pPr>
            <a:lvl4pPr marL="1828800" lvl="3" indent="-349250">
              <a:lnSpc>
                <a:spcPct val="100000"/>
              </a:lnSpc>
              <a:spcBef>
                <a:spcPts val="1300"/>
              </a:spcBef>
              <a:spcAft>
                <a:spcPts val="0"/>
              </a:spcAft>
              <a:buClr>
                <a:schemeClr val="dk2"/>
              </a:buClr>
              <a:buSzPts val="1900"/>
              <a:buFont typeface="Franklin Gothic"/>
              <a:buChar char="●"/>
              <a:defRPr sz="1900">
                <a:solidFill>
                  <a:schemeClr val="dk2"/>
                </a:solidFill>
                <a:latin typeface="Franklin Gothic"/>
                <a:ea typeface="Franklin Gothic"/>
                <a:cs typeface="Franklin Gothic"/>
                <a:sym typeface="Franklin Gothic"/>
              </a:defRPr>
            </a:lvl4pPr>
            <a:lvl5pPr marL="2286000" lvl="4" indent="-342900">
              <a:lnSpc>
                <a:spcPct val="100000"/>
              </a:lnSpc>
              <a:spcBef>
                <a:spcPts val="1300"/>
              </a:spcBef>
              <a:spcAft>
                <a:spcPts val="0"/>
              </a:spcAft>
              <a:buClr>
                <a:schemeClr val="dk2"/>
              </a:buClr>
              <a:buSzPts val="1800"/>
              <a:buFont typeface="Franklin Gothic"/>
              <a:buChar char="○"/>
              <a:defRPr sz="1800" i="1">
                <a:solidFill>
                  <a:schemeClr val="dk2"/>
                </a:solidFill>
                <a:latin typeface="Franklin Gothic"/>
                <a:ea typeface="Franklin Gothic"/>
                <a:cs typeface="Franklin Gothic"/>
                <a:sym typeface="Franklin Gothic"/>
              </a:defRPr>
            </a:lvl5pPr>
            <a:lvl6pPr marL="2743200" lvl="5" indent="-330200">
              <a:lnSpc>
                <a:spcPct val="100000"/>
              </a:lnSpc>
              <a:spcBef>
                <a:spcPts val="1300"/>
              </a:spcBef>
              <a:spcAft>
                <a:spcPts val="0"/>
              </a:spcAft>
              <a:buClr>
                <a:schemeClr val="dk2"/>
              </a:buClr>
              <a:buSzPts val="1600"/>
              <a:buFont typeface="Franklin Gothic"/>
              <a:buChar char="■"/>
              <a:defRPr sz="1600">
                <a:solidFill>
                  <a:schemeClr val="dk2"/>
                </a:solidFill>
                <a:latin typeface="Franklin Gothic"/>
                <a:ea typeface="Franklin Gothic"/>
                <a:cs typeface="Franklin Gothic"/>
                <a:sym typeface="Franklin Gothic"/>
              </a:defRPr>
            </a:lvl6pPr>
            <a:lvl7pPr marL="3200400" lvl="6" indent="-317500">
              <a:lnSpc>
                <a:spcPct val="100000"/>
              </a:lnSpc>
              <a:spcBef>
                <a:spcPts val="1300"/>
              </a:spcBef>
              <a:spcAft>
                <a:spcPts val="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7pPr>
            <a:lvl8pPr marL="3657600" lvl="7" indent="-317500">
              <a:lnSpc>
                <a:spcPct val="100000"/>
              </a:lnSpc>
              <a:spcBef>
                <a:spcPts val="1300"/>
              </a:spcBef>
              <a:spcAft>
                <a:spcPts val="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8pPr>
            <a:lvl9pPr marL="4114800" lvl="8" indent="-317500">
              <a:lnSpc>
                <a:spcPct val="100000"/>
              </a:lnSpc>
              <a:spcBef>
                <a:spcPts val="1300"/>
              </a:spcBef>
              <a:spcAft>
                <a:spcPts val="130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9pPr>
          </a:lstStyle>
          <a:p>
            <a:endParaRPr/>
          </a:p>
        </p:txBody>
      </p:sp>
      <p:sp>
        <p:nvSpPr>
          <p:cNvPr id="8" name="Shape 8"/>
          <p:cNvSpPr txBox="1">
            <a:spLocks noGrp="1"/>
          </p:cNvSpPr>
          <p:nvPr>
            <p:ph type="sldNum" idx="12"/>
          </p:nvPr>
        </p:nvSpPr>
        <p:spPr>
          <a:xfrm>
            <a:off x="11330665" y="6251679"/>
            <a:ext cx="731600" cy="524800"/>
          </a:xfrm>
          <a:prstGeom prst="rect">
            <a:avLst/>
          </a:prstGeom>
          <a:noFill/>
          <a:ln>
            <a:noFill/>
          </a:ln>
        </p:spPr>
        <p:txBody>
          <a:bodyPr spcFirstLastPara="1" wrap="square" lIns="91425" tIns="91425" rIns="91425" bIns="91425" anchor="ctr" anchorCtr="0">
            <a:noAutofit/>
          </a:bodyPr>
          <a:lstStyle>
            <a:lvl1pPr lvl="0" algn="r">
              <a:buNone/>
              <a:defRPr sz="750">
                <a:solidFill>
                  <a:schemeClr val="dk2"/>
                </a:solidFill>
                <a:latin typeface="Lato"/>
                <a:ea typeface="Lato"/>
                <a:cs typeface="Lato"/>
                <a:sym typeface="Lato"/>
              </a:defRPr>
            </a:lvl1pPr>
            <a:lvl2pPr lvl="1" algn="r">
              <a:buNone/>
              <a:defRPr sz="750">
                <a:solidFill>
                  <a:schemeClr val="dk2"/>
                </a:solidFill>
                <a:latin typeface="Lato"/>
                <a:ea typeface="Lato"/>
                <a:cs typeface="Lato"/>
                <a:sym typeface="Lato"/>
              </a:defRPr>
            </a:lvl2pPr>
            <a:lvl3pPr lvl="2" algn="r">
              <a:buNone/>
              <a:defRPr sz="750">
                <a:solidFill>
                  <a:schemeClr val="dk2"/>
                </a:solidFill>
                <a:latin typeface="Lato"/>
                <a:ea typeface="Lato"/>
                <a:cs typeface="Lato"/>
                <a:sym typeface="Lato"/>
              </a:defRPr>
            </a:lvl3pPr>
            <a:lvl4pPr lvl="3" algn="r">
              <a:buNone/>
              <a:defRPr sz="750">
                <a:solidFill>
                  <a:schemeClr val="dk2"/>
                </a:solidFill>
                <a:latin typeface="Lato"/>
                <a:ea typeface="Lato"/>
                <a:cs typeface="Lato"/>
                <a:sym typeface="Lato"/>
              </a:defRPr>
            </a:lvl4pPr>
            <a:lvl5pPr lvl="4" algn="r">
              <a:buNone/>
              <a:defRPr sz="750">
                <a:solidFill>
                  <a:schemeClr val="dk2"/>
                </a:solidFill>
                <a:latin typeface="Lato"/>
                <a:ea typeface="Lato"/>
                <a:cs typeface="Lato"/>
                <a:sym typeface="Lato"/>
              </a:defRPr>
            </a:lvl5pPr>
            <a:lvl6pPr lvl="5" algn="r">
              <a:buNone/>
              <a:defRPr sz="750">
                <a:solidFill>
                  <a:schemeClr val="dk2"/>
                </a:solidFill>
                <a:latin typeface="Lato"/>
                <a:ea typeface="Lato"/>
                <a:cs typeface="Lato"/>
                <a:sym typeface="Lato"/>
              </a:defRPr>
            </a:lvl6pPr>
            <a:lvl7pPr lvl="6" algn="r">
              <a:buNone/>
              <a:defRPr sz="750">
                <a:solidFill>
                  <a:schemeClr val="dk2"/>
                </a:solidFill>
                <a:latin typeface="Lato"/>
                <a:ea typeface="Lato"/>
                <a:cs typeface="Lato"/>
                <a:sym typeface="Lato"/>
              </a:defRPr>
            </a:lvl7pPr>
            <a:lvl8pPr lvl="7" algn="r">
              <a:buNone/>
              <a:defRPr sz="750">
                <a:solidFill>
                  <a:schemeClr val="dk2"/>
                </a:solidFill>
                <a:latin typeface="Lato"/>
                <a:ea typeface="Lato"/>
                <a:cs typeface="Lato"/>
                <a:sym typeface="Lato"/>
              </a:defRPr>
            </a:lvl8pPr>
            <a:lvl9pPr lvl="8" algn="r">
              <a:buNone/>
              <a:defRPr sz="750">
                <a:solidFill>
                  <a:schemeClr val="dk2"/>
                </a:solidFill>
                <a:latin typeface="Lato"/>
                <a:ea typeface="Lato"/>
                <a:cs typeface="Lato"/>
                <a:sym typeface="La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01463051"/>
      </p:ext>
    </p:extLst>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 id="2147483697" r:id="rId27"/>
    <p:sldLayoutId id="2147483698" r:id="rId28"/>
    <p:sldLayoutId id="2147483699" r:id="rId29"/>
    <p:sldLayoutId id="2147483700" r:id="rId30"/>
    <p:sldLayoutId id="2147483701" r:id="rId31"/>
    <p:sldLayoutId id="2147483702" r:id="rId32"/>
    <p:sldLayoutId id="2147483703" r:id="rId33"/>
    <p:sldLayoutId id="2147483704" r:id="rId34"/>
    <p:sldLayoutId id="2147483705" r:id="rId35"/>
    <p:sldLayoutId id="2147483706" r:id="rId36"/>
    <p:sldLayoutId id="2147483707" r:id="rId37"/>
    <p:sldLayoutId id="2147483708" r:id="rId38"/>
    <p:sldLayoutId id="2147483709" r:id="rId39"/>
    <p:sldLayoutId id="2147483710"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92967" y="767933"/>
            <a:ext cx="11082000" cy="8472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2"/>
              </a:buClr>
              <a:buSzPts val="3600"/>
              <a:buFont typeface="Franklin Gothic"/>
              <a:buNone/>
              <a:defRPr sz="3600" b="1">
                <a:solidFill>
                  <a:schemeClr val="dk2"/>
                </a:solidFill>
                <a:latin typeface="Franklin Gothic"/>
                <a:ea typeface="Franklin Gothic"/>
                <a:cs typeface="Franklin Gothic"/>
                <a:sym typeface="Franklin Gothic"/>
              </a:defRPr>
            </a:lvl1pPr>
            <a:lvl2pPr lvl="1">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1863497" y="2127700"/>
            <a:ext cx="9778800" cy="4003200"/>
          </a:xfrm>
          <a:prstGeom prst="rect">
            <a:avLst/>
          </a:prstGeom>
          <a:noFill/>
          <a:ln>
            <a:noFill/>
          </a:ln>
        </p:spPr>
        <p:txBody>
          <a:bodyPr spcFirstLastPara="1" wrap="square" lIns="91425" tIns="91425" rIns="91425" bIns="91425" anchor="t" anchorCtr="0"/>
          <a:lstStyle>
            <a:lvl1pPr marL="457200" lvl="0" indent="-381000">
              <a:lnSpc>
                <a:spcPct val="100000"/>
              </a:lnSpc>
              <a:spcBef>
                <a:spcPts val="0"/>
              </a:spcBef>
              <a:spcAft>
                <a:spcPts val="0"/>
              </a:spcAft>
              <a:buClr>
                <a:schemeClr val="dk2"/>
              </a:buClr>
              <a:buSzPts val="2400"/>
              <a:buFont typeface="Franklin Gothic"/>
              <a:buChar char="●"/>
              <a:defRPr sz="2400">
                <a:solidFill>
                  <a:schemeClr val="dk2"/>
                </a:solidFill>
                <a:latin typeface="Franklin Gothic"/>
                <a:ea typeface="Franklin Gothic"/>
                <a:cs typeface="Franklin Gothic"/>
                <a:sym typeface="Franklin Gothic"/>
              </a:defRPr>
            </a:lvl1pPr>
            <a:lvl2pPr marL="914400" lvl="1" indent="-368300">
              <a:lnSpc>
                <a:spcPct val="100000"/>
              </a:lnSpc>
              <a:spcBef>
                <a:spcPts val="1300"/>
              </a:spcBef>
              <a:spcAft>
                <a:spcPts val="0"/>
              </a:spcAft>
              <a:buClr>
                <a:schemeClr val="dk2"/>
              </a:buClr>
              <a:buSzPts val="2200"/>
              <a:buFont typeface="Franklin Gothic"/>
              <a:buChar char="○"/>
              <a:defRPr sz="2200">
                <a:solidFill>
                  <a:schemeClr val="dk2"/>
                </a:solidFill>
                <a:latin typeface="Franklin Gothic"/>
                <a:ea typeface="Franklin Gothic"/>
                <a:cs typeface="Franklin Gothic"/>
                <a:sym typeface="Franklin Gothic"/>
              </a:defRPr>
            </a:lvl2pPr>
            <a:lvl3pPr marL="1371600" lvl="2" indent="-355600">
              <a:lnSpc>
                <a:spcPct val="100000"/>
              </a:lnSpc>
              <a:spcBef>
                <a:spcPts val="1300"/>
              </a:spcBef>
              <a:spcAft>
                <a:spcPts val="0"/>
              </a:spcAft>
              <a:buClr>
                <a:schemeClr val="dk2"/>
              </a:buClr>
              <a:buSzPts val="2000"/>
              <a:buFont typeface="Franklin Gothic"/>
              <a:buChar char="■"/>
              <a:defRPr sz="2000">
                <a:solidFill>
                  <a:schemeClr val="dk2"/>
                </a:solidFill>
                <a:latin typeface="Franklin Gothic"/>
                <a:ea typeface="Franklin Gothic"/>
                <a:cs typeface="Franklin Gothic"/>
                <a:sym typeface="Franklin Gothic"/>
              </a:defRPr>
            </a:lvl3pPr>
            <a:lvl4pPr marL="1828800" lvl="3" indent="-349250">
              <a:lnSpc>
                <a:spcPct val="100000"/>
              </a:lnSpc>
              <a:spcBef>
                <a:spcPts val="1300"/>
              </a:spcBef>
              <a:spcAft>
                <a:spcPts val="0"/>
              </a:spcAft>
              <a:buClr>
                <a:schemeClr val="dk2"/>
              </a:buClr>
              <a:buSzPts val="1900"/>
              <a:buFont typeface="Franklin Gothic"/>
              <a:buChar char="●"/>
              <a:defRPr sz="1900">
                <a:solidFill>
                  <a:schemeClr val="dk2"/>
                </a:solidFill>
                <a:latin typeface="Franklin Gothic"/>
                <a:ea typeface="Franklin Gothic"/>
                <a:cs typeface="Franklin Gothic"/>
                <a:sym typeface="Franklin Gothic"/>
              </a:defRPr>
            </a:lvl4pPr>
            <a:lvl5pPr marL="2286000" lvl="4" indent="-342900">
              <a:lnSpc>
                <a:spcPct val="100000"/>
              </a:lnSpc>
              <a:spcBef>
                <a:spcPts val="1300"/>
              </a:spcBef>
              <a:spcAft>
                <a:spcPts val="0"/>
              </a:spcAft>
              <a:buClr>
                <a:schemeClr val="dk2"/>
              </a:buClr>
              <a:buSzPts val="1800"/>
              <a:buFont typeface="Franklin Gothic"/>
              <a:buChar char="○"/>
              <a:defRPr sz="1800" i="1">
                <a:solidFill>
                  <a:schemeClr val="dk2"/>
                </a:solidFill>
                <a:latin typeface="Franklin Gothic"/>
                <a:ea typeface="Franklin Gothic"/>
                <a:cs typeface="Franklin Gothic"/>
                <a:sym typeface="Franklin Gothic"/>
              </a:defRPr>
            </a:lvl5pPr>
            <a:lvl6pPr marL="2743200" lvl="5" indent="-330200">
              <a:lnSpc>
                <a:spcPct val="100000"/>
              </a:lnSpc>
              <a:spcBef>
                <a:spcPts val="1300"/>
              </a:spcBef>
              <a:spcAft>
                <a:spcPts val="0"/>
              </a:spcAft>
              <a:buClr>
                <a:schemeClr val="dk2"/>
              </a:buClr>
              <a:buSzPts val="1600"/>
              <a:buFont typeface="Franklin Gothic"/>
              <a:buChar char="■"/>
              <a:defRPr sz="1600">
                <a:solidFill>
                  <a:schemeClr val="dk2"/>
                </a:solidFill>
                <a:latin typeface="Franklin Gothic"/>
                <a:ea typeface="Franklin Gothic"/>
                <a:cs typeface="Franklin Gothic"/>
                <a:sym typeface="Franklin Gothic"/>
              </a:defRPr>
            </a:lvl6pPr>
            <a:lvl7pPr marL="3200400" lvl="6" indent="-317500">
              <a:lnSpc>
                <a:spcPct val="100000"/>
              </a:lnSpc>
              <a:spcBef>
                <a:spcPts val="1300"/>
              </a:spcBef>
              <a:spcAft>
                <a:spcPts val="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7pPr>
            <a:lvl8pPr marL="3657600" lvl="7" indent="-317500">
              <a:lnSpc>
                <a:spcPct val="100000"/>
              </a:lnSpc>
              <a:spcBef>
                <a:spcPts val="1300"/>
              </a:spcBef>
              <a:spcAft>
                <a:spcPts val="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8pPr>
            <a:lvl9pPr marL="4114800" lvl="8" indent="-317500">
              <a:lnSpc>
                <a:spcPct val="100000"/>
              </a:lnSpc>
              <a:spcBef>
                <a:spcPts val="1300"/>
              </a:spcBef>
              <a:spcAft>
                <a:spcPts val="1300"/>
              </a:spcAft>
              <a:buClr>
                <a:schemeClr val="dk2"/>
              </a:buClr>
              <a:buSzPts val="1400"/>
              <a:buFont typeface="Franklin Gothic"/>
              <a:buChar char="■"/>
              <a:defRPr>
                <a:solidFill>
                  <a:schemeClr val="dk2"/>
                </a:solidFill>
                <a:latin typeface="Franklin Gothic"/>
                <a:ea typeface="Franklin Gothic"/>
                <a:cs typeface="Franklin Gothic"/>
                <a:sym typeface="Franklin Gothic"/>
              </a:defRPr>
            </a:lvl9pPr>
          </a:lstStyle>
          <a:p>
            <a:endParaRPr/>
          </a:p>
        </p:txBody>
      </p:sp>
      <p:sp>
        <p:nvSpPr>
          <p:cNvPr id="8" name="Shape 8"/>
          <p:cNvSpPr txBox="1">
            <a:spLocks noGrp="1"/>
          </p:cNvSpPr>
          <p:nvPr>
            <p:ph type="sldNum" idx="12"/>
          </p:nvPr>
        </p:nvSpPr>
        <p:spPr>
          <a:xfrm>
            <a:off x="11330665" y="6251679"/>
            <a:ext cx="731600" cy="5248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9504682"/>
      </p:ext>
    </p:extLst>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4" r:id="rId22"/>
    <p:sldLayoutId id="2147483735" r:id="rId23"/>
    <p:sldLayoutId id="2147483736" r:id="rId24"/>
    <p:sldLayoutId id="2147483737" r:id="rId25"/>
    <p:sldLayoutId id="2147483738" r:id="rId26"/>
    <p:sldLayoutId id="2147483739" r:id="rId27"/>
    <p:sldLayoutId id="2147483740" r:id="rId28"/>
    <p:sldLayoutId id="2147483741" r:id="rId29"/>
    <p:sldLayoutId id="2147483742" r:id="rId30"/>
    <p:sldLayoutId id="2147483743" r:id="rId31"/>
    <p:sldLayoutId id="2147483744" r:id="rId32"/>
    <p:sldLayoutId id="2147483745" r:id="rId33"/>
    <p:sldLayoutId id="2147483746" r:id="rId34"/>
    <p:sldLayoutId id="2147483747" r:id="rId35"/>
    <p:sldLayoutId id="2147483748" r:id="rId36"/>
    <p:sldLayoutId id="2147483749" r:id="rId37"/>
    <p:sldLayoutId id="2147483750" r:id="rId38"/>
    <p:sldLayoutId id="2147483751" r:id="rId39"/>
    <p:sldLayoutId id="2147483753"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2F94EE-D5C1-4719-9BEF-9A7A6A931E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233F39-AB35-47B9-B59C-C379397BCE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4CE71D-1A53-443D-93C7-5A597B5ED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9797D-6401-41BE-A00C-D94B61FB6C94}" type="datetimeFigureOut">
              <a:rPr lang="en-US" smtClean="0"/>
              <a:t>8/3/2022</a:t>
            </a:fld>
            <a:endParaRPr lang="en-US"/>
          </a:p>
        </p:txBody>
      </p:sp>
      <p:sp>
        <p:nvSpPr>
          <p:cNvPr id="5" name="Footer Placeholder 4">
            <a:extLst>
              <a:ext uri="{FF2B5EF4-FFF2-40B4-BE49-F238E27FC236}">
                <a16:creationId xmlns:a16="http://schemas.microsoft.com/office/drawing/2014/main" id="{AA2E9569-1E5E-4A37-94F4-5A3CDF35CB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F8A5D0-1AFE-4323-AE37-A308608639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2E1DEA-775D-4646-821E-38528D9E9830}" type="slidenum">
              <a:rPr lang="en-US" smtClean="0"/>
              <a:t>‹#›</a:t>
            </a:fld>
            <a:endParaRPr lang="en-US"/>
          </a:p>
        </p:txBody>
      </p:sp>
    </p:spTree>
    <p:extLst>
      <p:ext uri="{BB962C8B-B14F-4D97-AF65-F5344CB8AC3E}">
        <p14:creationId xmlns:p14="http://schemas.microsoft.com/office/powerpoint/2010/main" val="304282393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lib.uoguelph.ca/get-assistance/writin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9.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9.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9.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9.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9.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9.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9.xml"/><Relationship Id="rId1" Type="http://schemas.openxmlformats.org/officeDocument/2006/relationships/tags" Target="../tags/tag9.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9.xml"/><Relationship Id="rId1" Type="http://schemas.openxmlformats.org/officeDocument/2006/relationships/tags" Target="../tags/tag1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9.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9.xml"/><Relationship Id="rId1" Type="http://schemas.openxmlformats.org/officeDocument/2006/relationships/tags" Target="../tags/tag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9.xml"/><Relationship Id="rId1" Type="http://schemas.openxmlformats.org/officeDocument/2006/relationships/tags" Target="../tags/tag1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9.xml"/><Relationship Id="rId1" Type="http://schemas.openxmlformats.org/officeDocument/2006/relationships/tags" Target="../tags/tag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9.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7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9.xml"/><Relationship Id="rId1" Type="http://schemas.openxmlformats.org/officeDocument/2006/relationships/tags" Target="../tags/tag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9.xml"/><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9.xml"/><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9.xml"/><Relationship Id="rId1" Type="http://schemas.openxmlformats.org/officeDocument/2006/relationships/tags" Target="../tags/tag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9.xml"/><Relationship Id="rId1" Type="http://schemas.openxmlformats.org/officeDocument/2006/relationships/tags" Target="../tags/tag2.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9.xml"/><Relationship Id="rId1" Type="http://schemas.openxmlformats.org/officeDocument/2006/relationships/slideLayout" Target="../slideLayouts/slideLayout9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9.xml"/></Relationships>
</file>

<file path=ppt/slides/_rels/slide72.xml.rels><?xml version="1.0" encoding="UTF-8" standalone="yes"?>
<Relationships xmlns="http://schemas.openxmlformats.org/package/2006/relationships"><Relationship Id="rId3" Type="http://schemas.openxmlformats.org/officeDocument/2006/relationships/hyperlink" Target="https://www.lib.uoguelph.ca/get-assistance/writing" TargetMode="External"/><Relationship Id="rId2" Type="http://schemas.openxmlformats.org/officeDocument/2006/relationships/notesSlide" Target="../notesSlides/notesSlide71.xml"/><Relationship Id="rId1" Type="http://schemas.openxmlformats.org/officeDocument/2006/relationships/slideLayout" Target="../slideLayouts/slideLayout5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9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9.xml"/><Relationship Id="rId1" Type="http://schemas.openxmlformats.org/officeDocument/2006/relationships/tags" Target="../tags/tag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9.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9.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7CFFB-7F3E-4444-B310-E56E53CB312A}"/>
              </a:ext>
            </a:extLst>
          </p:cNvPr>
          <p:cNvSpPr>
            <a:spLocks noGrp="1"/>
          </p:cNvSpPr>
          <p:nvPr>
            <p:ph type="title"/>
          </p:nvPr>
        </p:nvSpPr>
        <p:spPr>
          <a:xfrm>
            <a:off x="4276517" y="157688"/>
            <a:ext cx="7589520" cy="2006392"/>
          </a:xfrm>
        </p:spPr>
        <p:txBody>
          <a:bodyPr/>
          <a:lstStyle/>
          <a:p>
            <a:r>
              <a:rPr lang="en-US" sz="5000" dirty="0"/>
              <a:t>Sentence Structure and Punctuation Refresher</a:t>
            </a:r>
          </a:p>
        </p:txBody>
      </p:sp>
      <p:sp>
        <p:nvSpPr>
          <p:cNvPr id="5" name="Vertical Text Placeholder 4">
            <a:extLst>
              <a:ext uri="{FF2B5EF4-FFF2-40B4-BE49-F238E27FC236}">
                <a16:creationId xmlns:a16="http://schemas.microsoft.com/office/drawing/2014/main" id="{362EEA82-6767-46C7-B3A1-814923668044}"/>
              </a:ext>
            </a:extLst>
          </p:cNvPr>
          <p:cNvSpPr>
            <a:spLocks noGrp="1"/>
          </p:cNvSpPr>
          <p:nvPr>
            <p:ph type="body" orient="vert" sz="quarter" idx="13"/>
          </p:nvPr>
        </p:nvSpPr>
        <p:spPr>
          <a:xfrm>
            <a:off x="0" y="4687686"/>
            <a:ext cx="12121663" cy="1790700"/>
          </a:xfrm>
        </p:spPr>
        <p:txBody>
          <a:bodyPr/>
          <a:lstStyle/>
          <a:p>
            <a:r>
              <a:rPr lang="en-US" sz="2800" dirty="0"/>
              <a:t>Natalie Thompson</a:t>
            </a:r>
          </a:p>
          <a:p>
            <a:r>
              <a:rPr lang="en-US" sz="2800" dirty="0"/>
              <a:t>Consultant, Graduate Writing Lab</a:t>
            </a:r>
          </a:p>
          <a:p>
            <a:r>
              <a:rPr lang="en-US" sz="2800" dirty="0"/>
              <a:t>School of Engineering &amp; Applied Science, University of Virginia </a:t>
            </a:r>
          </a:p>
          <a:p>
            <a:r>
              <a:rPr lang="en-US" sz="2800" dirty="0"/>
              <a:t>gradwritinglab@virginia.edu  |  bit.ly/SEASGWL</a:t>
            </a:r>
          </a:p>
          <a:p>
            <a:endParaRPr lang="en-US" sz="2800" dirty="0"/>
          </a:p>
        </p:txBody>
      </p:sp>
      <p:pic>
        <p:nvPicPr>
          <p:cNvPr id="6" name="Picture 5">
            <a:extLst>
              <a:ext uri="{FF2B5EF4-FFF2-40B4-BE49-F238E27FC236}">
                <a16:creationId xmlns:a16="http://schemas.microsoft.com/office/drawing/2014/main" id="{0CFF0B2B-5D99-4043-AB97-F534CCB33AF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77635" y="415890"/>
            <a:ext cx="2650951" cy="1748190"/>
          </a:xfrm>
          <a:prstGeom prst="rect">
            <a:avLst/>
          </a:prstGeom>
          <a:noFill/>
          <a:ln>
            <a:noFill/>
          </a:ln>
        </p:spPr>
      </p:pic>
      <p:sp>
        <p:nvSpPr>
          <p:cNvPr id="7" name="TextBox 6">
            <a:extLst>
              <a:ext uri="{FF2B5EF4-FFF2-40B4-BE49-F238E27FC236}">
                <a16:creationId xmlns:a16="http://schemas.microsoft.com/office/drawing/2014/main" id="{1FE07A01-A549-4DF2-AE64-182B06DF7714}"/>
              </a:ext>
            </a:extLst>
          </p:cNvPr>
          <p:cNvSpPr txBox="1"/>
          <p:nvPr/>
        </p:nvSpPr>
        <p:spPr>
          <a:xfrm>
            <a:off x="1856508" y="2441079"/>
            <a:ext cx="10265155" cy="738633"/>
          </a:xfrm>
          <a:prstGeom prst="rect">
            <a:avLst/>
          </a:prstGeom>
          <a:noFill/>
          <a:ln>
            <a:noFill/>
          </a:ln>
        </p:spPr>
        <p:txBody>
          <a:bodyPr spcFirstLastPara="1" wrap="square" lIns="91425" tIns="91425" rIns="91425" bIns="91425" rtlCol="0" anchor="b" anchorCtr="0">
            <a:spAutoFit/>
          </a:bodyPr>
          <a:lstStyle/>
          <a:p>
            <a:pPr marL="0" marR="0">
              <a:spcBef>
                <a:spcPts val="0"/>
              </a:spcBef>
            </a:pPr>
            <a:r>
              <a:rPr lang="en-US" sz="1800" dirty="0">
                <a:solidFill>
                  <a:schemeClr val="accent3">
                    <a:lumMod val="50000"/>
                  </a:schemeClr>
                </a:solidFill>
                <a:latin typeface="Franklin Gothic"/>
                <a:cs typeface="Franklin Gothic"/>
                <a:sym typeface="Franklin Gothic"/>
              </a:rPr>
              <a:t>Parts of presentation &amp; materials adapted from the EAL Graduate Writing Camp, Writing Services, </a:t>
            </a:r>
            <a:r>
              <a:rPr lang="en-US" sz="1800" dirty="0">
                <a:solidFill>
                  <a:schemeClr val="accent3">
                    <a:lumMod val="50000"/>
                  </a:schemeClr>
                </a:solidFill>
                <a:latin typeface="Franklin Gothic"/>
                <a:cs typeface="Franklin Gothic"/>
                <a:sym typeface="Franklin Gothic"/>
                <a:hlinkClick r:id="rId4">
                  <a:extLst>
                    <a:ext uri="{A12FA001-AC4F-418D-AE19-62706E023703}">
                      <ahyp:hlinkClr xmlns:ahyp="http://schemas.microsoft.com/office/drawing/2018/hyperlinkcolor" val="tx"/>
                    </a:ext>
                  </a:extLst>
                </a:hlinkClick>
              </a:rPr>
              <a:t>University of Guelph</a:t>
            </a:r>
            <a:r>
              <a:rPr lang="en-US" sz="1800" dirty="0">
                <a:solidFill>
                  <a:schemeClr val="accent3">
                    <a:lumMod val="50000"/>
                  </a:schemeClr>
                </a:solidFill>
                <a:latin typeface="Franklin Gothic"/>
                <a:cs typeface="Franklin Gothic"/>
                <a:sym typeface="Franklin Gothic"/>
              </a:rPr>
              <a:t> by Natalie Thompson for the UVA Engineering Graduate Writing Lab</a:t>
            </a:r>
          </a:p>
        </p:txBody>
      </p:sp>
      <p:sp>
        <p:nvSpPr>
          <p:cNvPr id="8" name="TextBox 7">
            <a:extLst>
              <a:ext uri="{FF2B5EF4-FFF2-40B4-BE49-F238E27FC236}">
                <a16:creationId xmlns:a16="http://schemas.microsoft.com/office/drawing/2014/main" id="{4C6601F9-42FA-DA6C-0D11-BD02657303F3}"/>
              </a:ext>
            </a:extLst>
          </p:cNvPr>
          <p:cNvSpPr txBox="1"/>
          <p:nvPr/>
        </p:nvSpPr>
        <p:spPr>
          <a:xfrm>
            <a:off x="555774" y="3502792"/>
            <a:ext cx="11080452" cy="338524"/>
          </a:xfrm>
          <a:prstGeom prst="rect">
            <a:avLst/>
          </a:prstGeom>
          <a:noFill/>
          <a:ln>
            <a:noFill/>
          </a:ln>
        </p:spPr>
        <p:txBody>
          <a:bodyPr spcFirstLastPara="1" wrap="square" lIns="91425" tIns="91425" rIns="91425" bIns="91425" rtlCol="0" anchor="b" anchorCtr="0">
            <a:spAutoFit/>
          </a:bodyPr>
          <a:lstStyle/>
          <a:p>
            <a:pPr algn="r"/>
            <a:r>
              <a:rPr lang="en-US" sz="1000" dirty="0">
                <a:latin typeface="Franklin Gothic" panose="020B0604020202020204" charset="0"/>
                <a:cs typeface="Franklin Gothic" panose="020B0604020202020204" charset="0"/>
              </a:rPr>
              <a:t>This work is CC-BY and use must include full citation &amp; DOI. Individual images, examples, and materials from other sources are not CC-BY. The blue dinosaur icon is a GWL icon and not CC-BY.  </a:t>
            </a:r>
          </a:p>
        </p:txBody>
      </p:sp>
    </p:spTree>
    <p:extLst>
      <p:ext uri="{BB962C8B-B14F-4D97-AF65-F5344CB8AC3E}">
        <p14:creationId xmlns:p14="http://schemas.microsoft.com/office/powerpoint/2010/main" val="3947495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3318596" y="1896161"/>
            <a:ext cx="5554807" cy="4330700"/>
          </a:xfrm>
        </p:spPr>
        <p:txBody>
          <a:bodyPr/>
          <a:lstStyle/>
          <a:p>
            <a:pPr marL="76200" indent="0" algn="l">
              <a:buClr>
                <a:srgbClr val="002060"/>
              </a:buClr>
              <a:buSzPct val="75000"/>
              <a:buNone/>
            </a:pPr>
            <a:endParaRPr lang="en-US" sz="4000" dirty="0">
              <a:solidFill>
                <a:schemeClr val="accent1"/>
              </a:solidFill>
            </a:endParaRPr>
          </a:p>
          <a:p>
            <a:pPr marL="76200" indent="0" algn="l">
              <a:buClr>
                <a:srgbClr val="002060"/>
              </a:buClr>
              <a:buSzPct val="75000"/>
              <a:buNone/>
            </a:pPr>
            <a:r>
              <a:rPr lang="en-US" sz="4000" dirty="0">
                <a:solidFill>
                  <a:schemeClr val="tx1"/>
                </a:solidFill>
              </a:rPr>
              <a:t>although, though, while</a:t>
            </a:r>
          </a:p>
          <a:p>
            <a:pPr marL="76200" indent="0" algn="l">
              <a:buClr>
                <a:srgbClr val="002060"/>
              </a:buClr>
              <a:buSzPct val="75000"/>
              <a:buNone/>
            </a:pPr>
            <a:r>
              <a:rPr lang="en-US" sz="4000" dirty="0">
                <a:solidFill>
                  <a:schemeClr val="tx1"/>
                </a:solidFill>
              </a:rPr>
              <a:t>because, as, since</a:t>
            </a:r>
          </a:p>
          <a:p>
            <a:pPr marL="76200" indent="0" algn="l">
              <a:buClr>
                <a:srgbClr val="002060"/>
              </a:buClr>
              <a:buSzPct val="75000"/>
              <a:buNone/>
            </a:pPr>
            <a:r>
              <a:rPr lang="en-US" sz="4000" dirty="0">
                <a:solidFill>
                  <a:schemeClr val="tx1"/>
                </a:solidFill>
              </a:rPr>
              <a:t>when, after, before, </a:t>
            </a:r>
          </a:p>
          <a:p>
            <a:pPr marL="76200" indent="0" algn="l">
              <a:buClr>
                <a:srgbClr val="002060"/>
              </a:buClr>
              <a:buSzPct val="75000"/>
              <a:buNone/>
            </a:pPr>
            <a:r>
              <a:rPr lang="en-US" sz="4000" dirty="0">
                <a:solidFill>
                  <a:schemeClr val="tx1"/>
                </a:solidFill>
              </a:rPr>
              <a:t>if, whether, until</a:t>
            </a:r>
          </a:p>
          <a:p>
            <a:pPr marL="76200" indent="0" algn="l">
              <a:buClr>
                <a:srgbClr val="002060"/>
              </a:buClr>
              <a:buSzPct val="75000"/>
              <a:buNone/>
            </a:pPr>
            <a:r>
              <a:rPr lang="en-US" sz="4000" dirty="0">
                <a:solidFill>
                  <a:schemeClr val="tx1"/>
                </a:solidFill>
              </a:rPr>
              <a:t>where, as</a:t>
            </a:r>
          </a:p>
        </p:txBody>
      </p:sp>
      <p:sp>
        <p:nvSpPr>
          <p:cNvPr id="4" name="Title 1">
            <a:extLst>
              <a:ext uri="{FF2B5EF4-FFF2-40B4-BE49-F238E27FC236}">
                <a16:creationId xmlns:a16="http://schemas.microsoft.com/office/drawing/2014/main" id="{3B3907FE-270C-4583-AADB-B59A959B958D}"/>
              </a:ext>
            </a:extLst>
          </p:cNvPr>
          <p:cNvSpPr>
            <a:spLocks noGrp="1"/>
          </p:cNvSpPr>
          <p:nvPr>
            <p:ph type="title"/>
          </p:nvPr>
        </p:nvSpPr>
        <p:spPr>
          <a:xfrm>
            <a:off x="1" y="1054100"/>
            <a:ext cx="12192000" cy="769720"/>
          </a:xfrm>
        </p:spPr>
        <p:txBody>
          <a:bodyPr/>
          <a:lstStyle/>
          <a:p>
            <a:r>
              <a:rPr lang="en-US" sz="4800" i="0" dirty="0">
                <a:solidFill>
                  <a:schemeClr val="accent1"/>
                </a:solidFill>
                <a:latin typeface="Franklin Gothic Book" panose="020B0503020102020204" pitchFamily="34" charset="0"/>
              </a:rPr>
              <a:t>Subordinating Conjunctions</a:t>
            </a:r>
            <a:br>
              <a:rPr lang="en-US" sz="4800" i="0" dirty="0">
                <a:solidFill>
                  <a:schemeClr val="accent1"/>
                </a:solidFill>
                <a:latin typeface="Franklin Gothic Book" panose="020B0503020102020204" pitchFamily="34" charset="0"/>
              </a:rPr>
            </a:br>
            <a:r>
              <a:rPr lang="en-US" sz="4800" i="0" dirty="0">
                <a:solidFill>
                  <a:schemeClr val="accent1"/>
                </a:solidFill>
                <a:latin typeface="Franklin Gothic Book" panose="020B0503020102020204" pitchFamily="34" charset="0"/>
              </a:rPr>
              <a:t>(introductory/qualifying words &amp; phrases)</a:t>
            </a:r>
          </a:p>
        </p:txBody>
      </p:sp>
    </p:spTree>
    <p:extLst>
      <p:ext uri="{BB962C8B-B14F-4D97-AF65-F5344CB8AC3E}">
        <p14:creationId xmlns:p14="http://schemas.microsoft.com/office/powerpoint/2010/main" val="3007981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7813DA2-7442-9B09-A3D1-6E5845A9266C}"/>
              </a:ext>
            </a:extLst>
          </p:cNvPr>
          <p:cNvSpPr/>
          <p:nvPr/>
        </p:nvSpPr>
        <p:spPr>
          <a:xfrm>
            <a:off x="262502" y="216565"/>
            <a:ext cx="11607694" cy="650908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6100" y="604193"/>
            <a:ext cx="11036300" cy="769720"/>
          </a:xfrm>
          <a:solidFill>
            <a:schemeClr val="bg1"/>
          </a:solidFill>
        </p:spPr>
        <p:txBody>
          <a:bodyPr/>
          <a:lstStyle/>
          <a:p>
            <a:r>
              <a:rPr lang="en-US" sz="4400" dirty="0">
                <a:solidFill>
                  <a:schemeClr val="accent1"/>
                </a:solidFill>
                <a:latin typeface="Franklin Gothic Book" panose="020B0503020102020204" pitchFamily="34" charset="0"/>
              </a:rPr>
              <a:t>An Example </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025985"/>
            <a:ext cx="11548392" cy="4842962"/>
          </a:xfrm>
        </p:spPr>
        <p:txBody>
          <a:bodyPr/>
          <a:lstStyle/>
          <a:p>
            <a:pPr marL="228600" lvl="1" indent="0" algn="l">
              <a:spcBef>
                <a:spcPts val="0"/>
              </a:spcBef>
              <a:buClr>
                <a:schemeClr val="accent1"/>
              </a:buClr>
              <a:buNone/>
            </a:pPr>
            <a:endParaRPr lang="en-US" sz="3000" b="1" dirty="0">
              <a:solidFill>
                <a:schemeClr val="accent3"/>
              </a:solidFill>
            </a:endParaRPr>
          </a:p>
          <a:p>
            <a:pPr marL="228600" lvl="1" indent="0" algn="l">
              <a:spcBef>
                <a:spcPts val="0"/>
              </a:spcBef>
              <a:buClr>
                <a:schemeClr val="accent1"/>
              </a:buClr>
              <a:buNone/>
            </a:pPr>
            <a:r>
              <a:rPr lang="en-US" sz="3000" b="1" dirty="0">
                <a:solidFill>
                  <a:schemeClr val="accent3"/>
                </a:solidFill>
              </a:rPr>
              <a:t>“In this letter, we propose a new pulse position modulation (PPM) scheme, called expurgated PPM (EPPM), for application in peak power limited communication systems, such as impulse radio (IR) ultra wide band (UWB) systems and free space optical (FSO) communications.”</a:t>
            </a:r>
          </a:p>
          <a:p>
            <a:pPr marL="228600" lvl="1" indent="0" algn="l">
              <a:spcBef>
                <a:spcPts val="0"/>
              </a:spcBef>
              <a:buClr>
                <a:schemeClr val="accent1"/>
              </a:buClr>
              <a:buNone/>
            </a:pPr>
            <a:endParaRPr lang="en-US" sz="3000" b="1" dirty="0">
              <a:solidFill>
                <a:schemeClr val="accent3"/>
              </a:solidFill>
            </a:endParaRPr>
          </a:p>
          <a:p>
            <a:pPr marL="228600" lvl="1" indent="0" algn="l">
              <a:spcBef>
                <a:spcPts val="0"/>
              </a:spcBef>
              <a:buClr>
                <a:schemeClr val="accent1"/>
              </a:buClr>
              <a:buNone/>
            </a:pPr>
            <a:endParaRPr lang="en-US" sz="3000" b="1" dirty="0">
              <a:solidFill>
                <a:schemeClr val="accent3"/>
              </a:solidFill>
            </a:endParaRPr>
          </a:p>
          <a:p>
            <a:pPr marL="228600" lvl="1" indent="0" algn="l">
              <a:spcBef>
                <a:spcPts val="0"/>
              </a:spcBef>
              <a:buClr>
                <a:schemeClr val="accent1"/>
              </a:buClr>
              <a:buNone/>
            </a:pPr>
            <a:endParaRPr lang="en-US" sz="3000" b="1" dirty="0">
              <a:solidFill>
                <a:schemeClr val="accent3"/>
              </a:solidFill>
            </a:endParaRPr>
          </a:p>
          <a:p>
            <a:pPr marL="228600" lvl="1" indent="0" algn="l">
              <a:spcBef>
                <a:spcPts val="0"/>
              </a:spcBef>
              <a:buClr>
                <a:schemeClr val="accent1"/>
              </a:buClr>
              <a:buNone/>
            </a:pPr>
            <a:endParaRPr lang="en-US" sz="3000" b="1" dirty="0">
              <a:solidFill>
                <a:schemeClr val="accent3"/>
              </a:solidFill>
            </a:endParaRPr>
          </a:p>
          <a:p>
            <a:pPr marL="228600" lvl="1" indent="0" algn="l">
              <a:spcBef>
                <a:spcPts val="0"/>
              </a:spcBef>
              <a:buClr>
                <a:schemeClr val="accent1"/>
              </a:buClr>
              <a:buNone/>
            </a:pPr>
            <a:endParaRPr lang="en-US" sz="1800" b="1" dirty="0">
              <a:solidFill>
                <a:schemeClr val="accent3"/>
              </a:solidFill>
            </a:endParaRPr>
          </a:p>
          <a:p>
            <a:pPr marL="228600" lvl="1" indent="0" algn="l">
              <a:spcBef>
                <a:spcPts val="0"/>
              </a:spcBef>
              <a:buClr>
                <a:schemeClr val="accent1"/>
              </a:buClr>
              <a:buNone/>
            </a:pPr>
            <a:endParaRPr lang="en-US" sz="1000" dirty="0">
              <a:solidFill>
                <a:schemeClr val="accent1"/>
              </a:solidFill>
            </a:endParaRPr>
          </a:p>
          <a:p>
            <a:pPr marL="76200" indent="0" algn="r">
              <a:buNone/>
            </a:pPr>
            <a:endParaRPr lang="en-US" sz="1000" dirty="0">
              <a:solidFill>
                <a:schemeClr val="accent2">
                  <a:lumMod val="50000"/>
                </a:schemeClr>
              </a:solidFill>
            </a:endParaRPr>
          </a:p>
          <a:p>
            <a:pPr marL="76200" indent="0" algn="r">
              <a:buNone/>
            </a:pPr>
            <a:endParaRPr lang="en-US" sz="800" dirty="0">
              <a:solidFill>
                <a:schemeClr val="accent2">
                  <a:lumMod val="50000"/>
                </a:schemeClr>
              </a:solidFill>
            </a:endParaRPr>
          </a:p>
          <a:p>
            <a:pPr marL="76200" indent="0" algn="r">
              <a:buNone/>
            </a:pPr>
            <a:endParaRPr lang="en-US" sz="800" dirty="0">
              <a:solidFill>
                <a:schemeClr val="accent2">
                  <a:lumMod val="50000"/>
                </a:schemeClr>
              </a:solidFill>
            </a:endParaRPr>
          </a:p>
          <a:p>
            <a:pPr marL="76200" indent="0">
              <a:buNone/>
            </a:pPr>
            <a:r>
              <a:rPr lang="en-US" sz="800" dirty="0" err="1">
                <a:solidFill>
                  <a:schemeClr val="accent2">
                    <a:lumMod val="50000"/>
                  </a:schemeClr>
                </a:solidFill>
              </a:rPr>
              <a:t>Noshad</a:t>
            </a:r>
            <a:r>
              <a:rPr lang="en-US" sz="800" dirty="0">
                <a:solidFill>
                  <a:schemeClr val="accent2">
                    <a:lumMod val="50000"/>
                  </a:schemeClr>
                </a:solidFill>
              </a:rPr>
              <a:t>, M., &amp; Brandt-Pearce, M. (2012). Expurgated PPM using symmetric balanced incomplete block designs. IEEE communications letters, 16(7), 968-971.</a:t>
            </a:r>
          </a:p>
          <a:p>
            <a:pPr marL="76200" indent="0">
              <a:buNone/>
            </a:pPr>
            <a:r>
              <a:rPr lang="en-US" sz="800" dirty="0">
                <a:solidFill>
                  <a:schemeClr val="accent2">
                    <a:lumMod val="50000"/>
                  </a:schemeClr>
                </a:solidFill>
              </a:rPr>
              <a:t>.</a:t>
            </a:r>
          </a:p>
        </p:txBody>
      </p:sp>
      <p:sp>
        <p:nvSpPr>
          <p:cNvPr id="3" name="TextBox 2">
            <a:extLst>
              <a:ext uri="{FF2B5EF4-FFF2-40B4-BE49-F238E27FC236}">
                <a16:creationId xmlns:a16="http://schemas.microsoft.com/office/drawing/2014/main" id="{ED7B0E8C-41DC-4BE2-96E7-EDD53AC5B2E0}"/>
              </a:ext>
            </a:extLst>
          </p:cNvPr>
          <p:cNvSpPr txBox="1"/>
          <p:nvPr/>
        </p:nvSpPr>
        <p:spPr>
          <a:xfrm>
            <a:off x="199002" y="4095787"/>
            <a:ext cx="11730496" cy="2015906"/>
          </a:xfrm>
          <a:prstGeom prst="rect">
            <a:avLst/>
          </a:prstGeom>
          <a:noFill/>
          <a:ln>
            <a:noFill/>
          </a:ln>
        </p:spPr>
        <p:txBody>
          <a:bodyPr spcFirstLastPara="1" wrap="square" lIns="91425" tIns="91425" rIns="91425" bIns="91425" rtlCol="0" anchor="b" anchorCtr="0">
            <a:spAutoFit/>
          </a:bodyPr>
          <a:lstStyle/>
          <a:p>
            <a:pPr marL="1028700" marR="0" lvl="2" indent="-342900" algn="l" defTabSz="914400" rtl="0" eaLnBrk="1" fontAlgn="auto" latinLnBrk="0" hangingPunct="1">
              <a:lnSpc>
                <a:spcPct val="100000"/>
              </a:lnSpc>
              <a:spcBef>
                <a:spcPts val="600"/>
              </a:spcBef>
              <a:spcAft>
                <a:spcPts val="1200"/>
              </a:spcAft>
              <a:buClr>
                <a:srgbClr val="01579B"/>
              </a:buClr>
              <a:buSzPts val="2000"/>
              <a:buFont typeface="Franklin Gothic"/>
              <a:buChar char="■"/>
              <a:tabLst/>
              <a:defRPr/>
            </a:pPr>
            <a:r>
              <a:rPr kumimoji="0" lang="en-US" sz="2500" b="1" i="0" u="none" strike="noStrike" kern="0" cap="none" spc="0" normalizeH="0" baseline="0" noProof="0" dirty="0">
                <a:ln>
                  <a:noFill/>
                </a:ln>
                <a:solidFill>
                  <a:srgbClr val="01579B"/>
                </a:solidFill>
                <a:effectLst/>
                <a:uLnTx/>
                <a:uFillTx/>
                <a:latin typeface="Franklin Gothic"/>
                <a:cs typeface="Franklin Gothic"/>
                <a:sym typeface="Franklin Gothic"/>
              </a:rPr>
              <a:t>What part</a:t>
            </a:r>
            <a:r>
              <a:rPr kumimoji="0" lang="en-US" sz="2500" b="1" i="0" u="none" strike="noStrike" kern="0" cap="none" spc="0" normalizeH="0" noProof="0" dirty="0">
                <a:ln>
                  <a:noFill/>
                </a:ln>
                <a:solidFill>
                  <a:srgbClr val="01579B"/>
                </a:solidFill>
                <a:effectLst/>
                <a:uLnTx/>
                <a:uFillTx/>
                <a:latin typeface="Franklin Gothic"/>
                <a:cs typeface="Franklin Gothic"/>
                <a:sym typeface="Franklin Gothic"/>
              </a:rPr>
              <a:t> of this sentence could stand alone</a:t>
            </a:r>
            <a:r>
              <a:rPr kumimoji="0" lang="en-US" sz="2500" b="1" i="0" u="none" strike="noStrike" kern="0" cap="none" spc="0" normalizeH="0" baseline="0" noProof="0" dirty="0">
                <a:ln>
                  <a:noFill/>
                </a:ln>
                <a:solidFill>
                  <a:srgbClr val="01579B"/>
                </a:solidFill>
                <a:effectLst/>
                <a:uLnTx/>
                <a:uFillTx/>
                <a:latin typeface="Franklin Gothic"/>
                <a:cs typeface="Franklin Gothic"/>
                <a:sym typeface="Franklin Gothic"/>
              </a:rPr>
              <a:t>? Find the </a:t>
            </a:r>
            <a:r>
              <a:rPr kumimoji="0" lang="en-US" sz="2500" b="1" i="0" u="sng" strike="noStrike" kern="0" cap="none" spc="0" normalizeH="0" baseline="0" noProof="0" dirty="0">
                <a:ln>
                  <a:noFill/>
                </a:ln>
                <a:solidFill>
                  <a:srgbClr val="01579B"/>
                </a:solidFill>
                <a:effectLst/>
                <a:uLnTx/>
                <a:uFillTx/>
                <a:latin typeface="Franklin Gothic"/>
                <a:cs typeface="Franklin Gothic"/>
                <a:sym typeface="Franklin Gothic"/>
              </a:rPr>
              <a:t>independent clause</a:t>
            </a:r>
            <a:r>
              <a:rPr kumimoji="0" lang="en-US" sz="2500" b="1" i="0" u="none" strike="noStrike" kern="0" cap="none" spc="0" normalizeH="0" baseline="0" noProof="0" dirty="0">
                <a:ln>
                  <a:noFill/>
                </a:ln>
                <a:solidFill>
                  <a:srgbClr val="01579B"/>
                </a:solidFill>
                <a:effectLst/>
                <a:uLnTx/>
                <a:uFillTx/>
                <a:latin typeface="Franklin Gothic"/>
                <a:cs typeface="Franklin Gothic"/>
                <a:sym typeface="Franklin Gothic"/>
              </a:rPr>
              <a:t>. </a:t>
            </a:r>
          </a:p>
          <a:p>
            <a:pPr marL="1028700" marR="0" lvl="2" indent="-342900" algn="l" defTabSz="914400" rtl="0" eaLnBrk="1" fontAlgn="auto" latinLnBrk="0" hangingPunct="1">
              <a:lnSpc>
                <a:spcPct val="100000"/>
              </a:lnSpc>
              <a:spcBef>
                <a:spcPts val="600"/>
              </a:spcBef>
              <a:spcAft>
                <a:spcPts val="1200"/>
              </a:spcAft>
              <a:buClr>
                <a:srgbClr val="01579B"/>
              </a:buClr>
              <a:buSzPts val="2000"/>
              <a:buFont typeface="Franklin Gothic"/>
              <a:buChar char="■"/>
              <a:tabLst/>
              <a:defRPr/>
            </a:pPr>
            <a:r>
              <a:rPr kumimoji="0" lang="en-US" sz="2500" b="1" i="0" u="none" strike="noStrike" kern="0" cap="none" spc="0" normalizeH="0" baseline="0" noProof="0" dirty="0">
                <a:ln>
                  <a:noFill/>
                </a:ln>
                <a:solidFill>
                  <a:srgbClr val="01579B"/>
                </a:solidFill>
                <a:effectLst/>
                <a:uLnTx/>
                <a:uFillTx/>
                <a:latin typeface="Franklin Gothic"/>
                <a:cs typeface="Franklin Gothic"/>
                <a:sym typeface="Franklin Gothic"/>
              </a:rPr>
              <a:t>Could you break this sentence up into multiple sentences? How?</a:t>
            </a:r>
          </a:p>
          <a:p>
            <a:pPr algn="r"/>
            <a:endParaRPr lang="en-US" b="1" dirty="0"/>
          </a:p>
        </p:txBody>
      </p:sp>
    </p:spTree>
    <p:custDataLst>
      <p:tags r:id="rId1"/>
    </p:custDataLst>
    <p:extLst>
      <p:ext uri="{BB962C8B-B14F-4D97-AF65-F5344CB8AC3E}">
        <p14:creationId xmlns:p14="http://schemas.microsoft.com/office/powerpoint/2010/main" val="503336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1CB8A259-C212-8BE7-DC56-307B6B4A94F8}"/>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830542" y="3942427"/>
            <a:ext cx="10530915" cy="3050044"/>
          </a:xfrm>
        </p:spPr>
        <p:txBody>
          <a:bodyPr/>
          <a:lstStyle/>
          <a:p>
            <a:pPr marL="228600" lvl="1" indent="0" algn="l">
              <a:spcBef>
                <a:spcPts val="0"/>
              </a:spcBef>
              <a:spcAft>
                <a:spcPts val="1200"/>
              </a:spcAft>
              <a:buClr>
                <a:schemeClr val="accent1"/>
              </a:buClr>
              <a:buNone/>
            </a:pPr>
            <a:r>
              <a:rPr lang="en-US" sz="2800" b="1" dirty="0">
                <a:solidFill>
                  <a:schemeClr val="accent3"/>
                </a:solidFill>
              </a:rPr>
              <a:t>In this letter, we </a:t>
            </a:r>
            <a:r>
              <a:rPr lang="en-US" sz="2800" b="1" dirty="0">
                <a:solidFill>
                  <a:schemeClr val="tx1"/>
                </a:solidFill>
              </a:rPr>
              <a:t>(S) </a:t>
            </a:r>
            <a:r>
              <a:rPr lang="en-US" sz="2800" b="1" dirty="0">
                <a:solidFill>
                  <a:schemeClr val="accent3"/>
                </a:solidFill>
              </a:rPr>
              <a:t>propose </a:t>
            </a:r>
            <a:r>
              <a:rPr lang="en-US" sz="2800" b="1" dirty="0">
                <a:solidFill>
                  <a:schemeClr val="tx1"/>
                </a:solidFill>
              </a:rPr>
              <a:t>(V) </a:t>
            </a:r>
            <a:r>
              <a:rPr lang="en-US" sz="2800" b="1" dirty="0">
                <a:solidFill>
                  <a:schemeClr val="accent3"/>
                </a:solidFill>
              </a:rPr>
              <a:t>a new pulse position modulation scheme</a:t>
            </a:r>
            <a:r>
              <a:rPr lang="en-US" sz="2800" b="1" dirty="0">
                <a:solidFill>
                  <a:srgbClr val="002060"/>
                </a:solidFill>
              </a:rPr>
              <a:t> </a:t>
            </a:r>
            <a:r>
              <a:rPr lang="en-US" sz="2800" b="1" dirty="0">
                <a:solidFill>
                  <a:schemeClr val="tx1"/>
                </a:solidFill>
              </a:rPr>
              <a:t>(O; completes the thought)</a:t>
            </a:r>
            <a:r>
              <a:rPr lang="en-US" sz="2800" b="1" dirty="0">
                <a:solidFill>
                  <a:srgbClr val="002060"/>
                </a:solidFill>
              </a:rPr>
              <a:t>. </a:t>
            </a:r>
          </a:p>
          <a:p>
            <a:pPr marL="228600" lvl="1" indent="0" algn="l">
              <a:spcBef>
                <a:spcPts val="0"/>
              </a:spcBef>
              <a:spcAft>
                <a:spcPts val="1200"/>
              </a:spcAft>
              <a:buClr>
                <a:schemeClr val="accent1"/>
              </a:buClr>
              <a:buNone/>
            </a:pPr>
            <a:r>
              <a:rPr lang="en-US" sz="2600" b="1" dirty="0">
                <a:solidFill>
                  <a:schemeClr val="accent1"/>
                </a:solidFill>
              </a:rPr>
              <a:t>[independent clause—this could be a sentence alone]</a:t>
            </a:r>
            <a:endParaRPr lang="en-US" sz="1000" b="1" dirty="0">
              <a:solidFill>
                <a:srgbClr val="002060"/>
              </a:solidFill>
            </a:endParaRPr>
          </a:p>
          <a:p>
            <a:pPr marL="228600" lvl="1" algn="l">
              <a:spcBef>
                <a:spcPts val="0"/>
              </a:spcBef>
              <a:buClr>
                <a:schemeClr val="accent1"/>
              </a:buClr>
            </a:pPr>
            <a:endParaRPr lang="en-US" sz="1000" b="1" dirty="0">
              <a:solidFill>
                <a:srgbClr val="002060"/>
              </a:solidFill>
            </a:endParaRPr>
          </a:p>
          <a:p>
            <a:pPr marL="228600" lvl="1" algn="l">
              <a:spcBef>
                <a:spcPts val="0"/>
              </a:spcBef>
              <a:buClr>
                <a:schemeClr val="accent1"/>
              </a:buClr>
            </a:pPr>
            <a:endParaRPr lang="en-US" sz="1000" b="1" dirty="0">
              <a:solidFill>
                <a:srgbClr val="002060"/>
              </a:solidFill>
            </a:endParaRPr>
          </a:p>
          <a:p>
            <a:pPr marL="228600" lvl="1" algn="l">
              <a:spcBef>
                <a:spcPts val="0"/>
              </a:spcBef>
              <a:buClr>
                <a:schemeClr val="accent1"/>
              </a:buClr>
            </a:pPr>
            <a:endParaRPr lang="en-US" sz="1000" b="1" dirty="0">
              <a:solidFill>
                <a:srgbClr val="002060"/>
              </a:solidFill>
            </a:endParaRPr>
          </a:p>
          <a:p>
            <a:pPr marL="228600" lvl="1" algn="l">
              <a:spcBef>
                <a:spcPts val="0"/>
              </a:spcBef>
              <a:buClr>
                <a:schemeClr val="accent1"/>
              </a:buClr>
            </a:pPr>
            <a:endParaRPr lang="en-US" sz="1000" b="1" dirty="0">
              <a:solidFill>
                <a:srgbClr val="002060"/>
              </a:solidFill>
            </a:endParaRPr>
          </a:p>
          <a:p>
            <a:pPr marL="228600" lvl="1" algn="l">
              <a:spcBef>
                <a:spcPts val="0"/>
              </a:spcBef>
              <a:buClr>
                <a:schemeClr val="accent1"/>
              </a:buClr>
            </a:pPr>
            <a:endParaRPr lang="en-US" sz="1000" b="1" dirty="0">
              <a:solidFill>
                <a:srgbClr val="002060"/>
              </a:solidFill>
            </a:endParaRPr>
          </a:p>
          <a:p>
            <a:pPr marL="228600" lvl="1" algn="l">
              <a:spcBef>
                <a:spcPts val="0"/>
              </a:spcBef>
              <a:buClr>
                <a:schemeClr val="accent1"/>
              </a:buClr>
            </a:pPr>
            <a:endParaRPr lang="en-US" sz="800" b="1" dirty="0">
              <a:solidFill>
                <a:srgbClr val="002060"/>
              </a:solidFill>
            </a:endParaRPr>
          </a:p>
          <a:p>
            <a:pPr marL="76200" indent="0" algn="l">
              <a:buNone/>
            </a:pPr>
            <a:endParaRPr lang="en-US" sz="800" dirty="0">
              <a:solidFill>
                <a:schemeClr val="accent2">
                  <a:lumMod val="50000"/>
                </a:schemeClr>
              </a:solidFill>
            </a:endParaRPr>
          </a:p>
          <a:p>
            <a:pPr marL="76200" indent="0" algn="l">
              <a:buNone/>
            </a:pPr>
            <a:r>
              <a:rPr lang="en-US" sz="800" dirty="0">
                <a:solidFill>
                  <a:schemeClr val="accent2">
                    <a:lumMod val="50000"/>
                  </a:schemeClr>
                </a:solidFill>
              </a:rPr>
              <a:t>M. </a:t>
            </a:r>
            <a:r>
              <a:rPr lang="en-US" sz="800" dirty="0" err="1">
                <a:solidFill>
                  <a:schemeClr val="accent2">
                    <a:lumMod val="50000"/>
                  </a:schemeClr>
                </a:solidFill>
              </a:rPr>
              <a:t>Noshad</a:t>
            </a:r>
            <a:r>
              <a:rPr lang="en-US" sz="800" dirty="0">
                <a:solidFill>
                  <a:schemeClr val="accent2">
                    <a:lumMod val="50000"/>
                  </a:schemeClr>
                </a:solidFill>
              </a:rPr>
              <a:t> and M. Brandt-Pearce, "Expurgated PPM Using Symmetric Balanced Incomplete Block Designs," in IEEE Communications Letters, vol. 16, no. 7, pp. 968-971, July 2012, </a:t>
            </a:r>
            <a:r>
              <a:rPr lang="en-US" sz="800" dirty="0" err="1">
                <a:solidFill>
                  <a:schemeClr val="accent2">
                    <a:lumMod val="50000"/>
                  </a:schemeClr>
                </a:solidFill>
              </a:rPr>
              <a:t>doi</a:t>
            </a:r>
            <a:r>
              <a:rPr lang="en-US" sz="800" dirty="0">
                <a:solidFill>
                  <a:schemeClr val="accent2">
                    <a:lumMod val="50000"/>
                  </a:schemeClr>
                </a:solidFill>
              </a:rPr>
              <a:t>: 10.1109/LCOMM.2012.042512.120457.</a:t>
            </a:r>
            <a:r>
              <a:rPr lang="en-US" sz="800" dirty="0">
                <a:solidFill>
                  <a:schemeClr val="accent1"/>
                </a:solidFill>
              </a:rPr>
              <a:t>.</a:t>
            </a:r>
          </a:p>
        </p:txBody>
      </p:sp>
      <p:sp>
        <p:nvSpPr>
          <p:cNvPr id="6" name="TextBox 5">
            <a:extLst>
              <a:ext uri="{FF2B5EF4-FFF2-40B4-BE49-F238E27FC236}">
                <a16:creationId xmlns:a16="http://schemas.microsoft.com/office/drawing/2014/main" id="{5261319E-B363-4B90-A451-41C5A3FD9031}"/>
              </a:ext>
            </a:extLst>
          </p:cNvPr>
          <p:cNvSpPr txBox="1"/>
          <p:nvPr/>
        </p:nvSpPr>
        <p:spPr>
          <a:xfrm>
            <a:off x="1401109" y="745355"/>
            <a:ext cx="9389782" cy="2769959"/>
          </a:xfrm>
          <a:prstGeom prst="rect">
            <a:avLst/>
          </a:prstGeom>
          <a:solidFill>
            <a:schemeClr val="accent2">
              <a:lumMod val="20000"/>
              <a:lumOff val="80000"/>
            </a:schemeClr>
          </a:solidFill>
          <a:ln w="19050">
            <a:solidFill>
              <a:schemeClr val="accent1"/>
            </a:solidFill>
          </a:ln>
        </p:spPr>
        <p:txBody>
          <a:bodyPr spcFirstLastPara="1" wrap="square" lIns="91425" tIns="91425" rIns="91425" bIns="91425" rtlCol="0" anchor="b" anchorCtr="0">
            <a:spAutoFit/>
          </a:bodyPr>
          <a:lstStyle/>
          <a:p>
            <a:r>
              <a:rPr lang="en-US" sz="2800" b="1" dirty="0">
                <a:solidFill>
                  <a:schemeClr val="accent1"/>
                </a:solidFill>
                <a:latin typeface="Franklin Gothic"/>
                <a:cs typeface="Franklin Gothic"/>
                <a:sym typeface="Franklin Gothic"/>
              </a:rPr>
              <a:t>In this letter, we propose a new pulse position modulation (PPM) scheme, called expurgated PPM (EPPM), for application in peak power limited communication systems, such as impulse radio (IR) ultra wide band (UWB) systems and free space optical (FSO) communications.</a:t>
            </a:r>
          </a:p>
        </p:txBody>
      </p:sp>
    </p:spTree>
    <p:extLst>
      <p:ext uri="{BB962C8B-B14F-4D97-AF65-F5344CB8AC3E}">
        <p14:creationId xmlns:p14="http://schemas.microsoft.com/office/powerpoint/2010/main" val="1644708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572E1B2B-FD49-1E8E-62AD-CADF89343221}"/>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612900"/>
            <a:ext cx="11548392" cy="5614947"/>
          </a:xfrm>
        </p:spPr>
        <p:txBody>
          <a:bodyPr/>
          <a:lstStyle/>
          <a:p>
            <a:pPr marL="228600" lvl="1" indent="0" algn="l">
              <a:spcBef>
                <a:spcPts val="600"/>
              </a:spcBef>
              <a:spcAft>
                <a:spcPts val="1200"/>
              </a:spcAft>
              <a:buClr>
                <a:schemeClr val="accent1"/>
              </a:buClr>
              <a:buNone/>
            </a:pPr>
            <a:endParaRPr lang="en-US" sz="2400" b="1" dirty="0">
              <a:solidFill>
                <a:schemeClr val="accent1"/>
              </a:solidFill>
            </a:endParaRPr>
          </a:p>
          <a:p>
            <a:pPr marL="228600" lvl="1" indent="0" algn="l">
              <a:spcBef>
                <a:spcPts val="600"/>
              </a:spcBef>
              <a:spcAft>
                <a:spcPts val="1200"/>
              </a:spcAft>
              <a:buClr>
                <a:schemeClr val="accent1"/>
              </a:buClr>
              <a:buNone/>
            </a:pPr>
            <a:r>
              <a:rPr lang="en-US" sz="2400" b="1" dirty="0">
                <a:solidFill>
                  <a:schemeClr val="accent1"/>
                </a:solidFill>
              </a:rPr>
              <a:t>We can split it into two sentences:</a:t>
            </a:r>
            <a:endParaRPr lang="en-US" sz="2400" b="1" dirty="0">
              <a:solidFill>
                <a:schemeClr val="accent3"/>
              </a:solidFill>
            </a:endParaRPr>
          </a:p>
          <a:p>
            <a:pPr marL="228600" lvl="1" indent="0" algn="l">
              <a:spcBef>
                <a:spcPts val="600"/>
              </a:spcBef>
              <a:spcAft>
                <a:spcPts val="1200"/>
              </a:spcAft>
              <a:buClr>
                <a:schemeClr val="accent1"/>
              </a:buClr>
              <a:buNone/>
            </a:pPr>
            <a:r>
              <a:rPr lang="en-US" sz="2600" b="1" dirty="0">
                <a:solidFill>
                  <a:schemeClr val="accent3"/>
                </a:solidFill>
              </a:rPr>
              <a:t>In this letter, we propose a new pulse position modulation (PPM) scheme, called expurgated PPM (EPPM)</a:t>
            </a:r>
            <a:r>
              <a:rPr lang="en-US" sz="2600" b="1" dirty="0">
                <a:solidFill>
                  <a:schemeClr val="tx1"/>
                </a:solidFill>
              </a:rPr>
              <a:t>.</a:t>
            </a:r>
            <a:r>
              <a:rPr lang="en-US" sz="2600" b="1" dirty="0">
                <a:solidFill>
                  <a:schemeClr val="accent3"/>
                </a:solidFill>
              </a:rPr>
              <a:t> </a:t>
            </a: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buNone/>
            </a:pPr>
            <a:r>
              <a:rPr lang="en-US" sz="800" dirty="0" err="1">
                <a:solidFill>
                  <a:schemeClr val="accent2">
                    <a:lumMod val="50000"/>
                  </a:schemeClr>
                </a:solidFill>
              </a:rPr>
              <a:t>Noshad</a:t>
            </a:r>
            <a:r>
              <a:rPr lang="en-US" sz="800" dirty="0">
                <a:solidFill>
                  <a:schemeClr val="accent2">
                    <a:lumMod val="50000"/>
                  </a:schemeClr>
                </a:solidFill>
              </a:rPr>
              <a:t>, M., &amp; Brandt-Pearce, M. (2012). Expurgated PPM using symmetric balanced incomplete block designs. IEEE communications letters, 16(7), 968-971.</a:t>
            </a:r>
          </a:p>
        </p:txBody>
      </p:sp>
      <p:sp>
        <p:nvSpPr>
          <p:cNvPr id="6" name="TextBox 5">
            <a:extLst>
              <a:ext uri="{FF2B5EF4-FFF2-40B4-BE49-F238E27FC236}">
                <a16:creationId xmlns:a16="http://schemas.microsoft.com/office/drawing/2014/main" id="{A3EE43BA-75FB-4A8A-8D29-0880DDAC7D73}"/>
              </a:ext>
            </a:extLst>
          </p:cNvPr>
          <p:cNvSpPr txBox="1"/>
          <p:nvPr/>
        </p:nvSpPr>
        <p:spPr>
          <a:xfrm>
            <a:off x="979597" y="461853"/>
            <a:ext cx="10232805" cy="1415742"/>
          </a:xfrm>
          <a:prstGeom prst="rect">
            <a:avLst/>
          </a:prstGeom>
          <a:solidFill>
            <a:schemeClr val="accent2">
              <a:lumMod val="20000"/>
              <a:lumOff val="80000"/>
            </a:schemeClr>
          </a:solidFill>
          <a:ln w="19050">
            <a:solidFill>
              <a:schemeClr val="accent1"/>
            </a:solidFill>
          </a:ln>
        </p:spPr>
        <p:txBody>
          <a:bodyPr spcFirstLastPara="1" wrap="square" lIns="91425" tIns="91425" rIns="91425" bIns="91425" rtlCol="0" anchor="b" anchorCtr="0">
            <a:spAutoFit/>
          </a:bodyPr>
          <a:lstStyle/>
          <a:p>
            <a:r>
              <a:rPr lang="en-US" sz="2000" b="1" dirty="0">
                <a:solidFill>
                  <a:schemeClr val="accent1"/>
                </a:solidFill>
                <a:latin typeface="Franklin Gothic"/>
                <a:cs typeface="Franklin Gothic"/>
                <a:sym typeface="Franklin Gothic"/>
              </a:rPr>
              <a:t>In this letter, we propose a new pulse position modulation (PPM) scheme, called expurgated PPM (EPPM), for application in peak power limited communication systems, such as impulse radio (IR) ultra wide band (UWB) systems and free space optical (FSO) communications.</a:t>
            </a:r>
            <a:endParaRPr lang="en-US" b="1" dirty="0">
              <a:solidFill>
                <a:schemeClr val="accent1"/>
              </a:solidFill>
            </a:endParaRPr>
          </a:p>
        </p:txBody>
      </p:sp>
      <p:sp>
        <p:nvSpPr>
          <p:cNvPr id="7" name="TextBox 6">
            <a:extLst>
              <a:ext uri="{FF2B5EF4-FFF2-40B4-BE49-F238E27FC236}">
                <a16:creationId xmlns:a16="http://schemas.microsoft.com/office/drawing/2014/main" id="{80FBB0AB-0405-4437-9339-EB46405EE299}"/>
              </a:ext>
            </a:extLst>
          </p:cNvPr>
          <p:cNvSpPr txBox="1"/>
          <p:nvPr/>
        </p:nvSpPr>
        <p:spPr>
          <a:xfrm>
            <a:off x="321804" y="4391104"/>
            <a:ext cx="11548392" cy="2215961"/>
          </a:xfrm>
          <a:prstGeom prst="rect">
            <a:avLst/>
          </a:prstGeom>
          <a:noFill/>
          <a:ln>
            <a:noFill/>
          </a:ln>
        </p:spPr>
        <p:txBody>
          <a:bodyPr spcFirstLastPara="1" wrap="square" lIns="91425" tIns="91425" rIns="91425" bIns="91425" rtlCol="0" anchor="b" anchorCtr="0">
            <a:spAutoFit/>
          </a:bodyPr>
          <a:lstStyle/>
          <a:p>
            <a:pPr marL="228600" marR="0" lvl="1" indent="0" algn="l" defTabSz="914400" rtl="0" eaLnBrk="1" fontAlgn="auto" latinLnBrk="0" hangingPunct="1">
              <a:lnSpc>
                <a:spcPct val="100000"/>
              </a:lnSpc>
              <a:spcBef>
                <a:spcPts val="600"/>
              </a:spcBef>
              <a:spcAft>
                <a:spcPts val="1200"/>
              </a:spcAft>
              <a:buClr>
                <a:srgbClr val="01579B"/>
              </a:buClr>
              <a:buSzPts val="2200"/>
              <a:buFont typeface="Franklin Gothic"/>
              <a:buNone/>
              <a:tabLst/>
              <a:defRPr/>
            </a:pPr>
            <a:r>
              <a:rPr kumimoji="0" lang="en-US" sz="2600" b="1" i="0" u="none" strike="noStrike" kern="0" cap="none" spc="0" normalizeH="0" baseline="0" noProof="0" dirty="0">
                <a:ln>
                  <a:noFill/>
                </a:ln>
                <a:solidFill>
                  <a:srgbClr val="F46524"/>
                </a:solidFill>
                <a:effectLst/>
                <a:uLnTx/>
                <a:uFillTx/>
                <a:latin typeface="Franklin Gothic"/>
                <a:cs typeface="Franklin Gothic"/>
                <a:sym typeface="Franklin Gothic"/>
              </a:rPr>
              <a:t>Our system can be applied</a:t>
            </a:r>
            <a:r>
              <a:rPr kumimoji="0" lang="en-US" sz="2600" b="1" i="0" u="none" strike="noStrike" kern="0" cap="none" spc="0" normalizeH="0" baseline="0" noProof="0" dirty="0">
                <a:ln>
                  <a:noFill/>
                </a:ln>
                <a:solidFill>
                  <a:srgbClr val="0099E8"/>
                </a:solidFill>
                <a:effectLst/>
                <a:uLnTx/>
                <a:uFillTx/>
                <a:latin typeface="Franklin Gothic"/>
                <a:cs typeface="Franklin Gothic"/>
                <a:sym typeface="Franklin Gothic"/>
              </a:rPr>
              <a:t> </a:t>
            </a:r>
            <a:r>
              <a:rPr kumimoji="0" lang="en-US" sz="2600" b="0" i="0" u="none" strike="sngStrike" kern="0" cap="none" spc="0" normalizeH="0" baseline="0" noProof="0" dirty="0">
                <a:ln>
                  <a:noFill/>
                </a:ln>
                <a:solidFill>
                  <a:srgbClr val="01579B"/>
                </a:solidFill>
                <a:effectLst/>
                <a:uLnTx/>
                <a:uFillTx/>
                <a:latin typeface="Franklin Gothic"/>
                <a:cs typeface="Franklin Gothic"/>
                <a:sym typeface="Franklin Gothic"/>
              </a:rPr>
              <a:t>for application</a:t>
            </a:r>
            <a:r>
              <a:rPr kumimoji="0" lang="en-US" sz="2600" b="0"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600" b="1" i="0" u="none" strike="noStrike" kern="0" cap="none" spc="0" normalizeH="0" baseline="0" noProof="0" dirty="0">
                <a:ln>
                  <a:noFill/>
                </a:ln>
                <a:solidFill>
                  <a:srgbClr val="0099E8"/>
                </a:solidFill>
                <a:effectLst/>
                <a:uLnTx/>
                <a:uFillTx/>
                <a:latin typeface="Franklin Gothic"/>
                <a:cs typeface="Franklin Gothic"/>
                <a:sym typeface="Franklin Gothic"/>
              </a:rPr>
              <a:t>in peak power limited communication systems, such as impulse radio (IR)</a:t>
            </a:r>
            <a:r>
              <a:rPr kumimoji="0" lang="en-US" sz="2600" b="1" i="0" u="none" strike="noStrike" kern="0" cap="none" spc="0" normalizeH="0" baseline="0" noProof="0" dirty="0">
                <a:ln>
                  <a:noFill/>
                </a:ln>
                <a:solidFill>
                  <a:srgbClr val="F46524"/>
                </a:solidFill>
                <a:effectLst/>
                <a:uLnTx/>
                <a:uFillTx/>
                <a:latin typeface="Franklin Gothic"/>
                <a:cs typeface="Franklin Gothic"/>
                <a:sym typeface="Franklin Gothic"/>
              </a:rPr>
              <a:t>, </a:t>
            </a:r>
            <a:r>
              <a:rPr kumimoji="0" lang="en-US" sz="2600" b="1" i="0" u="none" strike="noStrike" kern="0" cap="none" spc="0" normalizeH="0" baseline="0" noProof="0" dirty="0">
                <a:ln>
                  <a:noFill/>
                </a:ln>
                <a:solidFill>
                  <a:srgbClr val="0099E8"/>
                </a:solidFill>
                <a:effectLst/>
                <a:uLnTx/>
                <a:uFillTx/>
                <a:latin typeface="Franklin Gothic"/>
                <a:cs typeface="Franklin Gothic"/>
                <a:sym typeface="Franklin Gothic"/>
              </a:rPr>
              <a:t>ultra wide band (UWB) systems</a:t>
            </a:r>
            <a:r>
              <a:rPr kumimoji="0" lang="en-US" sz="2600" b="1" i="0" u="none" strike="noStrike" kern="0" cap="none" spc="0" normalizeH="0" baseline="0" noProof="0" dirty="0">
                <a:ln>
                  <a:noFill/>
                </a:ln>
                <a:solidFill>
                  <a:srgbClr val="F46524"/>
                </a:solidFill>
                <a:effectLst/>
                <a:uLnTx/>
                <a:uFillTx/>
                <a:latin typeface="Franklin Gothic"/>
                <a:cs typeface="Franklin Gothic"/>
                <a:sym typeface="Franklin Gothic"/>
              </a:rPr>
              <a:t>,</a:t>
            </a:r>
            <a:r>
              <a:rPr kumimoji="0" lang="en-US" sz="2600" b="1" i="0" u="none" strike="noStrike" kern="0" cap="none" spc="0" normalizeH="0" baseline="0" noProof="0" dirty="0">
                <a:ln>
                  <a:noFill/>
                </a:ln>
                <a:solidFill>
                  <a:srgbClr val="0099E8"/>
                </a:solidFill>
                <a:effectLst/>
                <a:uLnTx/>
                <a:uFillTx/>
                <a:latin typeface="Franklin Gothic"/>
                <a:cs typeface="Franklin Gothic"/>
                <a:sym typeface="Franklin Gothic"/>
              </a:rPr>
              <a:t> and free space optical (FSO) communications.</a:t>
            </a:r>
          </a:p>
          <a:p>
            <a:pPr marL="228600" marR="0" lvl="1" indent="0" algn="l" defTabSz="914400" rtl="0" eaLnBrk="1" fontAlgn="auto" latinLnBrk="0" hangingPunct="1">
              <a:lnSpc>
                <a:spcPct val="100000"/>
              </a:lnSpc>
              <a:spcBef>
                <a:spcPts val="600"/>
              </a:spcBef>
              <a:spcAft>
                <a:spcPts val="1200"/>
              </a:spcAft>
              <a:buClr>
                <a:srgbClr val="01579B"/>
              </a:buClr>
              <a:buSzPts val="2200"/>
              <a:buFont typeface="Franklin Gothic"/>
              <a:buNone/>
              <a:tabLst/>
              <a:defRPr/>
            </a:pPr>
            <a:endParaRPr kumimoji="0" lang="en-US" sz="1000" b="1" i="0" u="none" strike="noStrike" kern="0" cap="none" spc="0" normalizeH="0" baseline="0" noProof="0" dirty="0">
              <a:ln>
                <a:noFill/>
              </a:ln>
              <a:solidFill>
                <a:srgbClr val="01579B"/>
              </a:solidFill>
              <a:effectLst/>
              <a:uLnTx/>
              <a:uFillTx/>
              <a:latin typeface="Franklin Gothic"/>
              <a:cs typeface="Franklin Gothic"/>
              <a:sym typeface="Franklin Gothic"/>
            </a:endParaRPr>
          </a:p>
          <a:p>
            <a:pPr algn="r"/>
            <a:endParaRPr lang="en-US" b="1" dirty="0"/>
          </a:p>
        </p:txBody>
      </p:sp>
    </p:spTree>
    <p:custDataLst>
      <p:tags r:id="rId1"/>
    </p:custDataLst>
    <p:extLst>
      <p:ext uri="{BB962C8B-B14F-4D97-AF65-F5344CB8AC3E}">
        <p14:creationId xmlns:p14="http://schemas.microsoft.com/office/powerpoint/2010/main" val="96669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206C704E-AA16-5DFD-21DA-7124F478661B}"/>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608992"/>
            <a:ext cx="11548392" cy="2687469"/>
          </a:xfrm>
        </p:spPr>
        <p:txBody>
          <a:bodyPr/>
          <a:lstStyle/>
          <a:p>
            <a:pPr marL="228600" lvl="1" indent="0" algn="l">
              <a:spcBef>
                <a:spcPts val="600"/>
              </a:spcBef>
              <a:spcAft>
                <a:spcPts val="1200"/>
              </a:spcAft>
              <a:buClr>
                <a:schemeClr val="accent1"/>
              </a:buClr>
              <a:buNone/>
            </a:pPr>
            <a:r>
              <a:rPr lang="en-US" sz="2600" dirty="0">
                <a:solidFill>
                  <a:schemeClr val="accent3"/>
                </a:solidFill>
              </a:rPr>
              <a:t>When this chlorine passivation layer is applied in a lateral pattern to a </a:t>
            </a:r>
            <a:r>
              <a:rPr lang="en-US" sz="2600" dirty="0" err="1">
                <a:solidFill>
                  <a:schemeClr val="accent3"/>
                </a:solidFill>
              </a:rPr>
              <a:t>GaN</a:t>
            </a:r>
            <a:r>
              <a:rPr lang="en-US" sz="2600" dirty="0">
                <a:solidFill>
                  <a:schemeClr val="accent3"/>
                </a:solidFill>
              </a:rPr>
              <a:t> surface, epitaxial MgO films preferentially nucleate and grow in the unchlorinated regions. </a:t>
            </a:r>
          </a:p>
          <a:p>
            <a:pPr marL="228600" lvl="1" indent="0" algn="l">
              <a:spcBef>
                <a:spcPts val="600"/>
              </a:spcBef>
              <a:spcAft>
                <a:spcPts val="1200"/>
              </a:spcAft>
              <a:buClr>
                <a:schemeClr val="accent1"/>
              </a:buClr>
              <a:buNone/>
            </a:pPr>
            <a:r>
              <a:rPr lang="en-US" sz="2600" dirty="0">
                <a:solidFill>
                  <a:schemeClr val="accent3"/>
                </a:solidFill>
              </a:rPr>
              <a:t>Lateral patterning of MgO epilayers with micrometer feature sizes is demonstrated, although even better resolution is likely possible.</a:t>
            </a:r>
          </a:p>
          <a:p>
            <a:pPr marL="228600" lvl="1" indent="0" algn="l">
              <a:spcBef>
                <a:spcPts val="600"/>
              </a:spcBef>
              <a:spcAft>
                <a:spcPts val="1200"/>
              </a:spcAft>
              <a:buClr>
                <a:schemeClr val="accent1"/>
              </a:buClr>
              <a:buNone/>
            </a:pPr>
            <a:endParaRPr lang="en-US" sz="2600" b="1" dirty="0">
              <a:solidFill>
                <a:schemeClr val="accent3"/>
              </a:solidFill>
            </a:endParaRPr>
          </a:p>
          <a:p>
            <a:pPr marL="76200" indent="0" algn="r">
              <a:buNone/>
            </a:pPr>
            <a:endParaRPr lang="en-US" sz="2600" b="1" dirty="0">
              <a:solidFill>
                <a:schemeClr val="accent3"/>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b="1" dirty="0">
              <a:solidFill>
                <a:schemeClr val="accent2">
                  <a:lumMod val="50000"/>
                </a:schemeClr>
              </a:solidFill>
            </a:endParaRPr>
          </a:p>
          <a:p>
            <a:pPr marL="76200" indent="0" algn="r">
              <a:buNone/>
            </a:pPr>
            <a:endParaRPr lang="en-US" sz="800" dirty="0">
              <a:solidFill>
                <a:schemeClr val="accent2">
                  <a:lumMod val="50000"/>
                </a:schemeClr>
              </a:solidFill>
            </a:endParaRPr>
          </a:p>
          <a:p>
            <a:pPr marL="76200" indent="0" algn="r">
              <a:buNone/>
            </a:pPr>
            <a:endParaRPr lang="en-US" sz="800" dirty="0">
              <a:solidFill>
                <a:schemeClr val="accent2">
                  <a:lumMod val="50000"/>
                </a:schemeClr>
              </a:solidFill>
            </a:endParaRPr>
          </a:p>
          <a:p>
            <a:pPr marL="76200" indent="0" algn="r">
              <a:buNone/>
            </a:pPr>
            <a:endParaRPr lang="en-US" sz="800" dirty="0">
              <a:solidFill>
                <a:schemeClr val="accent2">
                  <a:lumMod val="50000"/>
                </a:schemeClr>
              </a:solidFill>
            </a:endParaRPr>
          </a:p>
          <a:p>
            <a:pPr marL="76200" indent="0" algn="r">
              <a:buNone/>
            </a:pPr>
            <a:endParaRPr lang="en-US" sz="800" dirty="0">
              <a:solidFill>
                <a:schemeClr val="accent2">
                  <a:lumMod val="50000"/>
                </a:schemeClr>
              </a:solidFill>
            </a:endParaRPr>
          </a:p>
          <a:p>
            <a:pPr marL="0" marR="0" indent="0">
              <a:lnSpc>
                <a:spcPct val="200000"/>
              </a:lnSpc>
              <a:spcBef>
                <a:spcPts val="0"/>
              </a:spcBef>
              <a:spcAft>
                <a:spcPts val="0"/>
              </a:spcAft>
              <a:buNone/>
            </a:pPr>
            <a:r>
              <a:rPr lang="en-US" sz="800" dirty="0" err="1">
                <a:solidFill>
                  <a:schemeClr val="accent2">
                    <a:lumMod val="50000"/>
                  </a:schemeClr>
                </a:solidFill>
              </a:rPr>
              <a:t>Losego</a:t>
            </a:r>
            <a:r>
              <a:rPr lang="en-US" sz="800" dirty="0">
                <a:solidFill>
                  <a:schemeClr val="accent2">
                    <a:lumMod val="50000"/>
                  </a:schemeClr>
                </a:solidFill>
              </a:rPr>
              <a:t>, M. D., Paisley, E. A., Craft, H. S., Lam, P. G., Sachet, E., </a:t>
            </a:r>
            <a:r>
              <a:rPr lang="en-US" sz="800" dirty="0" err="1">
                <a:solidFill>
                  <a:schemeClr val="accent2">
                    <a:lumMod val="50000"/>
                  </a:schemeClr>
                </a:solidFill>
              </a:rPr>
              <a:t>Mita</a:t>
            </a:r>
            <a:r>
              <a:rPr lang="en-US" sz="800" dirty="0">
                <a:solidFill>
                  <a:schemeClr val="accent2">
                    <a:lumMod val="50000"/>
                  </a:schemeClr>
                </a:solidFill>
              </a:rPr>
              <a:t>, S., ... &amp; Maria, J. P. (2016). Selective area epitaxy of magnesium oxide thin films on gallium nitride surfaces. Journal of Materials Research, 31(1), 36-45.</a:t>
            </a:r>
          </a:p>
        </p:txBody>
      </p:sp>
      <p:sp>
        <p:nvSpPr>
          <p:cNvPr id="3" name="TextBox 2">
            <a:extLst>
              <a:ext uri="{FF2B5EF4-FFF2-40B4-BE49-F238E27FC236}">
                <a16:creationId xmlns:a16="http://schemas.microsoft.com/office/drawing/2014/main" id="{2C7FEC8B-5DE9-4B45-A85C-A60917762694}"/>
              </a:ext>
            </a:extLst>
          </p:cNvPr>
          <p:cNvSpPr txBox="1"/>
          <p:nvPr/>
        </p:nvSpPr>
        <p:spPr>
          <a:xfrm>
            <a:off x="321804" y="3004060"/>
            <a:ext cx="11360075" cy="2862292"/>
          </a:xfrm>
          <a:prstGeom prst="rect">
            <a:avLst/>
          </a:prstGeom>
          <a:noFill/>
          <a:ln>
            <a:noFill/>
          </a:ln>
        </p:spPr>
        <p:txBody>
          <a:bodyPr spcFirstLastPara="1" wrap="square" lIns="91425" tIns="91425" rIns="91425" bIns="91425" rtlCol="0" anchor="b" anchorCtr="0">
            <a:spAutoFit/>
          </a:bodyPr>
          <a:lstStyle/>
          <a:p>
            <a:pPr marL="228600" lvl="1" indent="0" algn="l">
              <a:spcBef>
                <a:spcPts val="600"/>
              </a:spcBef>
              <a:spcAft>
                <a:spcPts val="1200"/>
              </a:spcAft>
              <a:buClr>
                <a:schemeClr val="accent1"/>
              </a:buClr>
              <a:buNone/>
            </a:pPr>
            <a:r>
              <a:rPr lang="en-US" sz="2600" dirty="0">
                <a:solidFill>
                  <a:schemeClr val="accent3"/>
                </a:solidFill>
                <a:latin typeface="Franklin Gothic"/>
                <a:cs typeface="Franklin Gothic"/>
                <a:sym typeface="Franklin Gothic"/>
              </a:rPr>
              <a:t>When this chlorine passivation layer is applied in a lateral pattern to a </a:t>
            </a:r>
            <a:r>
              <a:rPr lang="en-US" sz="2600" dirty="0" err="1">
                <a:solidFill>
                  <a:schemeClr val="accent3"/>
                </a:solidFill>
                <a:latin typeface="Franklin Gothic"/>
                <a:cs typeface="Franklin Gothic"/>
                <a:sym typeface="Franklin Gothic"/>
              </a:rPr>
              <a:t>GaN</a:t>
            </a:r>
            <a:r>
              <a:rPr lang="en-US" sz="2600" dirty="0">
                <a:solidFill>
                  <a:schemeClr val="accent3"/>
                </a:solidFill>
                <a:latin typeface="Franklin Gothic"/>
                <a:cs typeface="Franklin Gothic"/>
                <a:sym typeface="Franklin Gothic"/>
              </a:rPr>
              <a:t> surface, </a:t>
            </a:r>
            <a:r>
              <a:rPr lang="en-US" sz="2600" b="1" dirty="0">
                <a:solidFill>
                  <a:schemeClr val="tx1"/>
                </a:solidFill>
                <a:latin typeface="Franklin Gothic"/>
                <a:cs typeface="Franklin Gothic"/>
                <a:sym typeface="Franklin Gothic"/>
              </a:rPr>
              <a:t>epitaxial MgO films preferentially nucleate and grow in the unchlorinated regions. </a:t>
            </a:r>
          </a:p>
          <a:p>
            <a:pPr marL="228600" lvl="1" indent="0" algn="l">
              <a:spcBef>
                <a:spcPts val="600"/>
              </a:spcBef>
              <a:spcAft>
                <a:spcPts val="1200"/>
              </a:spcAft>
              <a:buClr>
                <a:schemeClr val="accent1"/>
              </a:buClr>
              <a:buNone/>
            </a:pPr>
            <a:r>
              <a:rPr lang="en-US" sz="2600" b="1" dirty="0">
                <a:solidFill>
                  <a:schemeClr val="tx1"/>
                </a:solidFill>
                <a:latin typeface="Franklin Gothic"/>
                <a:cs typeface="Franklin Gothic"/>
                <a:sym typeface="Franklin Gothic"/>
              </a:rPr>
              <a:t>Lateral patterning of MgO epilayers with micrometer feature sizes is demonstrated</a:t>
            </a:r>
            <a:r>
              <a:rPr lang="en-US" sz="2600" dirty="0">
                <a:solidFill>
                  <a:schemeClr val="accent3"/>
                </a:solidFill>
                <a:latin typeface="Franklin Gothic"/>
                <a:cs typeface="Franklin Gothic"/>
                <a:sym typeface="Franklin Gothic"/>
              </a:rPr>
              <a:t>, although even better resolution is likely possible.</a:t>
            </a:r>
          </a:p>
          <a:p>
            <a:pPr algn="r"/>
            <a:endParaRPr lang="en-US" b="1" dirty="0"/>
          </a:p>
        </p:txBody>
      </p:sp>
      <p:sp>
        <p:nvSpPr>
          <p:cNvPr id="4" name="TextBox 3">
            <a:extLst>
              <a:ext uri="{FF2B5EF4-FFF2-40B4-BE49-F238E27FC236}">
                <a16:creationId xmlns:a16="http://schemas.microsoft.com/office/drawing/2014/main" id="{2533F094-4B43-4B3E-8126-A9EF21DA562E}"/>
              </a:ext>
            </a:extLst>
          </p:cNvPr>
          <p:cNvSpPr txBox="1"/>
          <p:nvPr/>
        </p:nvSpPr>
        <p:spPr>
          <a:xfrm>
            <a:off x="1843606" y="5523805"/>
            <a:ext cx="8504787" cy="984855"/>
          </a:xfrm>
          <a:prstGeom prst="rect">
            <a:avLst/>
          </a:prstGeom>
          <a:noFill/>
          <a:ln>
            <a:noFill/>
          </a:ln>
        </p:spPr>
        <p:txBody>
          <a:bodyPr spcFirstLastPara="1" wrap="square" lIns="91425" tIns="91425" rIns="91425" bIns="91425" rtlCol="0" anchor="b" anchorCtr="0">
            <a:spAutoFit/>
          </a:bodyPr>
          <a:lstStyle/>
          <a:p>
            <a:pPr algn="ctr"/>
            <a:r>
              <a:rPr lang="en-US" sz="2600" b="1" dirty="0">
                <a:solidFill>
                  <a:schemeClr val="tx1"/>
                </a:solidFill>
                <a:latin typeface="Franklin Gothic"/>
                <a:cs typeface="Franklin Gothic"/>
                <a:sym typeface="Franklin Gothic"/>
              </a:rPr>
              <a:t>. Even better resolution is likely possible.</a:t>
            </a:r>
          </a:p>
          <a:p>
            <a:pPr algn="ctr"/>
            <a:endParaRPr lang="en-US" sz="2600" b="1" dirty="0"/>
          </a:p>
        </p:txBody>
      </p:sp>
      <p:sp>
        <p:nvSpPr>
          <p:cNvPr id="2" name="Arrow: Chevron 1">
            <a:extLst>
              <a:ext uri="{FF2B5EF4-FFF2-40B4-BE49-F238E27FC236}">
                <a16:creationId xmlns:a16="http://schemas.microsoft.com/office/drawing/2014/main" id="{317353C3-FDC1-0072-8FEB-E985CD899F4D}"/>
              </a:ext>
            </a:extLst>
          </p:cNvPr>
          <p:cNvSpPr/>
          <p:nvPr/>
        </p:nvSpPr>
        <p:spPr>
          <a:xfrm rot="16200000">
            <a:off x="2841133" y="6062815"/>
            <a:ext cx="193012" cy="249382"/>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466135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32654"/>
            <a:ext cx="11548393" cy="769720"/>
          </a:xfrm>
        </p:spPr>
        <p:txBody>
          <a:bodyPr/>
          <a:lstStyle/>
          <a:p>
            <a:r>
              <a:rPr lang="en-US" sz="4400" dirty="0">
                <a:solidFill>
                  <a:schemeClr val="accent1"/>
                </a:solidFill>
                <a:latin typeface="Franklin Gothic Book" panose="020B0503020102020204" pitchFamily="34" charset="0"/>
              </a:rPr>
              <a:t>Combining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1388549" y="1546685"/>
            <a:ext cx="9414899" cy="4842962"/>
          </a:xfrm>
        </p:spPr>
        <p:txBody>
          <a:bodyPr/>
          <a:lstStyle/>
          <a:p>
            <a:pPr marL="0" lvl="1" indent="0" algn="l">
              <a:spcBef>
                <a:spcPts val="0"/>
              </a:spcBef>
              <a:buClr>
                <a:schemeClr val="accent1"/>
              </a:buClr>
              <a:buNone/>
            </a:pPr>
            <a:r>
              <a:rPr lang="en-US" sz="3400" dirty="0">
                <a:solidFill>
                  <a:schemeClr val="accent1"/>
                </a:solidFill>
                <a:latin typeface="Franklin Gothic" panose="020B0604020202020204" charset="0"/>
                <a:cs typeface="Franklin Gothic" panose="020B0604020202020204" charset="0"/>
              </a:rPr>
              <a:t>A </a:t>
            </a:r>
            <a:r>
              <a:rPr lang="en-US" sz="3400" b="1" dirty="0">
                <a:solidFill>
                  <a:schemeClr val="tx1"/>
                </a:solidFill>
                <a:latin typeface="Franklin Gothic" panose="020B0604020202020204" charset="0"/>
                <a:cs typeface="Franklin Gothic" panose="020B0604020202020204" charset="0"/>
              </a:rPr>
              <a:t>simple sentence </a:t>
            </a:r>
            <a:r>
              <a:rPr lang="en-US" sz="3400" dirty="0">
                <a:solidFill>
                  <a:schemeClr val="accent1"/>
                </a:solidFill>
                <a:latin typeface="Franklin Gothic" panose="020B0604020202020204" charset="0"/>
                <a:cs typeface="Franklin Gothic" panose="020B0604020202020204" charset="0"/>
              </a:rPr>
              <a:t>contains</a:t>
            </a:r>
            <a:r>
              <a:rPr lang="en-US" sz="3400" dirty="0">
                <a:solidFill>
                  <a:srgbClr val="002060"/>
                </a:solidFill>
                <a:latin typeface="Franklin Gothic" panose="020B0604020202020204" charset="0"/>
                <a:cs typeface="Franklin Gothic" panose="020B0604020202020204" charset="0"/>
              </a:rPr>
              <a:t> </a:t>
            </a:r>
            <a:r>
              <a:rPr lang="en-US" sz="3400" b="1" dirty="0">
                <a:solidFill>
                  <a:schemeClr val="tx1"/>
                </a:solidFill>
                <a:latin typeface="Franklin Gothic" panose="020B0604020202020204" charset="0"/>
                <a:cs typeface="Franklin Gothic" panose="020B0604020202020204" charset="0"/>
              </a:rPr>
              <a:t>one independent clause</a:t>
            </a:r>
            <a:r>
              <a:rPr lang="en-US" sz="3400" dirty="0">
                <a:solidFill>
                  <a:schemeClr val="tx1"/>
                </a:solidFill>
                <a:latin typeface="Franklin Gothic" panose="020B0604020202020204" charset="0"/>
                <a:cs typeface="Franklin Gothic" panose="020B0604020202020204" charset="0"/>
              </a:rPr>
              <a:t> </a:t>
            </a:r>
            <a:r>
              <a:rPr lang="en-US" sz="3400" dirty="0">
                <a:solidFill>
                  <a:schemeClr val="accent1"/>
                </a:solidFill>
                <a:latin typeface="Franklin Gothic" panose="020B0604020202020204" charset="0"/>
                <a:cs typeface="Franklin Gothic" panose="020B0604020202020204" charset="0"/>
              </a:rPr>
              <a:t>and therefore one idea: 	</a:t>
            </a:r>
          </a:p>
          <a:p>
            <a:pPr marL="0" lvl="1" indent="0" algn="l">
              <a:spcBef>
                <a:spcPts val="0"/>
              </a:spcBef>
              <a:buClr>
                <a:schemeClr val="accent1"/>
              </a:buClr>
              <a:buNone/>
            </a:pPr>
            <a:r>
              <a:rPr lang="en-US" sz="3400" dirty="0">
                <a:solidFill>
                  <a:schemeClr val="accent1"/>
                </a:solidFill>
                <a:latin typeface="Franklin Gothic" panose="020B0604020202020204" charset="0"/>
                <a:cs typeface="Franklin Gothic" panose="020B0604020202020204" charset="0"/>
              </a:rPr>
              <a:t>	</a:t>
            </a:r>
          </a:p>
          <a:p>
            <a:pPr marL="0" lvl="1" indent="0">
              <a:spcBef>
                <a:spcPts val="0"/>
              </a:spcBef>
              <a:buClr>
                <a:schemeClr val="accent1"/>
              </a:buClr>
              <a:buNone/>
            </a:pPr>
            <a:r>
              <a:rPr lang="en-US" sz="3400" dirty="0">
                <a:solidFill>
                  <a:schemeClr val="bg2"/>
                </a:solidFill>
                <a:latin typeface="Franklin Gothic" panose="020B0604020202020204" charset="0"/>
                <a:cs typeface="Franklin Gothic" panose="020B0604020202020204" charset="0"/>
              </a:rPr>
              <a:t>[Subject + Verb (+ Object) = SVO]</a:t>
            </a:r>
          </a:p>
          <a:p>
            <a:pPr marL="0" lvl="1" indent="0">
              <a:spcBef>
                <a:spcPts val="0"/>
              </a:spcBef>
              <a:buClr>
                <a:schemeClr val="accent1"/>
              </a:buClr>
              <a:buNone/>
            </a:pPr>
            <a:endParaRPr lang="en-US" sz="3400" dirty="0">
              <a:solidFill>
                <a:srgbClr val="002060"/>
              </a:solidFill>
              <a:latin typeface="Franklin Gothic" panose="020B0604020202020204" charset="0"/>
              <a:cs typeface="Franklin Gothic" panose="020B0604020202020204" charset="0"/>
            </a:endParaRPr>
          </a:p>
          <a:p>
            <a:pPr marL="228600" lvl="1" algn="l">
              <a:spcBef>
                <a:spcPts val="0"/>
              </a:spcBef>
              <a:buClr>
                <a:schemeClr val="accent1"/>
              </a:buClr>
              <a:buNone/>
            </a:pPr>
            <a:r>
              <a:rPr lang="en-US" sz="3400" dirty="0">
                <a:solidFill>
                  <a:srgbClr val="002060"/>
                </a:solidFill>
                <a:latin typeface="Franklin Gothic" panose="020B0604020202020204" charset="0"/>
                <a:cs typeface="Franklin Gothic" panose="020B0604020202020204" charset="0"/>
              </a:rPr>
              <a:t>		</a:t>
            </a:r>
            <a:r>
              <a:rPr lang="en-US" sz="3400" kern="1200" dirty="0">
                <a:solidFill>
                  <a:srgbClr val="0070C0"/>
                </a:solidFill>
                <a:latin typeface="Franklin Gothic" panose="020B0604020202020204" charset="0"/>
                <a:ea typeface="+mn-ea"/>
                <a:cs typeface="Franklin Gothic" panose="020B0604020202020204" charset="0"/>
              </a:rPr>
              <a:t>Our model succeeds. </a:t>
            </a:r>
            <a:r>
              <a:rPr lang="en-US" sz="3400" dirty="0">
                <a:solidFill>
                  <a:srgbClr val="002060"/>
                </a:solidFill>
                <a:latin typeface="Franklin Gothic" panose="020B0604020202020204" charset="0"/>
                <a:cs typeface="Franklin Gothic" panose="020B0604020202020204" charset="0"/>
              </a:rPr>
              <a:t>[S+V]</a:t>
            </a:r>
          </a:p>
          <a:p>
            <a:pPr marL="228600" lvl="1" algn="l">
              <a:spcBef>
                <a:spcPts val="0"/>
              </a:spcBef>
              <a:buClr>
                <a:schemeClr val="accent1"/>
              </a:buClr>
              <a:buNone/>
            </a:pPr>
            <a:r>
              <a:rPr lang="en-US" sz="3400" dirty="0">
                <a:solidFill>
                  <a:srgbClr val="002060"/>
                </a:solidFill>
                <a:latin typeface="Franklin Gothic" panose="020B0604020202020204" charset="0"/>
                <a:cs typeface="Franklin Gothic" panose="020B0604020202020204" charset="0"/>
              </a:rPr>
              <a:t>		</a:t>
            </a:r>
            <a:r>
              <a:rPr lang="en-US" sz="3400" kern="1200" dirty="0">
                <a:solidFill>
                  <a:srgbClr val="0070C0"/>
                </a:solidFill>
                <a:latin typeface="Franklin Gothic" panose="020B0604020202020204" charset="0"/>
                <a:ea typeface="+mn-ea"/>
                <a:cs typeface="Franklin Gothic" panose="020B0604020202020204" charset="0"/>
              </a:rPr>
              <a:t>We calibrated the model. </a:t>
            </a:r>
            <a:r>
              <a:rPr lang="en-US" sz="3400" dirty="0">
                <a:solidFill>
                  <a:srgbClr val="002060"/>
                </a:solidFill>
                <a:latin typeface="Franklin Gothic" panose="020B0604020202020204" charset="0"/>
                <a:cs typeface="Franklin Gothic" panose="020B0604020202020204" charset="0"/>
              </a:rPr>
              <a:t>[S+V+O]</a:t>
            </a:r>
          </a:p>
          <a:p>
            <a:pPr marL="228600" lvl="1" algn="l">
              <a:spcBef>
                <a:spcPts val="0"/>
              </a:spcBef>
              <a:buClr>
                <a:schemeClr val="accent1"/>
              </a:buClr>
              <a:buNone/>
            </a:pPr>
            <a:r>
              <a:rPr lang="en-US" sz="3400" dirty="0">
                <a:solidFill>
                  <a:srgbClr val="002060"/>
                </a:solidFill>
                <a:latin typeface="Franklin Gothic" panose="020B0604020202020204" charset="0"/>
                <a:cs typeface="Franklin Gothic" panose="020B0604020202020204" charset="0"/>
              </a:rPr>
              <a:t>		</a:t>
            </a:r>
            <a:r>
              <a:rPr lang="en-US" sz="3400" kern="1200" dirty="0">
                <a:solidFill>
                  <a:srgbClr val="0070C0"/>
                </a:solidFill>
                <a:latin typeface="Franklin Gothic" panose="020B0604020202020204" charset="0"/>
                <a:ea typeface="+mn-ea"/>
                <a:cs typeface="Franklin Gothic" panose="020B0604020202020204" charset="0"/>
              </a:rPr>
              <a:t>The results are accurate. </a:t>
            </a:r>
            <a:r>
              <a:rPr lang="en-US" sz="3400" dirty="0">
                <a:solidFill>
                  <a:srgbClr val="002060"/>
                </a:solidFill>
                <a:latin typeface="Franklin Gothic" panose="020B0604020202020204" charset="0"/>
                <a:cs typeface="Franklin Gothic" panose="020B0604020202020204" charset="0"/>
              </a:rPr>
              <a:t>[S+V]</a:t>
            </a:r>
          </a:p>
        </p:txBody>
      </p:sp>
    </p:spTree>
    <p:extLst>
      <p:ext uri="{BB962C8B-B14F-4D97-AF65-F5344CB8AC3E}">
        <p14:creationId xmlns:p14="http://schemas.microsoft.com/office/powerpoint/2010/main" val="146816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3563" y="608053"/>
            <a:ext cx="7039578" cy="769720"/>
          </a:xfrm>
        </p:spPr>
        <p:txBody>
          <a:bodyPr/>
          <a:lstStyle/>
          <a:p>
            <a:r>
              <a:rPr lang="en-US" sz="4400" dirty="0">
                <a:solidFill>
                  <a:schemeClr val="accent1"/>
                </a:solidFill>
                <a:latin typeface="Franklin Gothic Book" panose="020B0503020102020204" pitchFamily="34" charset="0"/>
              </a:rPr>
              <a:t>Combining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296148"/>
            <a:ext cx="6088234" cy="4842962"/>
          </a:xfrm>
        </p:spPr>
        <p:txBody>
          <a:bodyPr/>
          <a:lstStyle/>
          <a:p>
            <a:pPr marL="0" lvl="1" indent="0" algn="l">
              <a:spcBef>
                <a:spcPts val="0"/>
              </a:spcBef>
              <a:buClr>
                <a:schemeClr val="accent1"/>
              </a:buClr>
              <a:buNone/>
            </a:pPr>
            <a:r>
              <a:rPr lang="en-US" sz="2800" dirty="0">
                <a:solidFill>
                  <a:schemeClr val="accent1"/>
                </a:solidFill>
              </a:rPr>
              <a:t>After </a:t>
            </a:r>
            <a:r>
              <a:rPr lang="en-US" sz="2800" dirty="0">
                <a:solidFill>
                  <a:schemeClr val="tx1"/>
                </a:solidFill>
              </a:rPr>
              <a:t>simple sentences</a:t>
            </a:r>
            <a:r>
              <a:rPr lang="en-US" sz="2800" dirty="0">
                <a:solidFill>
                  <a:schemeClr val="accent1"/>
                </a:solidFill>
              </a:rPr>
              <a:t>, it gets a little more complicated…</a:t>
            </a:r>
          </a:p>
          <a:p>
            <a:pPr marL="0" lvl="1" indent="0" algn="l">
              <a:spcBef>
                <a:spcPts val="0"/>
              </a:spcBef>
              <a:buClr>
                <a:schemeClr val="accent1"/>
              </a:buClr>
              <a:buNone/>
            </a:pPr>
            <a:endParaRPr lang="en-US" sz="2800" dirty="0">
              <a:solidFill>
                <a:srgbClr val="002060"/>
              </a:solidFill>
            </a:endParaRPr>
          </a:p>
          <a:p>
            <a:pPr marL="0" lvl="1" indent="0" algn="l">
              <a:spcBef>
                <a:spcPts val="0"/>
              </a:spcBef>
              <a:buClr>
                <a:schemeClr val="accent1"/>
              </a:buClr>
              <a:buNone/>
            </a:pPr>
            <a:endParaRPr lang="en-US" sz="2800" dirty="0">
              <a:solidFill>
                <a:srgbClr val="002060"/>
              </a:solidFill>
            </a:endParaRPr>
          </a:p>
          <a:p>
            <a:pPr marL="0" lvl="1" indent="0" algn="l">
              <a:spcBef>
                <a:spcPts val="0"/>
              </a:spcBef>
              <a:buClr>
                <a:schemeClr val="accent1"/>
              </a:buClr>
              <a:buNone/>
            </a:pPr>
            <a:endParaRPr lang="en-US" sz="2800" dirty="0">
              <a:solidFill>
                <a:srgbClr val="002060"/>
              </a:solidFill>
            </a:endParaRPr>
          </a:p>
          <a:p>
            <a:pPr marL="228600" lvl="1" algn="l">
              <a:spcBef>
                <a:spcPts val="0"/>
              </a:spcBef>
              <a:buClr>
                <a:schemeClr val="accent1"/>
              </a:buClr>
              <a:buNone/>
            </a:pPr>
            <a:endParaRPr lang="en-US" sz="2800" dirty="0">
              <a:solidFill>
                <a:srgbClr val="002060"/>
              </a:solidFill>
            </a:endParaRPr>
          </a:p>
          <a:p>
            <a:pPr marL="228600" lvl="1" algn="l">
              <a:spcBef>
                <a:spcPts val="0"/>
              </a:spcBef>
              <a:buClr>
                <a:schemeClr val="accent1"/>
              </a:buClr>
            </a:pPr>
            <a:endParaRPr lang="en-US" sz="2800" dirty="0">
              <a:solidFill>
                <a:srgbClr val="002060"/>
              </a:solidFill>
            </a:endParaRPr>
          </a:p>
          <a:p>
            <a:pPr marL="76200" indent="0" algn="l">
              <a:buNone/>
            </a:pPr>
            <a:endParaRPr lang="en-US" sz="2800" dirty="0">
              <a:solidFill>
                <a:srgbClr val="002060"/>
              </a:solidFill>
            </a:endParaRPr>
          </a:p>
        </p:txBody>
      </p:sp>
      <p:pic>
        <p:nvPicPr>
          <p:cNvPr id="6" name="Picture 5">
            <a:extLst>
              <a:ext uri="{FF2B5EF4-FFF2-40B4-BE49-F238E27FC236}">
                <a16:creationId xmlns:a16="http://schemas.microsoft.com/office/drawing/2014/main" id="{6A53C6A1-3446-4C07-B898-498DC5E88CCB}"/>
              </a:ext>
            </a:extLst>
          </p:cNvPr>
          <p:cNvPicPr>
            <a:picLocks noChangeAspect="1"/>
          </p:cNvPicPr>
          <p:nvPr/>
        </p:nvPicPr>
        <p:blipFill rotWithShape="1">
          <a:blip r:embed="rId3"/>
          <a:srcRect l="5190" t="51356" r="10293" b="3571"/>
          <a:stretch/>
        </p:blipFill>
        <p:spPr>
          <a:xfrm>
            <a:off x="6410038" y="1682521"/>
            <a:ext cx="5205373" cy="4596638"/>
          </a:xfrm>
          <a:prstGeom prst="rect">
            <a:avLst/>
          </a:prstGeom>
          <a:ln>
            <a:solidFill>
              <a:srgbClr val="002060"/>
            </a:solidFill>
          </a:ln>
        </p:spPr>
      </p:pic>
      <p:pic>
        <p:nvPicPr>
          <p:cNvPr id="8" name="Picture 7">
            <a:extLst>
              <a:ext uri="{FF2B5EF4-FFF2-40B4-BE49-F238E27FC236}">
                <a16:creationId xmlns:a16="http://schemas.microsoft.com/office/drawing/2014/main" id="{806E6258-FD40-4D7A-AC82-38909366DF82}"/>
              </a:ext>
            </a:extLst>
          </p:cNvPr>
          <p:cNvPicPr>
            <a:picLocks noChangeAspect="1"/>
          </p:cNvPicPr>
          <p:nvPr/>
        </p:nvPicPr>
        <p:blipFill rotWithShape="1">
          <a:blip r:embed="rId3"/>
          <a:srcRect l="5190" t="10514" r="10293" b="53058"/>
          <a:stretch/>
        </p:blipFill>
        <p:spPr>
          <a:xfrm>
            <a:off x="504923" y="2346036"/>
            <a:ext cx="5511135" cy="3933123"/>
          </a:xfrm>
          <a:prstGeom prst="rect">
            <a:avLst/>
          </a:prstGeom>
          <a:ln>
            <a:solidFill>
              <a:srgbClr val="002060"/>
            </a:solidFill>
          </a:ln>
        </p:spPr>
      </p:pic>
      <p:sp>
        <p:nvSpPr>
          <p:cNvPr id="3" name="TextBox 2">
            <a:extLst>
              <a:ext uri="{FF2B5EF4-FFF2-40B4-BE49-F238E27FC236}">
                <a16:creationId xmlns:a16="http://schemas.microsoft.com/office/drawing/2014/main" id="{06F1289C-9765-BA26-417F-BFC67C7AD351}"/>
              </a:ext>
            </a:extLst>
          </p:cNvPr>
          <p:cNvSpPr txBox="1"/>
          <p:nvPr/>
        </p:nvSpPr>
        <p:spPr>
          <a:xfrm>
            <a:off x="6410037" y="6540221"/>
            <a:ext cx="5621541" cy="353913"/>
          </a:xfrm>
          <a:prstGeom prst="rect">
            <a:avLst/>
          </a:prstGeom>
          <a:noFill/>
          <a:ln>
            <a:noFill/>
          </a:ln>
        </p:spPr>
        <p:txBody>
          <a:bodyPr spcFirstLastPara="1" wrap="square" lIns="91425" tIns="91425" rIns="91425" bIns="91425" rtlCol="0" anchor="b" anchorCtr="0">
            <a:spAutoFit/>
          </a:bodyPr>
          <a:lstStyle/>
          <a:p>
            <a:pPr algn="r"/>
            <a:r>
              <a:rPr lang="en-US" sz="1100" b="1" dirty="0"/>
              <a:t>Punctuation Pattern Sheet adapted from Muriel Harris’s </a:t>
            </a:r>
            <a:r>
              <a:rPr lang="en-US" sz="1100" b="1" i="1" dirty="0"/>
              <a:t>Teaching One-to-One</a:t>
            </a:r>
          </a:p>
        </p:txBody>
      </p:sp>
    </p:spTree>
    <p:extLst>
      <p:ext uri="{BB962C8B-B14F-4D97-AF65-F5344CB8AC3E}">
        <p14:creationId xmlns:p14="http://schemas.microsoft.com/office/powerpoint/2010/main" val="2127014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238514"/>
            <a:ext cx="11548393" cy="769720"/>
          </a:xfrm>
          <a:solidFill>
            <a:schemeClr val="bg1"/>
          </a:solidFill>
        </p:spPr>
        <p:txBody>
          <a:bodyPr/>
          <a:lstStyle/>
          <a:p>
            <a:r>
              <a:rPr lang="en-US" sz="4400" dirty="0">
                <a:solidFill>
                  <a:schemeClr val="accent1"/>
                </a:solidFill>
                <a:latin typeface="Franklin Gothic Book" panose="020B0503020102020204" pitchFamily="34" charset="0"/>
              </a:rPr>
              <a:t>Combining Independent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95300" y="1153119"/>
            <a:ext cx="11226800" cy="5466367"/>
          </a:xfrm>
          <a:solidFill>
            <a:schemeClr val="bg1"/>
          </a:solidFill>
        </p:spPr>
        <p:txBody>
          <a:bodyPr/>
          <a:lstStyle/>
          <a:p>
            <a:pPr marL="0" lvl="1" indent="0" algn="l">
              <a:spcBef>
                <a:spcPts val="300"/>
              </a:spcBef>
              <a:buClr>
                <a:schemeClr val="accent1"/>
              </a:buClr>
              <a:buNone/>
            </a:pPr>
            <a:r>
              <a:rPr lang="en-US" sz="3200" dirty="0">
                <a:solidFill>
                  <a:schemeClr val="accent1"/>
                </a:solidFill>
              </a:rPr>
              <a:t>We can combine </a:t>
            </a:r>
            <a:r>
              <a:rPr lang="en-US" sz="3200" b="1" dirty="0">
                <a:solidFill>
                  <a:schemeClr val="tx1"/>
                </a:solidFill>
              </a:rPr>
              <a:t>two independent clauses </a:t>
            </a:r>
            <a:r>
              <a:rPr lang="en-US" sz="3200" dirty="0">
                <a:solidFill>
                  <a:schemeClr val="accent1"/>
                </a:solidFill>
              </a:rPr>
              <a:t>in two ways: </a:t>
            </a:r>
          </a:p>
          <a:p>
            <a:pPr marL="0" lvl="1" indent="0" algn="l">
              <a:spcBef>
                <a:spcPts val="300"/>
              </a:spcBef>
              <a:buClr>
                <a:schemeClr val="accent1"/>
              </a:buClr>
              <a:buNone/>
            </a:pPr>
            <a:r>
              <a:rPr lang="en-US" sz="3200" dirty="0">
                <a:solidFill>
                  <a:schemeClr val="accent1"/>
                </a:solidFill>
              </a:rPr>
              <a:t>1. With a </a:t>
            </a:r>
            <a:r>
              <a:rPr lang="en-US" sz="3200" b="1" dirty="0">
                <a:solidFill>
                  <a:schemeClr val="tx1"/>
                </a:solidFill>
              </a:rPr>
              <a:t>comma</a:t>
            </a:r>
            <a:r>
              <a:rPr lang="en-US" sz="3200" b="1" dirty="0">
                <a:solidFill>
                  <a:schemeClr val="accent1"/>
                </a:solidFill>
              </a:rPr>
              <a:t> </a:t>
            </a:r>
            <a:r>
              <a:rPr lang="en-US" sz="3200" dirty="0">
                <a:solidFill>
                  <a:schemeClr val="accent1"/>
                </a:solidFill>
              </a:rPr>
              <a:t>and a </a:t>
            </a:r>
            <a:r>
              <a:rPr lang="en-US" sz="3200" b="1" dirty="0">
                <a:solidFill>
                  <a:schemeClr val="tx1"/>
                </a:solidFill>
              </a:rPr>
              <a:t>coordinating conjunction</a:t>
            </a:r>
          </a:p>
          <a:p>
            <a:pPr marL="0" lvl="1" indent="0">
              <a:spcBef>
                <a:spcPts val="300"/>
              </a:spcBef>
              <a:buClr>
                <a:schemeClr val="accent1"/>
              </a:buClr>
              <a:buNone/>
            </a:pPr>
            <a:r>
              <a:rPr lang="en-US" sz="3200" b="1" dirty="0">
                <a:solidFill>
                  <a:schemeClr val="accent1">
                    <a:lumMod val="60000"/>
                    <a:lumOff val="40000"/>
                  </a:schemeClr>
                </a:solidFill>
              </a:rPr>
              <a:t>for, and, nor, but, or, yet, so (FANBOYS)</a:t>
            </a:r>
          </a:p>
          <a:p>
            <a:pPr marL="0" lvl="1" indent="0" algn="l">
              <a:spcBef>
                <a:spcPts val="300"/>
              </a:spcBef>
              <a:buClr>
                <a:schemeClr val="accent1"/>
              </a:buClr>
              <a:buNone/>
            </a:pPr>
            <a:r>
              <a:rPr lang="en-US" sz="3200" dirty="0">
                <a:solidFill>
                  <a:schemeClr val="accent1"/>
                </a:solidFill>
              </a:rPr>
              <a:t>2. With a</a:t>
            </a:r>
            <a:r>
              <a:rPr lang="en-US" sz="3200" dirty="0">
                <a:solidFill>
                  <a:srgbClr val="002060"/>
                </a:solidFill>
              </a:rPr>
              <a:t> </a:t>
            </a:r>
            <a:r>
              <a:rPr lang="en-US" sz="3200" b="1" dirty="0">
                <a:solidFill>
                  <a:schemeClr val="tx1"/>
                </a:solidFill>
              </a:rPr>
              <a:t>semicolon</a:t>
            </a:r>
          </a:p>
          <a:p>
            <a:pPr marL="0" lvl="1" indent="0" algn="l">
              <a:spcBef>
                <a:spcPts val="300"/>
              </a:spcBef>
              <a:buClr>
                <a:schemeClr val="accent1"/>
              </a:buClr>
              <a:buNone/>
            </a:pPr>
            <a:endParaRPr lang="en-US" sz="3200" b="1" dirty="0">
              <a:solidFill>
                <a:schemeClr val="tx1"/>
              </a:solidFill>
            </a:endParaRPr>
          </a:p>
          <a:p>
            <a:pPr marL="0" lvl="1" indent="0">
              <a:spcBef>
                <a:spcPts val="300"/>
              </a:spcBef>
              <a:buClr>
                <a:schemeClr val="accent1"/>
              </a:buClr>
              <a:buNone/>
            </a:pPr>
            <a:r>
              <a:rPr lang="en-US" sz="3200" dirty="0" err="1">
                <a:solidFill>
                  <a:schemeClr val="accent1"/>
                </a:solidFill>
              </a:rPr>
              <a:t>INDClause</a:t>
            </a:r>
            <a:r>
              <a:rPr lang="en-US" sz="3200" dirty="0">
                <a:solidFill>
                  <a:schemeClr val="accent1"/>
                </a:solidFill>
              </a:rPr>
              <a:t> 1 + </a:t>
            </a:r>
            <a:r>
              <a:rPr lang="en-US" sz="4400" b="1" dirty="0">
                <a:solidFill>
                  <a:schemeClr val="tx1"/>
                </a:solidFill>
              </a:rPr>
              <a:t>[ , ] </a:t>
            </a:r>
            <a:r>
              <a:rPr lang="en-US" sz="3200" dirty="0">
                <a:solidFill>
                  <a:schemeClr val="accent1"/>
                </a:solidFill>
              </a:rPr>
              <a:t>+ </a:t>
            </a:r>
            <a:r>
              <a:rPr lang="en-US" sz="4400" b="1" dirty="0">
                <a:solidFill>
                  <a:schemeClr val="tx1"/>
                </a:solidFill>
              </a:rPr>
              <a:t>CC</a:t>
            </a:r>
            <a:r>
              <a:rPr lang="en-US" sz="3200" b="1" dirty="0">
                <a:solidFill>
                  <a:schemeClr val="accent1"/>
                </a:solidFill>
              </a:rPr>
              <a:t> </a:t>
            </a:r>
            <a:r>
              <a:rPr lang="en-US" sz="3200" dirty="0">
                <a:solidFill>
                  <a:schemeClr val="accent1"/>
                </a:solidFill>
              </a:rPr>
              <a:t>+ </a:t>
            </a:r>
            <a:r>
              <a:rPr lang="en-US" sz="3200" dirty="0" err="1">
                <a:solidFill>
                  <a:schemeClr val="accent1"/>
                </a:solidFill>
              </a:rPr>
              <a:t>INDClause</a:t>
            </a:r>
            <a:r>
              <a:rPr lang="en-US" sz="3200" dirty="0">
                <a:solidFill>
                  <a:schemeClr val="accent1"/>
                </a:solidFill>
              </a:rPr>
              <a:t> 2</a:t>
            </a:r>
          </a:p>
          <a:p>
            <a:pPr marL="0" lvl="1" indent="0">
              <a:spcBef>
                <a:spcPts val="300"/>
              </a:spcBef>
              <a:buClr>
                <a:schemeClr val="accent1"/>
              </a:buClr>
              <a:buNone/>
            </a:pPr>
            <a:endParaRPr lang="en-US" sz="1200" dirty="0">
              <a:solidFill>
                <a:schemeClr val="accent1"/>
              </a:solidFill>
            </a:endParaRPr>
          </a:p>
          <a:p>
            <a:pPr marL="0" lvl="1" indent="0">
              <a:spcBef>
                <a:spcPts val="300"/>
              </a:spcBef>
              <a:buClr>
                <a:schemeClr val="accent1"/>
              </a:buClr>
              <a:buNone/>
            </a:pPr>
            <a:r>
              <a:rPr lang="en-US" sz="3200" dirty="0">
                <a:solidFill>
                  <a:schemeClr val="accent1"/>
                </a:solidFill>
              </a:rPr>
              <a:t>OR:   </a:t>
            </a:r>
          </a:p>
          <a:p>
            <a:pPr marL="0" lvl="1" indent="0">
              <a:spcBef>
                <a:spcPts val="300"/>
              </a:spcBef>
              <a:buClr>
                <a:schemeClr val="accent1"/>
              </a:buClr>
              <a:buNone/>
            </a:pPr>
            <a:endParaRPr lang="en-US" sz="1200" dirty="0">
              <a:solidFill>
                <a:schemeClr val="accent1"/>
              </a:solidFill>
            </a:endParaRPr>
          </a:p>
          <a:p>
            <a:pPr marL="0" lvl="1" indent="0">
              <a:spcBef>
                <a:spcPts val="300"/>
              </a:spcBef>
              <a:buClr>
                <a:schemeClr val="accent1"/>
              </a:buClr>
              <a:buNone/>
            </a:pPr>
            <a:r>
              <a:rPr lang="en-US" sz="3200" dirty="0" err="1">
                <a:solidFill>
                  <a:schemeClr val="accent1"/>
                </a:solidFill>
              </a:rPr>
              <a:t>INDClause</a:t>
            </a:r>
            <a:r>
              <a:rPr lang="en-US" sz="3200" dirty="0">
                <a:solidFill>
                  <a:schemeClr val="accent1"/>
                </a:solidFill>
              </a:rPr>
              <a:t> 1 + </a:t>
            </a:r>
            <a:r>
              <a:rPr lang="en-US" sz="4400" b="1" dirty="0">
                <a:solidFill>
                  <a:schemeClr val="tx1"/>
                </a:solidFill>
              </a:rPr>
              <a:t>[ ; ] </a:t>
            </a:r>
            <a:r>
              <a:rPr lang="en-US" sz="3200" dirty="0">
                <a:solidFill>
                  <a:schemeClr val="accent1"/>
                </a:solidFill>
              </a:rPr>
              <a:t>+ </a:t>
            </a:r>
            <a:r>
              <a:rPr lang="en-US" sz="3200" dirty="0" err="1">
                <a:solidFill>
                  <a:schemeClr val="accent1"/>
                </a:solidFill>
              </a:rPr>
              <a:t>INDClause</a:t>
            </a:r>
            <a:r>
              <a:rPr lang="en-US" sz="3200" dirty="0">
                <a:solidFill>
                  <a:schemeClr val="accent1"/>
                </a:solidFill>
              </a:rPr>
              <a:t> 2</a:t>
            </a:r>
          </a:p>
          <a:p>
            <a:pPr marL="0" lvl="1" indent="0" algn="l">
              <a:spcBef>
                <a:spcPts val="300"/>
              </a:spcBef>
              <a:buClr>
                <a:schemeClr val="accent1"/>
              </a:buClr>
              <a:buNone/>
            </a:pPr>
            <a:endParaRPr lang="en-US" sz="3200" dirty="0">
              <a:solidFill>
                <a:srgbClr val="002060"/>
              </a:solidFill>
            </a:endParaRPr>
          </a:p>
          <a:p>
            <a:pPr marL="0" lvl="1" indent="0" algn="l">
              <a:spcBef>
                <a:spcPts val="300"/>
              </a:spcBef>
              <a:buClr>
                <a:schemeClr val="accent1"/>
              </a:buClr>
              <a:buNone/>
            </a:pPr>
            <a:endParaRPr lang="en-US" sz="3200" dirty="0">
              <a:solidFill>
                <a:srgbClr val="002060"/>
              </a:solidFill>
            </a:endParaRPr>
          </a:p>
        </p:txBody>
      </p:sp>
      <p:sp>
        <p:nvSpPr>
          <p:cNvPr id="3" name="Rectangle 2">
            <a:extLst>
              <a:ext uri="{FF2B5EF4-FFF2-40B4-BE49-F238E27FC236}">
                <a16:creationId xmlns:a16="http://schemas.microsoft.com/office/drawing/2014/main" id="{DDFD9353-D6CB-4B8D-918B-9E1DF8CEEE79}"/>
              </a:ext>
            </a:extLst>
          </p:cNvPr>
          <p:cNvSpPr/>
          <p:nvPr/>
        </p:nvSpPr>
        <p:spPr>
          <a:xfrm>
            <a:off x="2146300" y="3803639"/>
            <a:ext cx="25019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5EA4448-88CC-458E-AC9B-C25884EAE7D3}"/>
              </a:ext>
            </a:extLst>
          </p:cNvPr>
          <p:cNvSpPr/>
          <p:nvPr/>
        </p:nvSpPr>
        <p:spPr>
          <a:xfrm>
            <a:off x="2781300" y="5478885"/>
            <a:ext cx="25019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5006D67-6477-4D73-BDBA-73789CCB57BB}"/>
              </a:ext>
            </a:extLst>
          </p:cNvPr>
          <p:cNvSpPr/>
          <p:nvPr/>
        </p:nvSpPr>
        <p:spPr>
          <a:xfrm>
            <a:off x="6908802" y="5478885"/>
            <a:ext cx="25019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92060D9-0014-4F25-8BA6-0660DE6F75B7}"/>
              </a:ext>
            </a:extLst>
          </p:cNvPr>
          <p:cNvSpPr/>
          <p:nvPr/>
        </p:nvSpPr>
        <p:spPr>
          <a:xfrm>
            <a:off x="7543802" y="3808698"/>
            <a:ext cx="25019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0143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 y="58404"/>
            <a:ext cx="12192000" cy="1303912"/>
          </a:xfrm>
          <a:solidFill>
            <a:schemeClr val="bg1"/>
          </a:solidFill>
        </p:spPr>
        <p:txBody>
          <a:bodyPr/>
          <a:lstStyle/>
          <a:p>
            <a:r>
              <a:rPr lang="en-US" sz="4400" dirty="0">
                <a:solidFill>
                  <a:schemeClr val="accent1"/>
                </a:solidFill>
                <a:latin typeface="Franklin Gothic Book" panose="020B0503020102020204" pitchFamily="34" charset="0"/>
              </a:rPr>
              <a:t>1. Combine Independent Clauses Using Coordinating Conjunctions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5" y="1447801"/>
            <a:ext cx="8606295" cy="1511299"/>
          </a:xfrm>
        </p:spPr>
        <p:txBody>
          <a:bodyPr/>
          <a:lstStyle/>
          <a:p>
            <a:pPr marL="330200" lvl="2" indent="0" algn="l">
              <a:spcBef>
                <a:spcPts val="300"/>
              </a:spcBef>
              <a:spcAft>
                <a:spcPts val="600"/>
              </a:spcAft>
              <a:buClr>
                <a:schemeClr val="accent1"/>
              </a:buClr>
              <a:buNone/>
            </a:pPr>
            <a:r>
              <a:rPr lang="en-US" sz="3200" dirty="0">
                <a:solidFill>
                  <a:schemeClr val="accent1"/>
                </a:solidFill>
              </a:rPr>
              <a:t>The 7</a:t>
            </a:r>
            <a:r>
              <a:rPr lang="en-US" sz="3200" dirty="0">
                <a:solidFill>
                  <a:srgbClr val="002060"/>
                </a:solidFill>
              </a:rPr>
              <a:t> </a:t>
            </a:r>
            <a:r>
              <a:rPr lang="en-US" sz="3200" b="1" dirty="0">
                <a:solidFill>
                  <a:schemeClr val="tx1"/>
                </a:solidFill>
              </a:rPr>
              <a:t>coordinating conjunctions </a:t>
            </a:r>
            <a:r>
              <a:rPr lang="en-US" sz="3200" dirty="0">
                <a:solidFill>
                  <a:schemeClr val="accent1"/>
                </a:solidFill>
              </a:rPr>
              <a:t>are: </a:t>
            </a:r>
          </a:p>
          <a:p>
            <a:pPr marL="330200" lvl="2" indent="0" algn="l">
              <a:spcBef>
                <a:spcPts val="300"/>
              </a:spcBef>
              <a:buClr>
                <a:schemeClr val="accent1"/>
              </a:buClr>
              <a:buNone/>
            </a:pPr>
            <a:r>
              <a:rPr lang="en-US" sz="4800" dirty="0">
                <a:solidFill>
                  <a:schemeClr val="tx1"/>
                </a:solidFill>
              </a:rPr>
              <a:t>	</a:t>
            </a:r>
            <a:r>
              <a:rPr lang="en-US" sz="4800" dirty="0">
                <a:solidFill>
                  <a:schemeClr val="accent1">
                    <a:lumMod val="60000"/>
                    <a:lumOff val="40000"/>
                  </a:schemeClr>
                </a:solidFill>
              </a:rPr>
              <a:t>for, and, nor, but, or, yet, so</a:t>
            </a:r>
          </a:p>
          <a:p>
            <a:pPr marL="330200" lvl="2" indent="0" algn="l">
              <a:spcBef>
                <a:spcPts val="300"/>
              </a:spcBef>
              <a:buClr>
                <a:schemeClr val="accent1"/>
              </a:buClr>
              <a:buNone/>
            </a:pPr>
            <a:endParaRPr lang="en-US" sz="2400" dirty="0">
              <a:solidFill>
                <a:schemeClr val="accent1">
                  <a:lumMod val="60000"/>
                  <a:lumOff val="40000"/>
                </a:schemeClr>
              </a:solidFill>
            </a:endParaRPr>
          </a:p>
          <a:p>
            <a:pPr marL="76200" indent="0">
              <a:spcBef>
                <a:spcPts val="300"/>
              </a:spcBef>
              <a:buNone/>
            </a:pPr>
            <a:endParaRPr lang="en-US" sz="3200" dirty="0">
              <a:solidFill>
                <a:srgbClr val="002060"/>
              </a:solidFill>
            </a:endParaRPr>
          </a:p>
        </p:txBody>
      </p:sp>
      <p:sp>
        <p:nvSpPr>
          <p:cNvPr id="3" name="Oval 2">
            <a:extLst>
              <a:ext uri="{FF2B5EF4-FFF2-40B4-BE49-F238E27FC236}">
                <a16:creationId xmlns:a16="http://schemas.microsoft.com/office/drawing/2014/main" id="{88A61F50-3755-4848-9195-972455EB442A}"/>
              </a:ext>
            </a:extLst>
          </p:cNvPr>
          <p:cNvSpPr/>
          <p:nvPr/>
        </p:nvSpPr>
        <p:spPr>
          <a:xfrm>
            <a:off x="6557817" y="4760977"/>
            <a:ext cx="221673" cy="240145"/>
          </a:xfrm>
          <a:prstGeom prst="ellipse">
            <a:avLst/>
          </a:prstGeom>
          <a:noFill/>
          <a:ln>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C2650C3-16CA-4966-9DDB-DD54B2B25009}"/>
              </a:ext>
            </a:extLst>
          </p:cNvPr>
          <p:cNvSpPr/>
          <p:nvPr/>
        </p:nvSpPr>
        <p:spPr>
          <a:xfrm>
            <a:off x="6257634" y="5015394"/>
            <a:ext cx="743530" cy="480290"/>
          </a:xfrm>
          <a:prstGeom prst="ellipse">
            <a:avLst/>
          </a:prstGeom>
          <a:noFill/>
          <a:ln>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9B2903D-B9ED-423E-834A-4C69A49C7593}"/>
              </a:ext>
            </a:extLst>
          </p:cNvPr>
          <p:cNvSpPr/>
          <p:nvPr/>
        </p:nvSpPr>
        <p:spPr>
          <a:xfrm>
            <a:off x="6186052" y="5424446"/>
            <a:ext cx="743530" cy="480290"/>
          </a:xfrm>
          <a:prstGeom prst="ellipse">
            <a:avLst/>
          </a:prstGeom>
          <a:noFill/>
          <a:ln>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6033F6C-2219-43A0-954D-539168E241E5}"/>
              </a:ext>
            </a:extLst>
          </p:cNvPr>
          <p:cNvSpPr/>
          <p:nvPr/>
        </p:nvSpPr>
        <p:spPr>
          <a:xfrm>
            <a:off x="5519873" y="5823525"/>
            <a:ext cx="743530" cy="480290"/>
          </a:xfrm>
          <a:prstGeom prst="ellipse">
            <a:avLst/>
          </a:prstGeom>
          <a:noFill/>
          <a:ln>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E585988-3FA1-4A93-9344-6E765B50E636}"/>
              </a:ext>
            </a:extLst>
          </p:cNvPr>
          <p:cNvSpPr txBox="1"/>
          <p:nvPr/>
        </p:nvSpPr>
        <p:spPr>
          <a:xfrm>
            <a:off x="321805" y="4439788"/>
            <a:ext cx="11548392" cy="2031295"/>
          </a:xfrm>
          <a:prstGeom prst="rect">
            <a:avLst/>
          </a:prstGeom>
          <a:noFill/>
          <a:ln>
            <a:noFill/>
          </a:ln>
        </p:spPr>
        <p:txBody>
          <a:bodyPr spcFirstLastPara="1" wrap="square" lIns="91425" tIns="91425" rIns="91425" bIns="91425" rtlCol="0" anchor="b" anchorCtr="0">
            <a:spAutoFit/>
          </a:bodyPr>
          <a:lstStyle/>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1" i="0" u="none" strike="noStrike" kern="0" cap="none" spc="0" normalizeH="0" baseline="0" noProof="0" dirty="0">
                <a:ln>
                  <a:noFill/>
                </a:ln>
                <a:solidFill>
                  <a:srgbClr val="01579B"/>
                </a:solidFill>
                <a:effectLst/>
                <a:uLnTx/>
                <a:uFillTx/>
                <a:latin typeface="Franklin Gothic"/>
                <a:cs typeface="Franklin Gothic"/>
                <a:sym typeface="Franklin Gothic"/>
              </a:rPr>
              <a:t>I like the Charlottesville music scene.  I work hard as an engineer. </a:t>
            </a: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I like the Charlottesville music scene, and I work hard as an engineer. </a:t>
            </a: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I like the Charlottesville music scene, so I don’t work as hard as I could. </a:t>
            </a: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I like the Charlottesville music scene, yet I make time for my engineering career. </a:t>
            </a:r>
          </a:p>
          <a:p>
            <a:pPr algn="r"/>
            <a:endParaRPr lang="en-US" b="1" dirty="0"/>
          </a:p>
        </p:txBody>
      </p:sp>
      <p:sp>
        <p:nvSpPr>
          <p:cNvPr id="9" name="TextBox 8">
            <a:extLst>
              <a:ext uri="{FF2B5EF4-FFF2-40B4-BE49-F238E27FC236}">
                <a16:creationId xmlns:a16="http://schemas.microsoft.com/office/drawing/2014/main" id="{1F9EB926-F756-427B-B6E0-0FC61C9EC597}"/>
              </a:ext>
            </a:extLst>
          </p:cNvPr>
          <p:cNvSpPr txBox="1"/>
          <p:nvPr/>
        </p:nvSpPr>
        <p:spPr>
          <a:xfrm>
            <a:off x="321802" y="3296789"/>
            <a:ext cx="11548395" cy="1423436"/>
          </a:xfrm>
          <a:prstGeom prst="rect">
            <a:avLst/>
          </a:prstGeom>
          <a:noFill/>
          <a:ln>
            <a:noFill/>
          </a:ln>
        </p:spPr>
        <p:txBody>
          <a:bodyPr spcFirstLastPara="1" wrap="square" lIns="91425" tIns="91425" rIns="91425" bIns="91425" rtlCol="0" anchor="b" anchorCtr="0">
            <a:spAutoFit/>
          </a:bodyPr>
          <a:lstStyle/>
          <a:p>
            <a:pPr marL="330200" marR="0" lvl="2" indent="0" algn="l" defTabSz="914400" rtl="0" eaLnBrk="1" fontAlgn="auto" latinLnBrk="0" hangingPunct="1">
              <a:lnSpc>
                <a:spcPct val="100000"/>
              </a:lnSpc>
              <a:spcBef>
                <a:spcPts val="300"/>
              </a:spcBef>
              <a:spcAft>
                <a:spcPts val="0"/>
              </a:spcAft>
              <a:buClr>
                <a:srgbClr val="01579B"/>
              </a:buClr>
              <a:buSzPts val="2000"/>
              <a:buFont typeface="Franklin Gothic"/>
              <a:buNone/>
              <a:tabLst/>
              <a:defRPr/>
            </a:pPr>
            <a:r>
              <a:rPr kumimoji="0" lang="en-US" sz="3200" b="0" i="0" u="none" strike="noStrike" kern="0" cap="none" spc="0" normalizeH="0" baseline="0" noProof="0" dirty="0">
                <a:ln>
                  <a:noFill/>
                </a:ln>
                <a:solidFill>
                  <a:srgbClr val="01579B"/>
                </a:solidFill>
                <a:effectLst/>
                <a:uLnTx/>
                <a:uFillTx/>
                <a:latin typeface="Franklin Gothic"/>
                <a:cs typeface="Franklin Gothic"/>
                <a:sym typeface="Franklin Gothic"/>
              </a:rPr>
              <a:t>Use a</a:t>
            </a:r>
            <a:r>
              <a:rPr kumimoji="0" lang="en-US" sz="3200" b="0" i="0" u="none" strike="noStrike" kern="0" cap="none" spc="0" normalizeH="0" baseline="0" noProof="0" dirty="0">
                <a:ln>
                  <a:noFill/>
                </a:ln>
                <a:solidFill>
                  <a:srgbClr val="002060"/>
                </a:solidFill>
                <a:effectLst/>
                <a:uLnTx/>
                <a:uFillTx/>
                <a:latin typeface="Franklin Gothic"/>
                <a:cs typeface="Franklin Gothic"/>
                <a:sym typeface="Franklin Gothic"/>
              </a:rPr>
              <a:t> </a:t>
            </a:r>
            <a:r>
              <a:rPr kumimoji="0" lang="en-US" sz="3200" b="1" i="0" u="none" strike="noStrike" kern="0" cap="none" spc="0" normalizeH="0" baseline="0" noProof="0" dirty="0">
                <a:ln>
                  <a:noFill/>
                </a:ln>
                <a:solidFill>
                  <a:srgbClr val="F46524"/>
                </a:solidFill>
                <a:effectLst/>
                <a:uLnTx/>
                <a:uFillTx/>
                <a:latin typeface="Franklin Gothic"/>
                <a:cs typeface="Franklin Gothic"/>
                <a:sym typeface="Franklin Gothic"/>
              </a:rPr>
              <a:t>comma</a:t>
            </a:r>
            <a:r>
              <a:rPr kumimoji="0" lang="en-US" sz="3200" b="0" i="0" u="none" strike="noStrike" kern="0" cap="none" spc="0" normalizeH="0" baseline="0" noProof="0" dirty="0">
                <a:ln>
                  <a:noFill/>
                </a:ln>
                <a:solidFill>
                  <a:srgbClr val="002060"/>
                </a:solidFill>
                <a:effectLst/>
                <a:uLnTx/>
                <a:uFillTx/>
                <a:latin typeface="Franklin Gothic"/>
                <a:cs typeface="Franklin Gothic"/>
                <a:sym typeface="Franklin Gothic"/>
              </a:rPr>
              <a:t> </a:t>
            </a:r>
            <a:r>
              <a:rPr kumimoji="0" lang="en-US" sz="3200" b="0" i="0" u="none" strike="noStrike" kern="0" cap="none" spc="0" normalizeH="0" baseline="0" noProof="0" dirty="0">
                <a:ln>
                  <a:noFill/>
                </a:ln>
                <a:solidFill>
                  <a:srgbClr val="01579B"/>
                </a:solidFill>
                <a:effectLst/>
                <a:uLnTx/>
                <a:uFillTx/>
                <a:latin typeface="Franklin Gothic"/>
                <a:cs typeface="Franklin Gothic"/>
                <a:sym typeface="Franklin Gothic"/>
              </a:rPr>
              <a:t>before your </a:t>
            </a:r>
            <a:r>
              <a:rPr kumimoji="0" lang="en-US" sz="3200" b="0" i="0" u="none" strike="noStrike" kern="0" cap="none" spc="0" normalizeH="0" baseline="0" noProof="0" dirty="0">
                <a:ln>
                  <a:noFill/>
                </a:ln>
                <a:solidFill>
                  <a:srgbClr val="F46524"/>
                </a:solidFill>
                <a:effectLst/>
                <a:uLnTx/>
                <a:uFillTx/>
                <a:latin typeface="Franklin Gothic"/>
                <a:cs typeface="Franklin Gothic"/>
                <a:sym typeface="Franklin Gothic"/>
              </a:rPr>
              <a:t>FANBOY</a:t>
            </a:r>
            <a:r>
              <a:rPr kumimoji="0" lang="en-US" sz="3200" b="0" i="0" u="none" strike="noStrike" kern="0" cap="none" spc="0" normalizeH="0" baseline="0" noProof="0" dirty="0">
                <a:ln>
                  <a:noFill/>
                </a:ln>
                <a:solidFill>
                  <a:srgbClr val="01579B"/>
                </a:solidFill>
                <a:effectLst/>
                <a:uLnTx/>
                <a:uFillTx/>
                <a:latin typeface="Franklin Gothic"/>
                <a:cs typeface="Franklin Gothic"/>
                <a:sym typeface="Franklin Gothic"/>
              </a:rPr>
              <a:t> if you’re combining two independent clauses. </a:t>
            </a:r>
          </a:p>
          <a:p>
            <a:pPr algn="r"/>
            <a:endParaRPr lang="en-US" b="1" dirty="0"/>
          </a:p>
        </p:txBody>
      </p:sp>
      <p:sp>
        <p:nvSpPr>
          <p:cNvPr id="10" name="TextBox 9">
            <a:extLst>
              <a:ext uri="{FF2B5EF4-FFF2-40B4-BE49-F238E27FC236}">
                <a16:creationId xmlns:a16="http://schemas.microsoft.com/office/drawing/2014/main" id="{B62DAE66-696A-474E-BAFB-C99CC1A2D3F3}"/>
              </a:ext>
            </a:extLst>
          </p:cNvPr>
          <p:cNvSpPr txBox="1"/>
          <p:nvPr/>
        </p:nvSpPr>
        <p:spPr>
          <a:xfrm>
            <a:off x="8788400" y="2150175"/>
            <a:ext cx="3251200" cy="930994"/>
          </a:xfrm>
          <a:prstGeom prst="rect">
            <a:avLst/>
          </a:prstGeom>
          <a:noFill/>
          <a:ln>
            <a:noFill/>
          </a:ln>
        </p:spPr>
        <p:txBody>
          <a:bodyPr spcFirstLastPara="1" wrap="square" lIns="91425" tIns="91425" rIns="91425" bIns="91425" rtlCol="0" anchor="b" anchorCtr="0">
            <a:spAutoFit/>
          </a:bodyPr>
          <a:lstStyle/>
          <a:p>
            <a:pPr marL="330200" marR="0" lvl="2" indent="0" algn="l" defTabSz="914400" rtl="0" eaLnBrk="1" fontAlgn="auto" latinLnBrk="0" hangingPunct="1">
              <a:lnSpc>
                <a:spcPct val="100000"/>
              </a:lnSpc>
              <a:spcBef>
                <a:spcPts val="300"/>
              </a:spcBef>
              <a:spcAft>
                <a:spcPts val="0"/>
              </a:spcAft>
              <a:buClr>
                <a:srgbClr val="01579B"/>
              </a:buClr>
              <a:buSzPts val="2000"/>
              <a:buFont typeface="Franklin Gothic"/>
              <a:buNone/>
              <a:tabLst/>
              <a:defRPr/>
            </a:pPr>
            <a:r>
              <a:rPr kumimoji="0" lang="en-US" sz="3200" b="0" i="0" u="none" strike="noStrike" kern="0" cap="none" spc="0" normalizeH="0" baseline="0" noProof="0" dirty="0">
                <a:ln>
                  <a:noFill/>
                </a:ln>
                <a:solidFill>
                  <a:schemeClr val="accent1">
                    <a:lumMod val="60000"/>
                    <a:lumOff val="40000"/>
                  </a:schemeClr>
                </a:solidFill>
                <a:effectLst/>
                <a:uLnTx/>
                <a:uFillTx/>
                <a:latin typeface="Franklin Gothic"/>
                <a:cs typeface="Franklin Gothic"/>
                <a:sym typeface="Franklin Gothic"/>
              </a:rPr>
              <a:t>= “</a:t>
            </a:r>
            <a:r>
              <a:rPr kumimoji="0" lang="en-US" sz="3200" b="1" i="0" u="none" strike="noStrike" kern="0" cap="none" spc="0" normalizeH="0" baseline="0" noProof="0" dirty="0">
                <a:ln>
                  <a:noFill/>
                </a:ln>
                <a:solidFill>
                  <a:schemeClr val="accent1">
                    <a:lumMod val="60000"/>
                    <a:lumOff val="40000"/>
                  </a:schemeClr>
                </a:solidFill>
                <a:effectLst/>
                <a:uLnTx/>
                <a:uFillTx/>
                <a:latin typeface="Franklin Gothic"/>
                <a:cs typeface="Franklin Gothic"/>
                <a:sym typeface="Franklin Gothic"/>
              </a:rPr>
              <a:t>FANBOYS”</a:t>
            </a:r>
            <a:r>
              <a:rPr kumimoji="0" lang="en-US" sz="3200" b="0" i="0" u="none" strike="noStrike" kern="0" cap="none" spc="0" normalizeH="0" baseline="0" noProof="0" dirty="0">
                <a:ln>
                  <a:noFill/>
                </a:ln>
                <a:solidFill>
                  <a:schemeClr val="accent1">
                    <a:lumMod val="60000"/>
                    <a:lumOff val="40000"/>
                  </a:schemeClr>
                </a:solidFill>
                <a:effectLst/>
                <a:uLnTx/>
                <a:uFillTx/>
                <a:latin typeface="Franklin Gothic"/>
                <a:cs typeface="Franklin Gothic"/>
                <a:sym typeface="Franklin Gothic"/>
              </a:rPr>
              <a:t>  </a:t>
            </a:r>
          </a:p>
          <a:p>
            <a:pPr algn="r"/>
            <a:endParaRPr lang="en-US" b="1" dirty="0"/>
          </a:p>
        </p:txBody>
      </p:sp>
    </p:spTree>
    <p:custDataLst>
      <p:tags r:id="rId1"/>
    </p:custDataLst>
    <p:extLst>
      <p:ext uri="{BB962C8B-B14F-4D97-AF65-F5344CB8AC3E}">
        <p14:creationId xmlns:p14="http://schemas.microsoft.com/office/powerpoint/2010/main" val="103615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1" y="162268"/>
            <a:ext cx="11548393" cy="769720"/>
          </a:xfrm>
          <a:solidFill>
            <a:schemeClr val="bg1"/>
          </a:solidFill>
        </p:spPr>
        <p:txBody>
          <a:bodyPr/>
          <a:lstStyle/>
          <a:p>
            <a:r>
              <a:rPr lang="en-US" sz="4400" dirty="0">
                <a:solidFill>
                  <a:schemeClr val="accent1"/>
                </a:solidFill>
                <a:latin typeface="Franklin Gothic Book" panose="020B0503020102020204" pitchFamily="34" charset="0"/>
              </a:rPr>
              <a:t>Recognize and Separate Independent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39221" y="2375058"/>
            <a:ext cx="11313551" cy="1392659"/>
          </a:xfrm>
        </p:spPr>
        <p:txBody>
          <a:bodyPr/>
          <a:lstStyle/>
          <a:p>
            <a:pPr marL="76200" indent="0" algn="l">
              <a:spcBef>
                <a:spcPts val="300"/>
              </a:spcBef>
              <a:buNone/>
            </a:pPr>
            <a:r>
              <a:rPr lang="en-US" b="1" dirty="0">
                <a:solidFill>
                  <a:schemeClr val="accent3"/>
                </a:solidFill>
                <a:latin typeface="Franklin Gothic" panose="020B0604020202020204" charset="0"/>
                <a:cs typeface="Franklin Gothic" panose="020B0604020202020204" charset="0"/>
              </a:rPr>
              <a:t>“For example, GRU4Rec uses Gated Recurrent Units (GRU) to model click sequences for session-based recommendation [2], and an improved version further boosts its Top-N recommendation performance [26].”</a:t>
            </a:r>
          </a:p>
          <a:p>
            <a:pPr marL="76200" indent="0" algn="l">
              <a:spcBef>
                <a:spcPts val="300"/>
              </a:spcBef>
              <a:buNone/>
            </a:pPr>
            <a:endParaRPr lang="en-US" b="1" dirty="0">
              <a:solidFill>
                <a:schemeClr val="accent3"/>
              </a:solidFill>
              <a:latin typeface="Franklin Gothic" panose="020B0604020202020204" charset="0"/>
              <a:cs typeface="Franklin Gothic" panose="020B0604020202020204" charset="0"/>
            </a:endParaRPr>
          </a:p>
          <a:p>
            <a:pPr marL="76200" indent="0" algn="l">
              <a:spcBef>
                <a:spcPts val="300"/>
              </a:spcBef>
              <a:buNone/>
            </a:pPr>
            <a:endParaRPr lang="en-US" b="1" dirty="0">
              <a:solidFill>
                <a:schemeClr val="accent3"/>
              </a:solidFill>
              <a:latin typeface="Franklin Gothic" panose="020B0604020202020204" charset="0"/>
              <a:cs typeface="Franklin Gothic" panose="020B0604020202020204" charset="0"/>
            </a:endParaRPr>
          </a:p>
          <a:p>
            <a:pPr marL="76200" indent="0" algn="l">
              <a:spcBef>
                <a:spcPts val="300"/>
              </a:spcBef>
              <a:buNone/>
            </a:pPr>
            <a:endParaRPr lang="en-US" b="1" dirty="0">
              <a:solidFill>
                <a:schemeClr val="accent3"/>
              </a:solidFill>
              <a:latin typeface="Franklin Gothic" panose="020B0604020202020204" charset="0"/>
              <a:cs typeface="Franklin Gothic" panose="020B0604020202020204" charset="0"/>
            </a:endParaRPr>
          </a:p>
          <a:p>
            <a:pPr marL="76200" indent="0" algn="l">
              <a:spcBef>
                <a:spcPts val="300"/>
              </a:spcBef>
              <a:buNone/>
            </a:pPr>
            <a:endParaRPr lang="en-US" sz="1800" dirty="0">
              <a:effectLst/>
              <a:latin typeface="Times New Roman" panose="02020603050405020304" pitchFamily="18" charset="0"/>
              <a:ea typeface="Calibri" panose="020F0502020204030204" pitchFamily="34" charset="0"/>
            </a:endParaRPr>
          </a:p>
          <a:p>
            <a:pPr marL="76200" indent="0" algn="l">
              <a:spcBef>
                <a:spcPts val="300"/>
              </a:spcBef>
              <a:buNone/>
            </a:pPr>
            <a:endParaRPr lang="en-US" sz="1800" dirty="0">
              <a:latin typeface="Times New Roman" panose="02020603050405020304" pitchFamily="18" charset="0"/>
              <a:ea typeface="Calibri" panose="020F0502020204030204" pitchFamily="34" charset="0"/>
            </a:endParaRPr>
          </a:p>
          <a:p>
            <a:pPr marL="76200" indent="0" algn="l">
              <a:spcBef>
                <a:spcPts val="300"/>
              </a:spcBef>
              <a:buNone/>
            </a:pPr>
            <a:endParaRPr lang="en-US" sz="1800" dirty="0">
              <a:effectLst/>
              <a:latin typeface="Times New Roman" panose="02020603050405020304" pitchFamily="18" charset="0"/>
              <a:ea typeface="Calibri" panose="020F0502020204030204" pitchFamily="34" charset="0"/>
            </a:endParaRPr>
          </a:p>
          <a:p>
            <a:pPr marL="76200" indent="0" algn="l">
              <a:spcBef>
                <a:spcPts val="300"/>
              </a:spcBef>
              <a:buNone/>
            </a:pPr>
            <a:endParaRPr lang="en-US" sz="1800" dirty="0">
              <a:latin typeface="Times New Roman" panose="02020603050405020304" pitchFamily="18" charset="0"/>
              <a:ea typeface="Calibri" panose="020F0502020204030204" pitchFamily="34" charset="0"/>
            </a:endParaRPr>
          </a:p>
          <a:p>
            <a:pPr marL="76200" indent="0" algn="l">
              <a:spcBef>
                <a:spcPts val="300"/>
              </a:spcBef>
              <a:buNone/>
            </a:pPr>
            <a:endParaRPr lang="en-US" sz="1800" dirty="0">
              <a:effectLst/>
              <a:latin typeface="Times New Roman" panose="02020603050405020304" pitchFamily="18" charset="0"/>
              <a:ea typeface="Calibri" panose="020F0502020204030204" pitchFamily="34" charset="0"/>
            </a:endParaRPr>
          </a:p>
          <a:p>
            <a:pPr marL="76200" indent="0" algn="l">
              <a:spcBef>
                <a:spcPts val="1800"/>
              </a:spcBef>
              <a:buNone/>
            </a:pPr>
            <a:r>
              <a:rPr lang="en-US" sz="1000" dirty="0">
                <a:solidFill>
                  <a:schemeClr val="bg1">
                    <a:lumMod val="50000"/>
                  </a:schemeClr>
                </a:solidFill>
              </a:rPr>
              <a:t>W. Kang and J. McAuley, “Self-Attentive Sequential Recommendation,” 2018 IEEE International Conference on Data Mining (ICDM), Singapore, 2018, pp. 197-206, </a:t>
            </a:r>
            <a:r>
              <a:rPr lang="en-US" sz="1000" dirty="0" err="1">
                <a:solidFill>
                  <a:schemeClr val="bg1">
                    <a:lumMod val="50000"/>
                  </a:schemeClr>
                </a:solidFill>
              </a:rPr>
              <a:t>doi</a:t>
            </a:r>
            <a:r>
              <a:rPr lang="en-US" sz="1000" dirty="0">
                <a:solidFill>
                  <a:schemeClr val="bg1">
                    <a:lumMod val="50000"/>
                  </a:schemeClr>
                </a:solidFill>
              </a:rPr>
              <a:t>: 10.1109/ICDM.2018.00035.</a:t>
            </a:r>
          </a:p>
          <a:p>
            <a:pPr marL="76200" indent="0" algn="l">
              <a:spcBef>
                <a:spcPts val="300"/>
              </a:spcBef>
              <a:buNone/>
            </a:pPr>
            <a:endParaRPr lang="en-US" sz="3200" dirty="0">
              <a:solidFill>
                <a:srgbClr val="002060"/>
              </a:solidFill>
            </a:endParaRPr>
          </a:p>
        </p:txBody>
      </p:sp>
      <p:sp>
        <p:nvSpPr>
          <p:cNvPr id="3" name="Arrow: Down 2">
            <a:extLst>
              <a:ext uri="{FF2B5EF4-FFF2-40B4-BE49-F238E27FC236}">
                <a16:creationId xmlns:a16="http://schemas.microsoft.com/office/drawing/2014/main" id="{C3616D27-41E2-4917-AD74-2AE733C96224}"/>
              </a:ext>
            </a:extLst>
          </p:cNvPr>
          <p:cNvSpPr/>
          <p:nvPr/>
        </p:nvSpPr>
        <p:spPr>
          <a:xfrm>
            <a:off x="5851521" y="3953072"/>
            <a:ext cx="488950" cy="60622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F1149C34-0558-478B-B981-8F063C6337D2}"/>
              </a:ext>
            </a:extLst>
          </p:cNvPr>
          <p:cNvSpPr/>
          <p:nvPr/>
        </p:nvSpPr>
        <p:spPr>
          <a:xfrm>
            <a:off x="7653472" y="2788224"/>
            <a:ext cx="1046027" cy="602675"/>
          </a:xfrm>
          <a:prstGeom prst="ellipse">
            <a:avLst/>
          </a:prstGeom>
          <a:noFill/>
          <a:ln w="57150">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D49D781-CA05-4BFB-9D04-CE515D433B6A}"/>
              </a:ext>
            </a:extLst>
          </p:cNvPr>
          <p:cNvSpPr txBox="1"/>
          <p:nvPr/>
        </p:nvSpPr>
        <p:spPr>
          <a:xfrm>
            <a:off x="439221" y="4744655"/>
            <a:ext cx="11313551" cy="1392659"/>
          </a:xfrm>
          <a:prstGeom prst="rect">
            <a:avLst/>
          </a:prstGeom>
          <a:noFill/>
          <a:ln>
            <a:noFill/>
          </a:ln>
        </p:spPr>
        <p:txBody>
          <a:bodyPr spcFirstLastPara="1" wrap="square" lIns="91425" tIns="91425" rIns="91425" bIns="91425" rtlCol="0" anchor="b" anchorCtr="0">
            <a:spAutoFit/>
          </a:bodyPr>
          <a:lstStyle/>
          <a:p>
            <a:pPr marL="76200" indent="0" algn="l">
              <a:spcBef>
                <a:spcPts val="300"/>
              </a:spcBef>
              <a:buNone/>
            </a:pPr>
            <a:r>
              <a:rPr lang="en-US" sz="2400" b="1" dirty="0">
                <a:solidFill>
                  <a:schemeClr val="accent3"/>
                </a:solidFill>
                <a:latin typeface="Franklin Gothic" panose="020B0604020202020204" charset="0"/>
                <a:cs typeface="Franklin Gothic" panose="020B0604020202020204" charset="0"/>
              </a:rPr>
              <a:t>GRU4Rec uses Gated Recurrent Units (GRU) to model click sequences for session-based recommendation</a:t>
            </a:r>
            <a:r>
              <a:rPr lang="en-US" sz="2800" b="1" dirty="0">
                <a:solidFill>
                  <a:schemeClr val="accent3"/>
                </a:solidFill>
                <a:latin typeface="Franklin Gothic" panose="020B0604020202020204" charset="0"/>
                <a:cs typeface="Franklin Gothic" panose="020B0604020202020204" charset="0"/>
              </a:rPr>
              <a:t>.</a:t>
            </a:r>
            <a:r>
              <a:rPr lang="en-US" sz="2800" b="1" dirty="0">
                <a:solidFill>
                  <a:schemeClr val="accent1"/>
                </a:solidFill>
                <a:latin typeface="Franklin Gothic" panose="020B0604020202020204" charset="0"/>
                <a:cs typeface="Franklin Gothic" panose="020B0604020202020204" charset="0"/>
              </a:rPr>
              <a:t> </a:t>
            </a:r>
            <a:r>
              <a:rPr lang="en-US" sz="2400" b="1" dirty="0">
                <a:solidFill>
                  <a:schemeClr val="accent3"/>
                </a:solidFill>
                <a:latin typeface="Franklin Gothic" panose="020B0604020202020204" charset="0"/>
                <a:cs typeface="Franklin Gothic" panose="020B0604020202020204" charset="0"/>
              </a:rPr>
              <a:t>An improved version further boosts its Top-N recommendation performance. </a:t>
            </a:r>
          </a:p>
        </p:txBody>
      </p:sp>
    </p:spTree>
    <p:custDataLst>
      <p:tags r:id="rId1"/>
    </p:custDataLst>
    <p:extLst>
      <p:ext uri="{BB962C8B-B14F-4D97-AF65-F5344CB8AC3E}">
        <p14:creationId xmlns:p14="http://schemas.microsoft.com/office/powerpoint/2010/main" val="238687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7166" y="596220"/>
            <a:ext cx="2960325" cy="805636"/>
          </a:xfrm>
        </p:spPr>
        <p:txBody>
          <a:bodyPr/>
          <a:lstStyle/>
          <a:p>
            <a:r>
              <a:rPr lang="en-US" i="0" dirty="0">
                <a:solidFill>
                  <a:schemeClr val="bg1"/>
                </a:solidFill>
                <a:latin typeface="Franklin Gothic Book" panose="020B0503020102020204" pitchFamily="34" charset="0"/>
              </a:rPr>
              <a:t>Objectives</a:t>
            </a:r>
          </a:p>
        </p:txBody>
      </p:sp>
      <p:sp>
        <p:nvSpPr>
          <p:cNvPr id="3" name="Content Placeholder 2"/>
          <p:cNvSpPr>
            <a:spLocks noGrp="1"/>
          </p:cNvSpPr>
          <p:nvPr>
            <p:ph type="body" sz="quarter" idx="4294967295"/>
          </p:nvPr>
        </p:nvSpPr>
        <p:spPr>
          <a:xfrm>
            <a:off x="-397166" y="1820957"/>
            <a:ext cx="12192000" cy="2179544"/>
          </a:xfrm>
        </p:spPr>
        <p:txBody>
          <a:bodyPr/>
          <a:lstStyle/>
          <a:p>
            <a:pPr marL="685800" lvl="1" indent="0">
              <a:spcBef>
                <a:spcPts val="600"/>
              </a:spcBef>
              <a:buClr>
                <a:schemeClr val="bg1"/>
              </a:buClr>
              <a:buSzPct val="75000"/>
              <a:buNone/>
            </a:pPr>
            <a:r>
              <a:rPr lang="en-US" sz="3200" dirty="0">
                <a:solidFill>
                  <a:schemeClr val="bg1"/>
                </a:solidFill>
              </a:rPr>
              <a:t>Improve the clarity and effectiveness of your academic writing by controlling and exploiting the rules of sentence structure, grammar, and punctuation.</a:t>
            </a:r>
          </a:p>
          <a:p>
            <a:pPr marL="685800" lvl="1" indent="0">
              <a:spcBef>
                <a:spcPts val="600"/>
              </a:spcBef>
              <a:buClr>
                <a:schemeClr val="bg1"/>
              </a:buClr>
              <a:buSzPct val="75000"/>
              <a:buNone/>
            </a:pPr>
            <a:endParaRPr lang="en-US" sz="3200" dirty="0">
              <a:solidFill>
                <a:schemeClr val="bg1"/>
              </a:solidFill>
            </a:endParaRPr>
          </a:p>
          <a:p>
            <a:pPr marL="685800" lvl="1" indent="0">
              <a:spcBef>
                <a:spcPts val="600"/>
              </a:spcBef>
              <a:buClr>
                <a:schemeClr val="bg1"/>
              </a:buClr>
              <a:buSzPct val="75000"/>
              <a:buNone/>
            </a:pPr>
            <a:r>
              <a:rPr lang="en-US" sz="3200" dirty="0">
                <a:solidFill>
                  <a:schemeClr val="bg1"/>
                </a:solidFill>
              </a:rPr>
              <a:t>(Review the basic grammar rules for sentences and punctuation—rules that most of us were never taught explicitly)</a:t>
            </a:r>
          </a:p>
          <a:p>
            <a:pPr lvl="1">
              <a:buClr>
                <a:schemeClr val="bg1"/>
              </a:buClr>
              <a:buSzPct val="75000"/>
              <a:buFont typeface="Wingdings" panose="05000000000000000000" pitchFamily="2" charset="2"/>
              <a:buChar char="§"/>
            </a:pPr>
            <a:endParaRPr lang="en-US" dirty="0">
              <a:solidFill>
                <a:schemeClr val="bg1"/>
              </a:solidFill>
            </a:endParaRPr>
          </a:p>
        </p:txBody>
      </p:sp>
    </p:spTree>
    <p:extLst>
      <p:ext uri="{BB962C8B-B14F-4D97-AF65-F5344CB8AC3E}">
        <p14:creationId xmlns:p14="http://schemas.microsoft.com/office/powerpoint/2010/main" val="2508767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4574"/>
            <a:ext cx="11548393" cy="769720"/>
          </a:xfrm>
          <a:solidFill>
            <a:schemeClr val="bg1"/>
          </a:solidFill>
        </p:spPr>
        <p:txBody>
          <a:bodyPr/>
          <a:lstStyle/>
          <a:p>
            <a:r>
              <a:rPr lang="en-US" sz="4400" dirty="0">
                <a:solidFill>
                  <a:schemeClr val="accent1"/>
                </a:solidFill>
                <a:latin typeface="Franklin Gothic Book" panose="020B0503020102020204" pitchFamily="34" charset="0"/>
              </a:rPr>
              <a:t>Coordinating Conjunctions: Comma Usage</a:t>
            </a:r>
          </a:p>
        </p:txBody>
      </p:sp>
      <p:sp>
        <p:nvSpPr>
          <p:cNvPr id="11" name="TextBox 10">
            <a:extLst>
              <a:ext uri="{FF2B5EF4-FFF2-40B4-BE49-F238E27FC236}">
                <a16:creationId xmlns:a16="http://schemas.microsoft.com/office/drawing/2014/main" id="{0E6E1BB1-E003-4F2D-AF6C-FF2E86D6E3B4}"/>
              </a:ext>
            </a:extLst>
          </p:cNvPr>
          <p:cNvSpPr txBox="1"/>
          <p:nvPr/>
        </p:nvSpPr>
        <p:spPr>
          <a:xfrm>
            <a:off x="-1" y="1483396"/>
            <a:ext cx="12192000" cy="4847451"/>
          </a:xfrm>
          <a:prstGeom prst="rect">
            <a:avLst/>
          </a:prstGeom>
          <a:solidFill>
            <a:schemeClr val="bg1"/>
          </a:solidFill>
          <a:ln>
            <a:noFill/>
          </a:ln>
        </p:spPr>
        <p:txBody>
          <a:bodyPr spcFirstLastPara="1" wrap="square" lIns="91425" tIns="91425" rIns="91425" bIns="91425" rtlCol="0" anchor="b" anchorCtr="0">
            <a:spAutoFit/>
          </a:bodyPr>
          <a:lstStyle/>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3600" b="0" i="0" u="none" strike="noStrike" kern="0" cap="none" spc="0" normalizeH="0" baseline="0" noProof="0" dirty="0">
                <a:ln>
                  <a:noFill/>
                </a:ln>
                <a:solidFill>
                  <a:schemeClr val="tx1"/>
                </a:solidFill>
                <a:effectLst/>
                <a:uLnTx/>
                <a:uFillTx/>
                <a:latin typeface="Franklin Gothic"/>
                <a:cs typeface="Franklin Gothic"/>
                <a:sym typeface="Franklin Gothic"/>
              </a:rPr>
              <a:t>Two subjects (even if they’re the same repeated subject) </a:t>
            </a:r>
          </a:p>
          <a:p>
            <a:pPr marL="647700" marR="0" lvl="0" indent="-571500" algn="ctr" defTabSz="914400" rtl="0" eaLnBrk="1" fontAlgn="auto" latinLnBrk="0" hangingPunct="1">
              <a:lnSpc>
                <a:spcPct val="100000"/>
              </a:lnSpc>
              <a:spcBef>
                <a:spcPts val="300"/>
              </a:spcBef>
              <a:spcAft>
                <a:spcPts val="0"/>
              </a:spcAft>
              <a:buClr>
                <a:srgbClr val="232D4B"/>
              </a:buClr>
              <a:buSzPts val="2400"/>
              <a:buFont typeface="Wingdings" panose="05000000000000000000" pitchFamily="2" charset="2"/>
              <a:buChar char="à"/>
              <a:tabLst/>
              <a:defRPr/>
            </a:pPr>
            <a:r>
              <a:rPr kumimoji="0" lang="en-US" sz="3600" b="0" i="0" u="none" strike="noStrike" kern="0" cap="none" spc="0" normalizeH="0" baseline="0" noProof="0" dirty="0">
                <a:ln>
                  <a:noFill/>
                </a:ln>
                <a:solidFill>
                  <a:schemeClr val="accent1"/>
                </a:solidFill>
                <a:effectLst/>
                <a:uLnTx/>
                <a:uFillTx/>
                <a:latin typeface="Franklin Gothic"/>
                <a:cs typeface="Franklin Gothic"/>
                <a:sym typeface="Wingdings" panose="05000000000000000000" pitchFamily="2" charset="2"/>
              </a:rPr>
              <a:t>use a comma with your FANBOY</a:t>
            </a:r>
          </a:p>
          <a:p>
            <a:pPr marL="647700" marR="0" lvl="0" indent="-571500" algn="ctr" defTabSz="914400" rtl="0" eaLnBrk="1" fontAlgn="auto" latinLnBrk="0" hangingPunct="1">
              <a:lnSpc>
                <a:spcPct val="100000"/>
              </a:lnSpc>
              <a:spcBef>
                <a:spcPts val="300"/>
              </a:spcBef>
              <a:spcAft>
                <a:spcPts val="0"/>
              </a:spcAft>
              <a:buClr>
                <a:srgbClr val="232D4B"/>
              </a:buClr>
              <a:buSzPts val="2400"/>
              <a:buFont typeface="Wingdings" panose="05000000000000000000" pitchFamily="2" charset="2"/>
              <a:buChar char="à"/>
              <a:tabLst/>
              <a:defRPr/>
            </a:pPr>
            <a:endParaRPr kumimoji="0" lang="en-US" sz="3600" b="0" i="0" u="none" strike="noStrike" kern="0" cap="none" spc="0" normalizeH="0" baseline="0" noProof="0" dirty="0">
              <a:ln>
                <a:noFill/>
              </a:ln>
              <a:solidFill>
                <a:schemeClr val="accent1"/>
              </a:solidFill>
              <a:effectLst/>
              <a:uLnTx/>
              <a:uFillTx/>
              <a:latin typeface="Franklin Gothic"/>
              <a:cs typeface="Franklin Gothic"/>
              <a:sym typeface="Wingdings" panose="05000000000000000000" pitchFamily="2" charset="2"/>
            </a:endParaRP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kumimoji="0" lang="en-US" sz="3600" b="0" i="0" u="none" strike="noStrike" kern="0" cap="none" spc="0" normalizeH="0" baseline="0" noProof="0" dirty="0">
              <a:ln>
                <a:noFill/>
              </a:ln>
              <a:solidFill>
                <a:schemeClr val="accent1"/>
              </a:solidFill>
              <a:effectLst/>
              <a:uLnTx/>
              <a:uFillTx/>
              <a:latin typeface="Franklin Gothic"/>
              <a:cs typeface="Franklin Gothic"/>
              <a:sym typeface="Wingdings" panose="05000000000000000000" pitchFamily="2" charset="2"/>
            </a:endParaRP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lang="en-US" sz="3600" dirty="0">
                <a:solidFill>
                  <a:schemeClr val="tx1"/>
                </a:solidFill>
                <a:latin typeface="Franklin Gothic"/>
                <a:cs typeface="Franklin Gothic"/>
                <a:sym typeface="Wingdings" panose="05000000000000000000" pitchFamily="2" charset="2"/>
              </a:rPr>
              <a:t>Adding on a new verb that applies to the same subject, but </a:t>
            </a:r>
            <a:r>
              <a:rPr lang="en-US" sz="3600" u="sng" dirty="0">
                <a:solidFill>
                  <a:schemeClr val="tx1"/>
                </a:solidFill>
                <a:latin typeface="Franklin Gothic"/>
                <a:cs typeface="Franklin Gothic"/>
                <a:sym typeface="Wingdings" panose="05000000000000000000" pitchFamily="2" charset="2"/>
              </a:rPr>
              <a:t>not repeating</a:t>
            </a:r>
            <a:r>
              <a:rPr lang="en-US" sz="3600" dirty="0">
                <a:solidFill>
                  <a:schemeClr val="tx1"/>
                </a:solidFill>
                <a:latin typeface="Franklin Gothic"/>
                <a:cs typeface="Franklin Gothic"/>
                <a:sym typeface="Wingdings" panose="05000000000000000000" pitchFamily="2" charset="2"/>
              </a:rPr>
              <a:t> the subject? </a:t>
            </a:r>
          </a:p>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lang="en-US" sz="3600" dirty="0">
                <a:solidFill>
                  <a:schemeClr val="accent1"/>
                </a:solidFill>
                <a:latin typeface="Franklin Gothic"/>
                <a:cs typeface="Franklin Gothic"/>
                <a:sym typeface="Wingdings" panose="05000000000000000000" pitchFamily="2" charset="2"/>
              </a:rPr>
              <a:t> no comma with your FANBOY</a:t>
            </a:r>
            <a:endParaRPr kumimoji="0" lang="en-US" sz="3600" b="0" i="0" u="none" strike="noStrike" kern="0" cap="none" spc="0" normalizeH="0" baseline="0" noProof="0" dirty="0">
              <a:ln>
                <a:noFill/>
              </a:ln>
              <a:solidFill>
                <a:schemeClr val="accent1"/>
              </a:solidFill>
              <a:effectLst/>
              <a:uLnTx/>
              <a:uFillTx/>
              <a:latin typeface="Franklin Gothic"/>
              <a:cs typeface="Franklin Gothic"/>
              <a:sym typeface="Franklin Gothic"/>
            </a:endParaRPr>
          </a:p>
          <a:p>
            <a:pPr algn="r"/>
            <a:endParaRPr lang="en-US" sz="3600" b="1" dirty="0"/>
          </a:p>
        </p:txBody>
      </p:sp>
    </p:spTree>
    <p:extLst>
      <p:ext uri="{BB962C8B-B14F-4D97-AF65-F5344CB8AC3E}">
        <p14:creationId xmlns:p14="http://schemas.microsoft.com/office/powerpoint/2010/main" val="2731174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0" y="344273"/>
            <a:ext cx="11548393" cy="769720"/>
          </a:xfrm>
          <a:solidFill>
            <a:schemeClr val="bg1"/>
          </a:solidFill>
        </p:spPr>
        <p:txBody>
          <a:bodyPr/>
          <a:lstStyle/>
          <a:p>
            <a:r>
              <a:rPr lang="en-US" sz="4400" dirty="0">
                <a:solidFill>
                  <a:schemeClr val="accent1"/>
                </a:solidFill>
                <a:latin typeface="Franklin Gothic Book" panose="020B0503020102020204" pitchFamily="34" charset="0"/>
              </a:rPr>
              <a:t>Coordinating Conjunctions: Comma Usage and Shared Subjects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3" y="4218140"/>
            <a:ext cx="11548392" cy="649317"/>
          </a:xfrm>
        </p:spPr>
        <p:txBody>
          <a:bodyPr/>
          <a:lstStyle/>
          <a:p>
            <a:pPr marL="76200" indent="0">
              <a:spcBef>
                <a:spcPts val="300"/>
              </a:spcBef>
              <a:buNone/>
            </a:pPr>
            <a:r>
              <a:rPr lang="en-US" b="1" dirty="0">
                <a:solidFill>
                  <a:schemeClr val="accent1"/>
                </a:solidFill>
              </a:rPr>
              <a:t>I like</a:t>
            </a:r>
            <a:r>
              <a:rPr lang="en-US" dirty="0">
                <a:solidFill>
                  <a:schemeClr val="accent1"/>
                </a:solidFill>
              </a:rPr>
              <a:t> the Charlottesville music scene </a:t>
            </a:r>
            <a:r>
              <a:rPr lang="en-US" u="sng" dirty="0">
                <a:solidFill>
                  <a:schemeClr val="accent1"/>
                </a:solidFill>
              </a:rPr>
              <a:t>and</a:t>
            </a:r>
            <a:r>
              <a:rPr lang="en-US" b="1" dirty="0">
                <a:solidFill>
                  <a:schemeClr val="accent1"/>
                </a:solidFill>
              </a:rPr>
              <a:t> work </a:t>
            </a:r>
            <a:r>
              <a:rPr lang="en-US" dirty="0">
                <a:solidFill>
                  <a:schemeClr val="accent1"/>
                </a:solidFill>
              </a:rPr>
              <a:t>hard as an engineer. </a:t>
            </a:r>
          </a:p>
          <a:p>
            <a:pPr marL="76200" indent="0">
              <a:spcBef>
                <a:spcPts val="300"/>
              </a:spcBef>
              <a:buNone/>
            </a:pPr>
            <a:endParaRPr lang="en-US" sz="1800" dirty="0">
              <a:solidFill>
                <a:schemeClr val="accent1"/>
              </a:solidFill>
            </a:endParaRPr>
          </a:p>
          <a:p>
            <a:pPr marL="76200" indent="0">
              <a:spcBef>
                <a:spcPts val="300"/>
              </a:spcBef>
              <a:buNone/>
            </a:pPr>
            <a:endParaRPr lang="en-US" dirty="0">
              <a:solidFill>
                <a:schemeClr val="accent1"/>
              </a:solidFill>
            </a:endParaRPr>
          </a:p>
          <a:p>
            <a:pPr marL="76200" indent="0">
              <a:spcBef>
                <a:spcPts val="300"/>
              </a:spcBef>
              <a:buNone/>
            </a:pPr>
            <a:endParaRPr lang="en-US" sz="1800" dirty="0">
              <a:solidFill>
                <a:schemeClr val="accent1"/>
              </a:solidFill>
            </a:endParaRPr>
          </a:p>
          <a:p>
            <a:pPr marL="76200" indent="0">
              <a:spcBef>
                <a:spcPts val="300"/>
              </a:spcBef>
              <a:buNone/>
            </a:pPr>
            <a:endParaRPr lang="en-US" sz="3200" dirty="0">
              <a:solidFill>
                <a:srgbClr val="002060"/>
              </a:solidFill>
            </a:endParaRPr>
          </a:p>
        </p:txBody>
      </p:sp>
      <p:sp>
        <p:nvSpPr>
          <p:cNvPr id="3" name="TextBox 2">
            <a:extLst>
              <a:ext uri="{FF2B5EF4-FFF2-40B4-BE49-F238E27FC236}">
                <a16:creationId xmlns:a16="http://schemas.microsoft.com/office/drawing/2014/main" id="{5CAAF805-DB32-48E8-B233-2773F30E65A1}"/>
              </a:ext>
            </a:extLst>
          </p:cNvPr>
          <p:cNvSpPr txBox="1"/>
          <p:nvPr/>
        </p:nvSpPr>
        <p:spPr>
          <a:xfrm>
            <a:off x="321801" y="2594129"/>
            <a:ext cx="11548393" cy="807883"/>
          </a:xfrm>
          <a:prstGeom prst="rect">
            <a:avLst/>
          </a:prstGeom>
          <a:noFill/>
          <a:ln>
            <a:noFill/>
          </a:ln>
        </p:spPr>
        <p:txBody>
          <a:bodyPr spcFirstLastPara="1" wrap="square" lIns="91425" tIns="91425" rIns="91425" bIns="91425" rtlCol="0" anchor="b" anchorCtr="0">
            <a:spAutoFit/>
          </a:bodyPr>
          <a:lstStyle/>
          <a:p>
            <a:pPr marL="76200" marR="0" lvl="0" indent="0" algn="ctr"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rPr>
              <a:t>I </a:t>
            </a:r>
            <a:r>
              <a:rPr kumimoji="0" lang="en-US" sz="2400" b="1" i="0" u="none" strike="noStrike" kern="0" cap="none" spc="0" normalizeH="0" baseline="0" noProof="0" dirty="0">
                <a:ln>
                  <a:noFill/>
                </a:ln>
                <a:solidFill>
                  <a:schemeClr val="accent1"/>
                </a:solidFill>
                <a:effectLst/>
                <a:uLnTx/>
                <a:uFillTx/>
                <a:latin typeface="Franklin Gothic"/>
                <a:cs typeface="Franklin Gothic"/>
                <a:sym typeface="Franklin Gothic"/>
              </a:rPr>
              <a:t>like</a:t>
            </a:r>
            <a:r>
              <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rPr>
              <a:t> the Charlottesville music scene</a:t>
            </a:r>
            <a:r>
              <a:rPr kumimoji="0" lang="en-US" sz="2400" b="1" i="0" u="none" strike="noStrike" kern="0" cap="none" spc="0" normalizeH="0" baseline="0" noProof="0" dirty="0">
                <a:ln>
                  <a:noFill/>
                </a:ln>
                <a:solidFill>
                  <a:schemeClr val="accent1"/>
                </a:solidFill>
                <a:effectLst/>
                <a:uLnTx/>
                <a:uFillTx/>
                <a:latin typeface="Franklin Gothic"/>
                <a:cs typeface="Franklin Gothic"/>
                <a:sym typeface="Franklin Gothic"/>
              </a:rPr>
              <a:t>, </a:t>
            </a:r>
            <a:r>
              <a:rPr kumimoji="0" lang="en-US" sz="2400" b="0" i="0" u="sng" strike="noStrike" kern="0" cap="none" spc="0" normalizeH="0" baseline="0" noProof="0" dirty="0">
                <a:ln>
                  <a:noFill/>
                </a:ln>
                <a:solidFill>
                  <a:schemeClr val="accent1"/>
                </a:solidFill>
                <a:effectLst/>
                <a:uLnTx/>
                <a:uFillTx/>
                <a:latin typeface="Franklin Gothic"/>
                <a:cs typeface="Franklin Gothic"/>
                <a:sym typeface="Franklin Gothic"/>
              </a:rPr>
              <a:t>and</a:t>
            </a:r>
            <a:r>
              <a:rPr kumimoji="0" lang="en-US" sz="2400" b="1" i="0" u="none" strike="noStrike" kern="0" cap="none" spc="0" normalizeH="0" baseline="0" noProof="0" dirty="0">
                <a:ln>
                  <a:noFill/>
                </a:ln>
                <a:solidFill>
                  <a:schemeClr val="accent1"/>
                </a:solidFill>
                <a:effectLst/>
                <a:uLnTx/>
                <a:uFillTx/>
                <a:latin typeface="Franklin Gothic"/>
                <a:cs typeface="Franklin Gothic"/>
                <a:sym typeface="Franklin Gothic"/>
              </a:rPr>
              <a:t> I work</a:t>
            </a:r>
            <a:r>
              <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rPr>
              <a:t> hard as an engineer. </a:t>
            </a:r>
          </a:p>
          <a:p>
            <a:pPr algn="r"/>
            <a:endParaRPr lang="en-US" b="1" dirty="0"/>
          </a:p>
        </p:txBody>
      </p:sp>
      <p:sp>
        <p:nvSpPr>
          <p:cNvPr id="6" name="TextBox 5">
            <a:extLst>
              <a:ext uri="{FF2B5EF4-FFF2-40B4-BE49-F238E27FC236}">
                <a16:creationId xmlns:a16="http://schemas.microsoft.com/office/drawing/2014/main" id="{0F8C0F6E-88AF-42E4-9562-F2487BE5FEF3}"/>
              </a:ext>
            </a:extLst>
          </p:cNvPr>
          <p:cNvSpPr txBox="1"/>
          <p:nvPr/>
        </p:nvSpPr>
        <p:spPr>
          <a:xfrm>
            <a:off x="1295400" y="2201933"/>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S</a:t>
            </a:r>
          </a:p>
        </p:txBody>
      </p:sp>
      <p:sp>
        <p:nvSpPr>
          <p:cNvPr id="7" name="TextBox 6">
            <a:extLst>
              <a:ext uri="{FF2B5EF4-FFF2-40B4-BE49-F238E27FC236}">
                <a16:creationId xmlns:a16="http://schemas.microsoft.com/office/drawing/2014/main" id="{D1E61409-254E-4040-9F39-E054AA4DFBAA}"/>
              </a:ext>
            </a:extLst>
          </p:cNvPr>
          <p:cNvSpPr txBox="1"/>
          <p:nvPr/>
        </p:nvSpPr>
        <p:spPr>
          <a:xfrm>
            <a:off x="6959600" y="2183143"/>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S</a:t>
            </a:r>
          </a:p>
        </p:txBody>
      </p:sp>
      <p:sp>
        <p:nvSpPr>
          <p:cNvPr id="8" name="TextBox 7">
            <a:extLst>
              <a:ext uri="{FF2B5EF4-FFF2-40B4-BE49-F238E27FC236}">
                <a16:creationId xmlns:a16="http://schemas.microsoft.com/office/drawing/2014/main" id="{7B70D754-2F8E-45BD-A546-736F4132253F}"/>
              </a:ext>
            </a:extLst>
          </p:cNvPr>
          <p:cNvSpPr txBox="1"/>
          <p:nvPr/>
        </p:nvSpPr>
        <p:spPr>
          <a:xfrm>
            <a:off x="1695449" y="2298791"/>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V</a:t>
            </a:r>
          </a:p>
        </p:txBody>
      </p:sp>
      <p:sp>
        <p:nvSpPr>
          <p:cNvPr id="10" name="TextBox 9">
            <a:extLst>
              <a:ext uri="{FF2B5EF4-FFF2-40B4-BE49-F238E27FC236}">
                <a16:creationId xmlns:a16="http://schemas.microsoft.com/office/drawing/2014/main" id="{695ECA1C-5CAA-455F-8845-12520B0BDA5F}"/>
              </a:ext>
            </a:extLst>
          </p:cNvPr>
          <p:cNvSpPr txBox="1"/>
          <p:nvPr/>
        </p:nvSpPr>
        <p:spPr>
          <a:xfrm>
            <a:off x="7423149" y="2252704"/>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V</a:t>
            </a:r>
          </a:p>
        </p:txBody>
      </p:sp>
      <p:sp>
        <p:nvSpPr>
          <p:cNvPr id="11" name="Arrow: Curved Up 10">
            <a:extLst>
              <a:ext uri="{FF2B5EF4-FFF2-40B4-BE49-F238E27FC236}">
                <a16:creationId xmlns:a16="http://schemas.microsoft.com/office/drawing/2014/main" id="{E20A9C5C-55FB-4DCC-8923-2BF1D7F100E7}"/>
              </a:ext>
            </a:extLst>
          </p:cNvPr>
          <p:cNvSpPr/>
          <p:nvPr/>
        </p:nvSpPr>
        <p:spPr>
          <a:xfrm>
            <a:off x="1498600" y="3086100"/>
            <a:ext cx="406400" cy="2032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urved Up 11">
            <a:extLst>
              <a:ext uri="{FF2B5EF4-FFF2-40B4-BE49-F238E27FC236}">
                <a16:creationId xmlns:a16="http://schemas.microsoft.com/office/drawing/2014/main" id="{ED999BAA-E888-4D78-96D0-C8027EAAB27B}"/>
              </a:ext>
            </a:extLst>
          </p:cNvPr>
          <p:cNvSpPr/>
          <p:nvPr/>
        </p:nvSpPr>
        <p:spPr>
          <a:xfrm>
            <a:off x="7162800" y="3112096"/>
            <a:ext cx="406400" cy="2032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a:extLst>
              <a:ext uri="{FF2B5EF4-FFF2-40B4-BE49-F238E27FC236}">
                <a16:creationId xmlns:a16="http://schemas.microsoft.com/office/drawing/2014/main" id="{9DEA82F1-185A-4C31-BA27-AB85A860E9BF}"/>
              </a:ext>
            </a:extLst>
          </p:cNvPr>
          <p:cNvSpPr txBox="1"/>
          <p:nvPr/>
        </p:nvSpPr>
        <p:spPr>
          <a:xfrm>
            <a:off x="1441449" y="3812998"/>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S</a:t>
            </a:r>
          </a:p>
        </p:txBody>
      </p:sp>
      <p:sp>
        <p:nvSpPr>
          <p:cNvPr id="14" name="TextBox 13">
            <a:extLst>
              <a:ext uri="{FF2B5EF4-FFF2-40B4-BE49-F238E27FC236}">
                <a16:creationId xmlns:a16="http://schemas.microsoft.com/office/drawing/2014/main" id="{30CD165D-04AB-48E3-989C-49A4CA6157BC}"/>
              </a:ext>
            </a:extLst>
          </p:cNvPr>
          <p:cNvSpPr txBox="1"/>
          <p:nvPr/>
        </p:nvSpPr>
        <p:spPr>
          <a:xfrm>
            <a:off x="1847849" y="3975191"/>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V</a:t>
            </a:r>
          </a:p>
        </p:txBody>
      </p:sp>
      <p:sp>
        <p:nvSpPr>
          <p:cNvPr id="15" name="TextBox 14">
            <a:extLst>
              <a:ext uri="{FF2B5EF4-FFF2-40B4-BE49-F238E27FC236}">
                <a16:creationId xmlns:a16="http://schemas.microsoft.com/office/drawing/2014/main" id="{32ECE4E7-F17A-42E4-AEB4-40E13652ED6F}"/>
              </a:ext>
            </a:extLst>
          </p:cNvPr>
          <p:cNvSpPr txBox="1"/>
          <p:nvPr/>
        </p:nvSpPr>
        <p:spPr>
          <a:xfrm>
            <a:off x="7283449" y="3954504"/>
            <a:ext cx="406400" cy="553968"/>
          </a:xfrm>
          <a:prstGeom prst="rect">
            <a:avLst/>
          </a:prstGeom>
          <a:noFill/>
          <a:ln>
            <a:noFill/>
          </a:ln>
        </p:spPr>
        <p:txBody>
          <a:bodyPr spcFirstLastPara="1" wrap="square" lIns="91425" tIns="91425" rIns="91425" bIns="91425" rtlCol="0" anchor="b" anchorCtr="0">
            <a:spAutoFit/>
          </a:bodyPr>
          <a:lstStyle/>
          <a:p>
            <a:pPr algn="r"/>
            <a:r>
              <a:rPr lang="en-US" sz="2400" b="1" dirty="0">
                <a:solidFill>
                  <a:schemeClr val="tx1"/>
                </a:solidFill>
                <a:latin typeface="Franklin Gothic" panose="020B0604020202020204" charset="0"/>
                <a:cs typeface="Franklin Gothic" panose="020B0604020202020204" charset="0"/>
              </a:rPr>
              <a:t>V</a:t>
            </a:r>
          </a:p>
        </p:txBody>
      </p:sp>
      <p:sp>
        <p:nvSpPr>
          <p:cNvPr id="16" name="Arrow: Curved Up 15">
            <a:extLst>
              <a:ext uri="{FF2B5EF4-FFF2-40B4-BE49-F238E27FC236}">
                <a16:creationId xmlns:a16="http://schemas.microsoft.com/office/drawing/2014/main" id="{115B583F-AA36-4B9B-AD74-ADC27BDA3A76}"/>
              </a:ext>
            </a:extLst>
          </p:cNvPr>
          <p:cNvSpPr/>
          <p:nvPr/>
        </p:nvSpPr>
        <p:spPr>
          <a:xfrm>
            <a:off x="1498601" y="4668907"/>
            <a:ext cx="812797" cy="322397"/>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Arrow: Curved Up 16">
            <a:extLst>
              <a:ext uri="{FF2B5EF4-FFF2-40B4-BE49-F238E27FC236}">
                <a16:creationId xmlns:a16="http://schemas.microsoft.com/office/drawing/2014/main" id="{1EAC9FBB-9ED2-41A9-851F-83E15A5AD2B3}"/>
              </a:ext>
            </a:extLst>
          </p:cNvPr>
          <p:cNvSpPr/>
          <p:nvPr/>
        </p:nvSpPr>
        <p:spPr>
          <a:xfrm>
            <a:off x="1562100" y="4691351"/>
            <a:ext cx="6007097" cy="707497"/>
          </a:xfrm>
          <a:prstGeom prst="curvedUpArrow">
            <a:avLst>
              <a:gd name="adj1" fmla="val 0"/>
              <a:gd name="adj2" fmla="val 0"/>
              <a:gd name="adj3"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a:extLst>
              <a:ext uri="{FF2B5EF4-FFF2-40B4-BE49-F238E27FC236}">
                <a16:creationId xmlns:a16="http://schemas.microsoft.com/office/drawing/2014/main" id="{6FDE1BA1-A4D6-4523-979C-2A8B83BF49CF}"/>
              </a:ext>
            </a:extLst>
          </p:cNvPr>
          <p:cNvPicPr>
            <a:picLocks noChangeAspect="1"/>
          </p:cNvPicPr>
          <p:nvPr/>
        </p:nvPicPr>
        <p:blipFill>
          <a:blip r:embed="rId4"/>
          <a:stretch>
            <a:fillRect/>
          </a:stretch>
        </p:blipFill>
        <p:spPr>
          <a:xfrm rot="21442665">
            <a:off x="7137346" y="4662947"/>
            <a:ext cx="466080" cy="388400"/>
          </a:xfrm>
          <a:prstGeom prst="rect">
            <a:avLst/>
          </a:prstGeom>
        </p:spPr>
      </p:pic>
      <p:sp>
        <p:nvSpPr>
          <p:cNvPr id="22" name="Oval 21">
            <a:extLst>
              <a:ext uri="{FF2B5EF4-FFF2-40B4-BE49-F238E27FC236}">
                <a16:creationId xmlns:a16="http://schemas.microsoft.com/office/drawing/2014/main" id="{CECA26AE-15CA-4F9B-94FE-D33D0B189CC5}"/>
              </a:ext>
            </a:extLst>
          </p:cNvPr>
          <p:cNvSpPr/>
          <p:nvPr/>
        </p:nvSpPr>
        <p:spPr>
          <a:xfrm>
            <a:off x="6184900" y="2806672"/>
            <a:ext cx="406400" cy="482628"/>
          </a:xfrm>
          <a:prstGeom prst="ellipse">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Oval 22">
            <a:extLst>
              <a:ext uri="{FF2B5EF4-FFF2-40B4-BE49-F238E27FC236}">
                <a16:creationId xmlns:a16="http://schemas.microsoft.com/office/drawing/2014/main" id="{77F36473-3A4A-410C-9246-EDA00B3EE4B7}"/>
              </a:ext>
            </a:extLst>
          </p:cNvPr>
          <p:cNvSpPr/>
          <p:nvPr/>
        </p:nvSpPr>
        <p:spPr>
          <a:xfrm>
            <a:off x="6337300" y="4356072"/>
            <a:ext cx="406400" cy="482628"/>
          </a:xfrm>
          <a:prstGeom prst="ellipse">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60844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6" grpId="0"/>
      <p:bldP spid="7" grpId="0"/>
      <p:bldP spid="8" grpId="0"/>
      <p:bldP spid="10" grpId="0"/>
      <p:bldP spid="11" grpId="0" animBg="1"/>
      <p:bldP spid="12" grpId="0" animBg="1"/>
      <p:bldP spid="13" grpId="0"/>
      <p:bldP spid="14" grpId="0"/>
      <p:bldP spid="15" grpId="0"/>
      <p:bldP spid="16" grpId="0" animBg="1"/>
      <p:bldP spid="17"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0" y="344273"/>
            <a:ext cx="11548393" cy="769720"/>
          </a:xfrm>
          <a:solidFill>
            <a:schemeClr val="bg1"/>
          </a:solidFill>
        </p:spPr>
        <p:txBody>
          <a:bodyPr/>
          <a:lstStyle/>
          <a:p>
            <a:r>
              <a:rPr lang="en-US" sz="4400" dirty="0">
                <a:solidFill>
                  <a:schemeClr val="accent1"/>
                </a:solidFill>
                <a:latin typeface="Franklin Gothic Book" panose="020B0503020102020204" pitchFamily="34" charset="0"/>
              </a:rPr>
              <a:t>Coordinating Conjunctions: Comma Usage and Shared Subjects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53425" y="2801015"/>
            <a:ext cx="11548392" cy="1004995"/>
          </a:xfrm>
        </p:spPr>
        <p:txBody>
          <a:bodyPr/>
          <a:lstStyle/>
          <a:p>
            <a:pPr marL="76200" lvl="0" indent="0" algn="l">
              <a:spcBef>
                <a:spcPts val="300"/>
              </a:spcBef>
              <a:buNone/>
              <a:defRPr/>
            </a:pPr>
            <a:r>
              <a:rPr lang="en-US" dirty="0">
                <a:solidFill>
                  <a:schemeClr val="accent1"/>
                </a:solidFill>
              </a:rPr>
              <a:t>Demonstrations of such interface property engineering are not available currently and stem primarily from limitations in stabilizing a “semiconductor-grade” interface.</a:t>
            </a:r>
          </a:p>
          <a:p>
            <a:pPr marL="76200" indent="0" algn="l">
              <a:spcBef>
                <a:spcPts val="300"/>
              </a:spcBef>
              <a:buNone/>
              <a:defRPr/>
            </a:pPr>
            <a:r>
              <a:rPr lang="en-US" dirty="0">
                <a:solidFill>
                  <a:schemeClr val="accent1"/>
                </a:solidFill>
              </a:rPr>
              <a:t>Demonstrations of such interface property engineering are not available currently</a:t>
            </a:r>
            <a:r>
              <a:rPr lang="en-US" dirty="0">
                <a:solidFill>
                  <a:schemeClr val="tx1"/>
                </a:solidFill>
              </a:rPr>
              <a:t>,</a:t>
            </a:r>
            <a:r>
              <a:rPr lang="en-US" dirty="0">
                <a:solidFill>
                  <a:schemeClr val="accent1"/>
                </a:solidFill>
              </a:rPr>
              <a:t> and </a:t>
            </a:r>
            <a:r>
              <a:rPr lang="en-US" dirty="0">
                <a:solidFill>
                  <a:schemeClr val="tx1"/>
                </a:solidFill>
              </a:rPr>
              <a:t>they</a:t>
            </a:r>
            <a:r>
              <a:rPr lang="en-US" dirty="0">
                <a:solidFill>
                  <a:schemeClr val="accent1"/>
                </a:solidFill>
              </a:rPr>
              <a:t> stem primarily from limitations in stabilizing a “semiconductor-grade” interface.</a:t>
            </a:r>
          </a:p>
          <a:p>
            <a:pPr marL="76200" lvl="0" indent="0" algn="l">
              <a:spcBef>
                <a:spcPts val="300"/>
              </a:spcBef>
              <a:buNone/>
              <a:defRPr/>
            </a:pPr>
            <a:endParaRPr lang="en-US" dirty="0">
              <a:solidFill>
                <a:schemeClr val="accent1"/>
              </a:solidFill>
            </a:endParaRPr>
          </a:p>
          <a:p>
            <a:pPr marL="76200" lvl="0" indent="0" algn="l">
              <a:spcBef>
                <a:spcPts val="300"/>
              </a:spcBef>
              <a:buNone/>
              <a:defRPr/>
            </a:pPr>
            <a:endParaRPr lang="en-US" dirty="0">
              <a:solidFill>
                <a:schemeClr val="accent1"/>
              </a:solidFill>
            </a:endParaRPr>
          </a:p>
          <a:p>
            <a:pPr marL="76200" indent="0">
              <a:spcBef>
                <a:spcPts val="300"/>
              </a:spcBef>
              <a:buNone/>
            </a:pPr>
            <a:endParaRPr lang="en-US" sz="1800" dirty="0">
              <a:solidFill>
                <a:schemeClr val="accent1"/>
              </a:solidFill>
            </a:endParaRPr>
          </a:p>
          <a:p>
            <a:pPr marL="76200" indent="0">
              <a:spcBef>
                <a:spcPts val="300"/>
              </a:spcBef>
              <a:buNone/>
            </a:pPr>
            <a:endParaRPr lang="en-US" dirty="0">
              <a:solidFill>
                <a:schemeClr val="accent1"/>
              </a:solidFill>
            </a:endParaRPr>
          </a:p>
          <a:p>
            <a:pPr marL="76200" indent="0">
              <a:spcBef>
                <a:spcPts val="300"/>
              </a:spcBef>
              <a:buNone/>
            </a:pPr>
            <a:endParaRPr lang="en-US" sz="1800" dirty="0">
              <a:solidFill>
                <a:schemeClr val="accent1"/>
              </a:solidFill>
            </a:endParaRPr>
          </a:p>
          <a:p>
            <a:pPr marL="76200" indent="0">
              <a:spcBef>
                <a:spcPts val="300"/>
              </a:spcBef>
              <a:buNone/>
            </a:pPr>
            <a:endParaRPr lang="en-US" sz="3200" dirty="0">
              <a:solidFill>
                <a:srgbClr val="002060"/>
              </a:solidFill>
            </a:endParaRPr>
          </a:p>
        </p:txBody>
      </p:sp>
      <p:sp>
        <p:nvSpPr>
          <p:cNvPr id="3" name="TextBox 2">
            <a:extLst>
              <a:ext uri="{FF2B5EF4-FFF2-40B4-BE49-F238E27FC236}">
                <a16:creationId xmlns:a16="http://schemas.microsoft.com/office/drawing/2014/main" id="{5CAAF805-DB32-48E8-B233-2773F30E65A1}"/>
              </a:ext>
            </a:extLst>
          </p:cNvPr>
          <p:cNvSpPr txBox="1"/>
          <p:nvPr/>
        </p:nvSpPr>
        <p:spPr>
          <a:xfrm>
            <a:off x="1016594" y="1342956"/>
            <a:ext cx="11083962" cy="6609471"/>
          </a:xfrm>
          <a:prstGeom prst="rect">
            <a:avLst/>
          </a:prstGeom>
          <a:noFill/>
          <a:ln>
            <a:noFill/>
          </a:ln>
        </p:spPr>
        <p:txBody>
          <a:bodyPr spcFirstLastPara="1" wrap="square" lIns="91425" tIns="91425" rIns="91425" bIns="91425" rtlCol="0" anchor="b" anchorCtr="0">
            <a:spAutoFit/>
          </a:bodyPr>
          <a:lstStyle/>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rPr>
              <a:t>Demonstrations of such</a:t>
            </a:r>
            <a:r>
              <a:rPr kumimoji="0" lang="en-US" sz="2400" b="0" i="0" u="none" strike="noStrike" kern="0" cap="none" spc="0" normalizeH="0" noProof="0" dirty="0">
                <a:ln>
                  <a:noFill/>
                </a:ln>
                <a:solidFill>
                  <a:schemeClr val="accent1"/>
                </a:solidFill>
                <a:effectLst/>
                <a:uLnTx/>
                <a:uFillTx/>
                <a:latin typeface="Franklin Gothic"/>
                <a:cs typeface="Franklin Gothic"/>
                <a:sym typeface="Franklin Gothic"/>
              </a:rPr>
              <a:t> interface property engineering are not available currently, and stem primarily from limitations in stabilizing a “semiconductor-grade” interface.</a:t>
            </a: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baseline="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baseline="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baseline="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kumimoji="0" lang="en-US" sz="2400" b="0" i="0" u="none" strike="noStrike" kern="0" cap="none" spc="0" normalizeH="0" noProof="0" dirty="0">
              <a:ln>
                <a:noFill/>
              </a:ln>
              <a:solidFill>
                <a:schemeClr val="accent1"/>
              </a:solidFill>
              <a:effectLst/>
              <a:uLnTx/>
              <a:uFillTx/>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baseline="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kumimoji="0" lang="en-US" sz="2400" b="0" i="0" u="none" strike="noStrike" kern="0" cap="none" spc="0" normalizeH="0" noProof="0" dirty="0">
              <a:ln>
                <a:noFill/>
              </a:ln>
              <a:solidFill>
                <a:schemeClr val="accent1"/>
              </a:solidFill>
              <a:effectLst/>
              <a:uLnTx/>
              <a:uFillTx/>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lang="en-US" sz="2400" baseline="0" dirty="0">
              <a:solidFill>
                <a:schemeClr val="accent1"/>
              </a:solidFill>
              <a:latin typeface="Franklin Gothic"/>
              <a:cs typeface="Franklin Gothic"/>
              <a:sym typeface="Franklin Gothic"/>
            </a:endParaRPr>
          </a:p>
          <a:p>
            <a:pPr marL="76200" marR="0" lvl="0" indent="0"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endParaRPr>
          </a:p>
          <a:p>
            <a:pPr algn="r"/>
            <a:r>
              <a:rPr lang="en-US" sz="800" dirty="0">
                <a:solidFill>
                  <a:schemeClr val="bg1">
                    <a:lumMod val="65000"/>
                  </a:schemeClr>
                </a:solidFill>
              </a:rPr>
              <a:t>Adapted from: Paisley, E. A., Gaddy, B. E., LeBeau, J. M., Shelton, C. T., Biegalski, M. D., Christen, H. M., ... &amp; Maria, J. P. (2014). Smooth cubic commensurate oxides on gallium nitride. </a:t>
            </a:r>
            <a:r>
              <a:rPr lang="en-US" sz="800" i="1" dirty="0">
                <a:solidFill>
                  <a:schemeClr val="bg1">
                    <a:lumMod val="65000"/>
                  </a:schemeClr>
                </a:solidFill>
              </a:rPr>
              <a:t>Journal of Applied Physics</a:t>
            </a:r>
            <a:r>
              <a:rPr lang="en-US" sz="800" dirty="0">
                <a:solidFill>
                  <a:schemeClr val="bg1">
                    <a:lumMod val="65000"/>
                  </a:schemeClr>
                </a:solidFill>
              </a:rPr>
              <a:t>, </a:t>
            </a:r>
            <a:r>
              <a:rPr lang="en-US" sz="800" i="1" dirty="0">
                <a:solidFill>
                  <a:schemeClr val="bg1">
                    <a:lumMod val="65000"/>
                  </a:schemeClr>
                </a:solidFill>
              </a:rPr>
              <a:t>115</a:t>
            </a:r>
            <a:r>
              <a:rPr lang="en-US" sz="800" dirty="0">
                <a:solidFill>
                  <a:schemeClr val="bg1">
                    <a:lumMod val="65000"/>
                  </a:schemeClr>
                </a:solidFill>
              </a:rPr>
              <a:t>(6), 064101.</a:t>
            </a:r>
            <a:endParaRPr lang="en-US" sz="800" b="1" dirty="0">
              <a:solidFill>
                <a:schemeClr val="bg1">
                  <a:lumMod val="65000"/>
                </a:schemeClr>
              </a:solidFill>
            </a:endParaRPr>
          </a:p>
          <a:p>
            <a:endParaRPr lang="en-US" b="1" dirty="0"/>
          </a:p>
          <a:p>
            <a:endParaRPr lang="en-US" b="1" dirty="0"/>
          </a:p>
          <a:p>
            <a:endParaRPr lang="en-US" b="1" dirty="0"/>
          </a:p>
          <a:p>
            <a:endParaRPr lang="en-US" b="1" dirty="0"/>
          </a:p>
          <a:p>
            <a:endParaRPr lang="en-US" b="1" dirty="0"/>
          </a:p>
        </p:txBody>
      </p:sp>
      <p:sp>
        <p:nvSpPr>
          <p:cNvPr id="4" name="TextBox 3">
            <a:extLst>
              <a:ext uri="{FF2B5EF4-FFF2-40B4-BE49-F238E27FC236}">
                <a16:creationId xmlns:a16="http://schemas.microsoft.com/office/drawing/2014/main" id="{6AC9086F-E9EB-4F8F-9BC8-CFACAD89D6E8}"/>
              </a:ext>
            </a:extLst>
          </p:cNvPr>
          <p:cNvSpPr txBox="1"/>
          <p:nvPr/>
        </p:nvSpPr>
        <p:spPr>
          <a:xfrm>
            <a:off x="1016594" y="4964749"/>
            <a:ext cx="11665796" cy="1292631"/>
          </a:xfrm>
          <a:prstGeom prst="rect">
            <a:avLst/>
          </a:prstGeom>
          <a:noFill/>
          <a:ln>
            <a:noFill/>
          </a:ln>
        </p:spPr>
        <p:txBody>
          <a:bodyPr spcFirstLastPara="1" wrap="square" lIns="91425" tIns="91425" rIns="91425" bIns="91425" rtlCol="0" anchor="b" anchorCtr="0">
            <a:spAutoFit/>
          </a:bodyPr>
          <a:lstStyle/>
          <a:p>
            <a:r>
              <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rPr>
              <a:t>Demonstrations of such</a:t>
            </a:r>
            <a:r>
              <a:rPr kumimoji="0" lang="en-US" sz="2400" b="0" i="0" u="none" strike="noStrike" kern="0" cap="none" spc="0" normalizeH="0" noProof="0" dirty="0">
                <a:ln>
                  <a:noFill/>
                </a:ln>
                <a:solidFill>
                  <a:schemeClr val="accent1"/>
                </a:solidFill>
                <a:effectLst/>
                <a:uLnTx/>
                <a:uFillTx/>
                <a:latin typeface="Franklin Gothic"/>
                <a:cs typeface="Franklin Gothic"/>
                <a:sym typeface="Franklin Gothic"/>
              </a:rPr>
              <a:t> interface property engineering are not available currently </a:t>
            </a:r>
            <a:r>
              <a:rPr kumimoji="0" lang="en-US" sz="2400" b="0" i="0" u="none" strike="noStrike" kern="0" cap="none" spc="0" normalizeH="0" noProof="0" dirty="0">
                <a:ln>
                  <a:noFill/>
                </a:ln>
                <a:solidFill>
                  <a:schemeClr val="tx1"/>
                </a:solidFill>
                <a:effectLst/>
                <a:uLnTx/>
                <a:uFillTx/>
                <a:latin typeface="Franklin Gothic"/>
                <a:cs typeface="Franklin Gothic"/>
                <a:sym typeface="Franklin Gothic"/>
              </a:rPr>
              <a:t>because there are </a:t>
            </a:r>
            <a:r>
              <a:rPr kumimoji="0" lang="en-US" sz="2400" b="0" i="0" u="none" strike="noStrike" kern="0" cap="none" spc="0" normalizeH="0" noProof="0" dirty="0">
                <a:ln>
                  <a:noFill/>
                </a:ln>
                <a:solidFill>
                  <a:schemeClr val="accent1"/>
                </a:solidFill>
                <a:effectLst/>
                <a:uLnTx/>
                <a:uFillTx/>
                <a:latin typeface="Franklin Gothic"/>
                <a:cs typeface="Franklin Gothic"/>
                <a:sym typeface="Franklin Gothic"/>
              </a:rPr>
              <a:t>limitations in stabilizing a “semiconductor-grade” interface.</a:t>
            </a:r>
            <a:endParaRPr kumimoji="0" lang="en-US" sz="2400" b="0" i="0" u="none" strike="noStrike" kern="0" cap="none" spc="0" normalizeH="0" baseline="0" noProof="0" dirty="0">
              <a:ln>
                <a:noFill/>
              </a:ln>
              <a:solidFill>
                <a:schemeClr val="accent1"/>
              </a:solidFill>
              <a:effectLst/>
              <a:uLnTx/>
              <a:uFillTx/>
              <a:latin typeface="Franklin Gothic"/>
              <a:cs typeface="Franklin Gothic"/>
              <a:sym typeface="Franklin Gothic"/>
            </a:endParaRPr>
          </a:p>
          <a:p>
            <a:pPr algn="ctr"/>
            <a:endParaRPr lang="en-US" sz="2400" b="1" dirty="0"/>
          </a:p>
        </p:txBody>
      </p:sp>
      <p:sp>
        <p:nvSpPr>
          <p:cNvPr id="25" name="TextBox 24">
            <a:extLst>
              <a:ext uri="{FF2B5EF4-FFF2-40B4-BE49-F238E27FC236}">
                <a16:creationId xmlns:a16="http://schemas.microsoft.com/office/drawing/2014/main" id="{251C6257-6BE7-4E3A-A1F7-1EAE7C999F76}"/>
              </a:ext>
            </a:extLst>
          </p:cNvPr>
          <p:cNvSpPr txBox="1"/>
          <p:nvPr/>
        </p:nvSpPr>
        <p:spPr>
          <a:xfrm>
            <a:off x="321800" y="1136639"/>
            <a:ext cx="508000" cy="1200298"/>
          </a:xfrm>
          <a:prstGeom prst="rect">
            <a:avLst/>
          </a:prstGeom>
          <a:noFill/>
          <a:ln>
            <a:noFill/>
          </a:ln>
        </p:spPr>
        <p:txBody>
          <a:bodyPr spcFirstLastPara="1" wrap="square" lIns="91425" tIns="91425" rIns="91425" bIns="91425" rtlCol="0" anchor="b" anchorCtr="0">
            <a:spAutoFit/>
          </a:bodyPr>
          <a:lstStyle/>
          <a:p>
            <a:pPr algn="r"/>
            <a:r>
              <a:rPr lang="en-US" sz="66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6600" b="1" dirty="0">
              <a:solidFill>
                <a:srgbClr val="FF0000"/>
              </a:solidFill>
              <a:latin typeface="Franklin Gothic" panose="020B0604020202020204" charset="0"/>
              <a:cs typeface="Franklin Gothic" panose="020B0604020202020204" charset="0"/>
            </a:endParaRPr>
          </a:p>
        </p:txBody>
      </p:sp>
      <p:sp>
        <p:nvSpPr>
          <p:cNvPr id="9" name="&quot;Not Allowed&quot; Symbol 8">
            <a:extLst>
              <a:ext uri="{FF2B5EF4-FFF2-40B4-BE49-F238E27FC236}">
                <a16:creationId xmlns:a16="http://schemas.microsoft.com/office/drawing/2014/main" id="{9DD81AEC-107D-4A4D-B1F2-86A21BFDB710}"/>
              </a:ext>
            </a:extLst>
          </p:cNvPr>
          <p:cNvSpPr/>
          <p:nvPr/>
        </p:nvSpPr>
        <p:spPr>
          <a:xfrm>
            <a:off x="2312894" y="2032571"/>
            <a:ext cx="279699" cy="312785"/>
          </a:xfrm>
          <a:prstGeom prst="noSmoking">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26" name="TextBox 25">
            <a:extLst>
              <a:ext uri="{FF2B5EF4-FFF2-40B4-BE49-F238E27FC236}">
                <a16:creationId xmlns:a16="http://schemas.microsoft.com/office/drawing/2014/main" id="{B0E88257-6028-4961-85A2-017D3E156162}"/>
              </a:ext>
            </a:extLst>
          </p:cNvPr>
          <p:cNvSpPr txBox="1"/>
          <p:nvPr/>
        </p:nvSpPr>
        <p:spPr>
          <a:xfrm>
            <a:off x="69612" y="2729054"/>
            <a:ext cx="508000" cy="923299"/>
          </a:xfrm>
          <a:prstGeom prst="rect">
            <a:avLst/>
          </a:prstGeom>
          <a:noFill/>
          <a:ln>
            <a:noFill/>
          </a:ln>
        </p:spPr>
        <p:txBody>
          <a:bodyPr spcFirstLastPara="1" wrap="square" lIns="91425" tIns="91425" rIns="91425" bIns="91425" rtlCol="0" anchor="b" anchorCtr="0">
            <a:spAutoFit/>
          </a:bodyPr>
          <a:lstStyle/>
          <a:p>
            <a:pPr algn="r"/>
            <a:r>
              <a:rPr lang="en-US" sz="48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4800" b="1" dirty="0">
              <a:solidFill>
                <a:srgbClr val="FF0000"/>
              </a:solidFill>
              <a:latin typeface="Franklin Gothic" panose="020B0604020202020204" charset="0"/>
              <a:cs typeface="Franklin Gothic" panose="020B0604020202020204" charset="0"/>
            </a:endParaRPr>
          </a:p>
        </p:txBody>
      </p:sp>
      <p:sp>
        <p:nvSpPr>
          <p:cNvPr id="27" name="TextBox 26">
            <a:extLst>
              <a:ext uri="{FF2B5EF4-FFF2-40B4-BE49-F238E27FC236}">
                <a16:creationId xmlns:a16="http://schemas.microsoft.com/office/drawing/2014/main" id="{D466818E-2A7C-46AC-9859-62EF721B2078}"/>
              </a:ext>
            </a:extLst>
          </p:cNvPr>
          <p:cNvSpPr txBox="1"/>
          <p:nvPr/>
        </p:nvSpPr>
        <p:spPr>
          <a:xfrm>
            <a:off x="67800" y="3523705"/>
            <a:ext cx="508000" cy="923299"/>
          </a:xfrm>
          <a:prstGeom prst="rect">
            <a:avLst/>
          </a:prstGeom>
          <a:noFill/>
          <a:ln>
            <a:noFill/>
          </a:ln>
        </p:spPr>
        <p:txBody>
          <a:bodyPr spcFirstLastPara="1" wrap="square" lIns="91425" tIns="91425" rIns="91425" bIns="91425" rtlCol="0" anchor="b" anchorCtr="0">
            <a:spAutoFit/>
          </a:bodyPr>
          <a:lstStyle/>
          <a:p>
            <a:pPr algn="r"/>
            <a:r>
              <a:rPr lang="en-US" sz="48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4800" b="1" dirty="0">
              <a:solidFill>
                <a:srgbClr val="FF0000"/>
              </a:solidFill>
              <a:latin typeface="Franklin Gothic" panose="020B0604020202020204" charset="0"/>
              <a:cs typeface="Franklin Gothic" panose="020B0604020202020204" charset="0"/>
            </a:endParaRPr>
          </a:p>
        </p:txBody>
      </p:sp>
      <p:sp>
        <p:nvSpPr>
          <p:cNvPr id="28" name="TextBox 27">
            <a:extLst>
              <a:ext uri="{FF2B5EF4-FFF2-40B4-BE49-F238E27FC236}">
                <a16:creationId xmlns:a16="http://schemas.microsoft.com/office/drawing/2014/main" id="{2F0DB041-A45E-4774-92E3-DAC1A72652D5}"/>
              </a:ext>
            </a:extLst>
          </p:cNvPr>
          <p:cNvSpPr txBox="1"/>
          <p:nvPr/>
        </p:nvSpPr>
        <p:spPr>
          <a:xfrm>
            <a:off x="34495" y="5113007"/>
            <a:ext cx="982099" cy="677078"/>
          </a:xfrm>
          <a:prstGeom prst="rect">
            <a:avLst/>
          </a:prstGeom>
          <a:noFill/>
          <a:ln>
            <a:noFill/>
          </a:ln>
        </p:spPr>
        <p:txBody>
          <a:bodyPr spcFirstLastPara="1" wrap="square" lIns="91425" tIns="91425" rIns="91425" bIns="91425" rtlCol="0" anchor="b" anchorCtr="0">
            <a:spAutoFit/>
          </a:bodyPr>
          <a:lstStyle/>
          <a:p>
            <a:pPr algn="r"/>
            <a:r>
              <a:rPr lang="en-US" sz="3200" b="1" dirty="0">
                <a:solidFill>
                  <a:srgbClr val="FF0000"/>
                </a:solidFill>
                <a:latin typeface="Adobe Devanagari" panose="02040503050201020203" pitchFamily="18" charset="0"/>
                <a:cs typeface="Adobe Devanagari" panose="02040503050201020203" pitchFamily="18" charset="0"/>
              </a:rPr>
              <a:t>(OK)</a:t>
            </a:r>
          </a:p>
        </p:txBody>
      </p:sp>
      <p:sp>
        <p:nvSpPr>
          <p:cNvPr id="29" name="Arrow: Chevron 28">
            <a:extLst>
              <a:ext uri="{FF2B5EF4-FFF2-40B4-BE49-F238E27FC236}">
                <a16:creationId xmlns:a16="http://schemas.microsoft.com/office/drawing/2014/main" id="{2E6D062B-0150-4758-9D8A-A0F54A44889F}"/>
              </a:ext>
            </a:extLst>
          </p:cNvPr>
          <p:cNvSpPr/>
          <p:nvPr/>
        </p:nvSpPr>
        <p:spPr>
          <a:xfrm rot="16200000">
            <a:off x="11527532" y="3254907"/>
            <a:ext cx="159946" cy="148476"/>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67623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4" grpId="0"/>
      <p:bldP spid="25" grpId="0"/>
      <p:bldP spid="9" grpId="0" animBg="1"/>
      <p:bldP spid="26" grpId="0"/>
      <p:bldP spid="27" grpId="0"/>
      <p:bldP spid="28"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A97FF06C-EB01-DD4B-17F1-F0DAFBB43884}"/>
              </a:ext>
            </a:extLst>
          </p:cNvPr>
          <p:cNvSpPr/>
          <p:nvPr/>
        </p:nvSpPr>
        <p:spPr>
          <a:xfrm>
            <a:off x="156415" y="168437"/>
            <a:ext cx="11870196"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13685" y="424293"/>
            <a:ext cx="10663029" cy="769720"/>
          </a:xfrm>
          <a:solidFill>
            <a:schemeClr val="bg1"/>
          </a:solidFill>
        </p:spPr>
        <p:txBody>
          <a:bodyPr/>
          <a:lstStyle/>
          <a:p>
            <a:r>
              <a:rPr lang="en-US" sz="4400" dirty="0">
                <a:solidFill>
                  <a:schemeClr val="accent1"/>
                </a:solidFill>
                <a:latin typeface="Franklin Gothic Book" panose="020B0503020102020204" pitchFamily="34" charset="0"/>
              </a:rPr>
              <a:t>Coordinating Conjunctions: Comma Usage</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09104" y="1662173"/>
            <a:ext cx="11548392" cy="3151127"/>
          </a:xfrm>
        </p:spPr>
        <p:txBody>
          <a:bodyPr/>
          <a:lstStyle/>
          <a:p>
            <a:pPr marL="76200" indent="0">
              <a:spcBef>
                <a:spcPts val="300"/>
              </a:spcBef>
              <a:buNone/>
            </a:pPr>
            <a:endParaRPr lang="en-US" sz="1800" dirty="0">
              <a:solidFill>
                <a:srgbClr val="002060"/>
              </a:solidFill>
            </a:endParaRPr>
          </a:p>
          <a:p>
            <a:pPr marL="76200" indent="0">
              <a:spcBef>
                <a:spcPts val="300"/>
              </a:spcBef>
              <a:buNone/>
            </a:pPr>
            <a:r>
              <a:rPr lang="en-US" sz="2900" b="1" dirty="0" err="1">
                <a:solidFill>
                  <a:schemeClr val="accent3"/>
                </a:solidFill>
                <a:latin typeface="Franklin Gothic" panose="020B0604020202020204" charset="0"/>
                <a:cs typeface="Franklin Gothic" panose="020B0604020202020204" charset="0"/>
              </a:rPr>
              <a:t>SASRec</a:t>
            </a:r>
            <a:r>
              <a:rPr lang="en-US" sz="2900" b="1" dirty="0">
                <a:solidFill>
                  <a:schemeClr val="accent3"/>
                </a:solidFill>
                <a:latin typeface="Franklin Gothic" panose="020B0604020202020204" charset="0"/>
                <a:cs typeface="Franklin Gothic" panose="020B0604020202020204" charset="0"/>
              </a:rPr>
              <a:t> seeks to identify which items are ‘relevant’ from a user’s action history, and use them to predict the next item.</a:t>
            </a:r>
          </a:p>
          <a:p>
            <a:pPr marL="76200" indent="0">
              <a:spcBef>
                <a:spcPts val="300"/>
              </a:spcBef>
              <a:buNone/>
            </a:pPr>
            <a:endParaRPr lang="en-US" sz="2900" b="1" dirty="0">
              <a:solidFill>
                <a:schemeClr val="accent3"/>
              </a:solidFill>
              <a:latin typeface="Franklin Gothic" panose="020B0604020202020204" charset="0"/>
              <a:cs typeface="Franklin Gothic" panose="020B0604020202020204" charset="0"/>
            </a:endParaRPr>
          </a:p>
          <a:p>
            <a:pPr marL="76200" indent="0">
              <a:spcBef>
                <a:spcPts val="300"/>
              </a:spcBef>
              <a:buNone/>
            </a:pPr>
            <a:r>
              <a:rPr lang="en-US" sz="2900" b="1" dirty="0" err="1">
                <a:solidFill>
                  <a:schemeClr val="accent3"/>
                </a:solidFill>
                <a:latin typeface="Franklin Gothic" panose="020B0604020202020204" charset="0"/>
                <a:cs typeface="Franklin Gothic" panose="020B0604020202020204" charset="0"/>
              </a:rPr>
              <a:t>SASRec</a:t>
            </a:r>
            <a:r>
              <a:rPr lang="en-US" sz="2900" b="1" dirty="0">
                <a:solidFill>
                  <a:schemeClr val="accent3"/>
                </a:solidFill>
                <a:latin typeface="Franklin Gothic" panose="020B0604020202020204" charset="0"/>
                <a:cs typeface="Franklin Gothic" panose="020B0604020202020204" charset="0"/>
              </a:rPr>
              <a:t> seeks to identify which items are ‘relevant’ from a user’s action history and use them to predict the next item. </a:t>
            </a:r>
          </a:p>
          <a:p>
            <a:pPr marL="76200" indent="0">
              <a:spcBef>
                <a:spcPts val="300"/>
              </a:spcBef>
              <a:buNone/>
            </a:pPr>
            <a:endParaRPr lang="en-US" sz="2900" b="1" dirty="0">
              <a:solidFill>
                <a:schemeClr val="accent3"/>
              </a:solidFill>
              <a:latin typeface="Franklin Gothic" panose="020B0604020202020204" charset="0"/>
              <a:cs typeface="Franklin Gothic" panose="020B0604020202020204" charset="0"/>
            </a:endParaRPr>
          </a:p>
          <a:p>
            <a:pPr marL="76200" indent="0">
              <a:spcBef>
                <a:spcPts val="300"/>
              </a:spcBef>
              <a:buNone/>
            </a:pPr>
            <a:endParaRPr lang="en-US" sz="3200" dirty="0">
              <a:solidFill>
                <a:srgbClr val="002060"/>
              </a:solidFill>
            </a:endParaRPr>
          </a:p>
          <a:p>
            <a:pPr marL="76200" indent="0">
              <a:spcBef>
                <a:spcPts val="300"/>
              </a:spcBef>
              <a:buNone/>
            </a:pPr>
            <a:endParaRPr lang="en-US" sz="3200" dirty="0">
              <a:solidFill>
                <a:srgbClr val="002060"/>
              </a:solidFill>
            </a:endParaRPr>
          </a:p>
          <a:p>
            <a:pPr marL="76200" indent="0">
              <a:spcBef>
                <a:spcPts val="300"/>
              </a:spcBef>
              <a:buNone/>
            </a:pPr>
            <a:endParaRPr lang="en-US" sz="1050" dirty="0">
              <a:solidFill>
                <a:srgbClr val="002060"/>
              </a:solidFill>
            </a:endParaRPr>
          </a:p>
          <a:p>
            <a:pPr marL="76200" indent="0">
              <a:spcBef>
                <a:spcPts val="300"/>
              </a:spcBef>
              <a:buNone/>
            </a:pPr>
            <a:endParaRPr lang="en-US" sz="1100" dirty="0">
              <a:solidFill>
                <a:srgbClr val="002060"/>
              </a:solidFill>
            </a:endParaRPr>
          </a:p>
          <a:p>
            <a:pPr marL="76200" indent="0">
              <a:spcBef>
                <a:spcPts val="1800"/>
              </a:spcBef>
              <a:buNone/>
            </a:pPr>
            <a:r>
              <a:rPr lang="en-US" sz="1000" dirty="0">
                <a:solidFill>
                  <a:schemeClr val="bg1">
                    <a:lumMod val="50000"/>
                  </a:schemeClr>
                </a:solidFill>
              </a:rPr>
              <a:t>W. Kang and J. McAuley, “Self-Attentive Sequential Recommendation,” 2018 IEEE International Conference on Data Mining (ICDM), Singapore, 2018, pp. 197-206, </a:t>
            </a:r>
            <a:r>
              <a:rPr lang="en-US" sz="1000" dirty="0" err="1">
                <a:solidFill>
                  <a:schemeClr val="bg1">
                    <a:lumMod val="50000"/>
                  </a:schemeClr>
                </a:solidFill>
              </a:rPr>
              <a:t>doi</a:t>
            </a:r>
            <a:r>
              <a:rPr lang="en-US" sz="1000" dirty="0">
                <a:solidFill>
                  <a:schemeClr val="bg1">
                    <a:lumMod val="50000"/>
                  </a:schemeClr>
                </a:solidFill>
              </a:rPr>
              <a:t>: 10.1109/ICDM.2018.00035.</a:t>
            </a:r>
          </a:p>
          <a:p>
            <a:pPr marL="76200" indent="0">
              <a:spcBef>
                <a:spcPts val="300"/>
              </a:spcBef>
              <a:buNone/>
            </a:pPr>
            <a:endParaRPr lang="en-US" sz="3200" dirty="0">
              <a:solidFill>
                <a:srgbClr val="002060"/>
              </a:solidFill>
            </a:endParaRPr>
          </a:p>
        </p:txBody>
      </p:sp>
      <p:sp>
        <p:nvSpPr>
          <p:cNvPr id="3" name="TextBox 2">
            <a:extLst>
              <a:ext uri="{FF2B5EF4-FFF2-40B4-BE49-F238E27FC236}">
                <a16:creationId xmlns:a16="http://schemas.microsoft.com/office/drawing/2014/main" id="{D0240CB5-2C00-4578-8A72-2F58394A3F40}"/>
              </a:ext>
            </a:extLst>
          </p:cNvPr>
          <p:cNvSpPr txBox="1"/>
          <p:nvPr/>
        </p:nvSpPr>
        <p:spPr>
          <a:xfrm>
            <a:off x="3949699" y="1266803"/>
            <a:ext cx="4064001" cy="615523"/>
          </a:xfrm>
          <a:prstGeom prst="rect">
            <a:avLst/>
          </a:prstGeom>
          <a:noFill/>
          <a:ln>
            <a:noFill/>
          </a:ln>
        </p:spPr>
        <p:txBody>
          <a:bodyPr spcFirstLastPara="1" wrap="square" lIns="91425" tIns="91425" rIns="91425" bIns="91425" rtlCol="0" anchor="b" anchorCtr="0">
            <a:spAutoFit/>
          </a:bodyPr>
          <a:lstStyle/>
          <a:p>
            <a:pPr algn="ctr"/>
            <a:r>
              <a:rPr lang="en-US" sz="2800" b="1" dirty="0">
                <a:solidFill>
                  <a:schemeClr val="tx1"/>
                </a:solidFill>
                <a:latin typeface="Franklin Gothic" panose="020B0604020202020204" charset="0"/>
                <a:cs typeface="Franklin Gothic" panose="020B0604020202020204" charset="0"/>
              </a:rPr>
              <a:t>Which is correct?</a:t>
            </a:r>
          </a:p>
        </p:txBody>
      </p:sp>
      <p:cxnSp>
        <p:nvCxnSpPr>
          <p:cNvPr id="8" name="Straight Connector 7">
            <a:extLst>
              <a:ext uri="{FF2B5EF4-FFF2-40B4-BE49-F238E27FC236}">
                <a16:creationId xmlns:a16="http://schemas.microsoft.com/office/drawing/2014/main" id="{75A01C43-8E9A-4779-A6D2-E3828AFEA2E9}"/>
              </a:ext>
            </a:extLst>
          </p:cNvPr>
          <p:cNvCxnSpPr/>
          <p:nvPr/>
        </p:nvCxnSpPr>
        <p:spPr>
          <a:xfrm>
            <a:off x="4165598" y="2547715"/>
            <a:ext cx="127000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B7B32D8-6DE6-4FC1-9F3A-0822C74F2419}"/>
              </a:ext>
            </a:extLst>
          </p:cNvPr>
          <p:cNvCxnSpPr>
            <a:cxnSpLocks/>
          </p:cNvCxnSpPr>
          <p:nvPr/>
        </p:nvCxnSpPr>
        <p:spPr>
          <a:xfrm>
            <a:off x="5499100" y="3001665"/>
            <a:ext cx="5461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FDB3689B-DD2A-4465-974E-2322AA31B852}"/>
              </a:ext>
            </a:extLst>
          </p:cNvPr>
          <p:cNvSpPr/>
          <p:nvPr/>
        </p:nvSpPr>
        <p:spPr>
          <a:xfrm>
            <a:off x="927100" y="1988828"/>
            <a:ext cx="3111498" cy="546187"/>
          </a:xfrm>
          <a:prstGeom prst="rect">
            <a:avLst/>
          </a:prstGeom>
          <a:noFill/>
          <a:ln w="38100">
            <a:solidFill>
              <a:srgbClr val="F465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Chevron 15">
            <a:extLst>
              <a:ext uri="{FF2B5EF4-FFF2-40B4-BE49-F238E27FC236}">
                <a16:creationId xmlns:a16="http://schemas.microsoft.com/office/drawing/2014/main" id="{4875EE44-7641-4658-9E42-FDF195BAAE33}"/>
              </a:ext>
            </a:extLst>
          </p:cNvPr>
          <p:cNvSpPr/>
          <p:nvPr/>
        </p:nvSpPr>
        <p:spPr>
          <a:xfrm rot="16200000">
            <a:off x="4445001" y="3009897"/>
            <a:ext cx="241298" cy="266697"/>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7" name="Arrow: Chevron 16">
            <a:extLst>
              <a:ext uri="{FF2B5EF4-FFF2-40B4-BE49-F238E27FC236}">
                <a16:creationId xmlns:a16="http://schemas.microsoft.com/office/drawing/2014/main" id="{5E5B5773-7F12-4F36-81E8-337562AAF944}"/>
              </a:ext>
            </a:extLst>
          </p:cNvPr>
          <p:cNvSpPr/>
          <p:nvPr/>
        </p:nvSpPr>
        <p:spPr>
          <a:xfrm rot="16200000">
            <a:off x="4445001" y="4374462"/>
            <a:ext cx="241298" cy="266697"/>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EF40D46-173E-4FFB-921B-E875AFB449E4}"/>
              </a:ext>
            </a:extLst>
          </p:cNvPr>
          <p:cNvSpPr txBox="1"/>
          <p:nvPr/>
        </p:nvSpPr>
        <p:spPr>
          <a:xfrm>
            <a:off x="110102" y="1758798"/>
            <a:ext cx="508000" cy="1200298"/>
          </a:xfrm>
          <a:prstGeom prst="rect">
            <a:avLst/>
          </a:prstGeom>
          <a:noFill/>
          <a:ln>
            <a:noFill/>
          </a:ln>
        </p:spPr>
        <p:txBody>
          <a:bodyPr spcFirstLastPara="1" wrap="square" lIns="91425" tIns="91425" rIns="91425" bIns="91425" rtlCol="0" anchor="b" anchorCtr="0">
            <a:spAutoFit/>
          </a:bodyPr>
          <a:lstStyle/>
          <a:p>
            <a:pPr algn="r"/>
            <a:r>
              <a:rPr lang="en-US" sz="66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6600" b="1" dirty="0">
              <a:solidFill>
                <a:srgbClr val="FF0000"/>
              </a:solidFill>
              <a:latin typeface="Franklin Gothic" panose="020B0604020202020204" charset="0"/>
              <a:cs typeface="Franklin Gothic" panose="020B0604020202020204" charset="0"/>
            </a:endParaRPr>
          </a:p>
        </p:txBody>
      </p:sp>
      <p:sp>
        <p:nvSpPr>
          <p:cNvPr id="19" name="TextBox 18">
            <a:extLst>
              <a:ext uri="{FF2B5EF4-FFF2-40B4-BE49-F238E27FC236}">
                <a16:creationId xmlns:a16="http://schemas.microsoft.com/office/drawing/2014/main" id="{427388BA-E3E8-4184-8601-8A29CBC25162}"/>
              </a:ext>
            </a:extLst>
          </p:cNvPr>
          <p:cNvSpPr txBox="1"/>
          <p:nvPr/>
        </p:nvSpPr>
        <p:spPr>
          <a:xfrm>
            <a:off x="143796" y="3378042"/>
            <a:ext cx="508000" cy="1200298"/>
          </a:xfrm>
          <a:prstGeom prst="rect">
            <a:avLst/>
          </a:prstGeom>
          <a:noFill/>
          <a:ln>
            <a:noFill/>
          </a:ln>
        </p:spPr>
        <p:txBody>
          <a:bodyPr spcFirstLastPara="1" wrap="square" lIns="91425" tIns="91425" rIns="91425" bIns="91425" rtlCol="0" anchor="b" anchorCtr="0">
            <a:spAutoFit/>
          </a:bodyPr>
          <a:lstStyle/>
          <a:p>
            <a:pPr algn="r"/>
            <a:r>
              <a:rPr lang="en-US" sz="66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6600" b="1" dirty="0">
              <a:solidFill>
                <a:srgbClr val="FF0000"/>
              </a:solidFill>
              <a:latin typeface="Franklin Gothic" panose="020B0604020202020204" charset="0"/>
              <a:cs typeface="Franklin Gothic" panose="020B0604020202020204" charset="0"/>
            </a:endParaRPr>
          </a:p>
        </p:txBody>
      </p:sp>
      <p:sp>
        <p:nvSpPr>
          <p:cNvPr id="20" name="TextBox 19">
            <a:extLst>
              <a:ext uri="{FF2B5EF4-FFF2-40B4-BE49-F238E27FC236}">
                <a16:creationId xmlns:a16="http://schemas.microsoft.com/office/drawing/2014/main" id="{05C10285-EC5F-4B98-9346-4104CA647507}"/>
              </a:ext>
            </a:extLst>
          </p:cNvPr>
          <p:cNvSpPr txBox="1"/>
          <p:nvPr/>
        </p:nvSpPr>
        <p:spPr>
          <a:xfrm>
            <a:off x="825501" y="4757983"/>
            <a:ext cx="10930396" cy="1561936"/>
          </a:xfrm>
          <a:prstGeom prst="rect">
            <a:avLst/>
          </a:prstGeom>
          <a:noFill/>
          <a:ln>
            <a:noFill/>
          </a:ln>
        </p:spPr>
        <p:txBody>
          <a:bodyPr spcFirstLastPara="1" wrap="square" lIns="91425" tIns="91425" rIns="91425" bIns="91425" rtlCol="0" anchor="b" anchorCtr="0">
            <a:spAutoFit/>
          </a:bodyPr>
          <a:lstStyle/>
          <a:p>
            <a:pPr marL="76200" indent="0">
              <a:spcBef>
                <a:spcPts val="300"/>
              </a:spcBef>
              <a:buNone/>
            </a:pPr>
            <a:r>
              <a:rPr lang="en-US" sz="2900" b="1" dirty="0" err="1">
                <a:solidFill>
                  <a:schemeClr val="accent3"/>
                </a:solidFill>
                <a:latin typeface="Franklin Gothic" panose="020B0604020202020204" charset="0"/>
                <a:cs typeface="Franklin Gothic" panose="020B0604020202020204" charset="0"/>
              </a:rPr>
              <a:t>SASRec</a:t>
            </a:r>
            <a:r>
              <a:rPr lang="en-US" sz="2900" b="1" dirty="0">
                <a:solidFill>
                  <a:schemeClr val="accent3"/>
                </a:solidFill>
                <a:latin typeface="Franklin Gothic" panose="020B0604020202020204" charset="0"/>
                <a:cs typeface="Franklin Gothic" panose="020B0604020202020204" charset="0"/>
              </a:rPr>
              <a:t> seeks to identify which items are ‘relevant’ from a user’s action history, and </a:t>
            </a:r>
            <a:r>
              <a:rPr lang="en-US" sz="2900" b="1" dirty="0">
                <a:solidFill>
                  <a:srgbClr val="F46524"/>
                </a:solidFill>
                <a:latin typeface="Franklin Gothic" panose="020B0604020202020204" charset="0"/>
                <a:cs typeface="Franklin Gothic" panose="020B0604020202020204" charset="0"/>
              </a:rPr>
              <a:t>it</a:t>
            </a:r>
            <a:r>
              <a:rPr lang="en-US" sz="2900" b="1" dirty="0">
                <a:solidFill>
                  <a:schemeClr val="accent3"/>
                </a:solidFill>
                <a:latin typeface="Franklin Gothic" panose="020B0604020202020204" charset="0"/>
                <a:cs typeface="Franklin Gothic" panose="020B0604020202020204" charset="0"/>
              </a:rPr>
              <a:t> use</a:t>
            </a:r>
            <a:r>
              <a:rPr lang="en-US" sz="2900" b="1" dirty="0">
                <a:solidFill>
                  <a:srgbClr val="F46524"/>
                </a:solidFill>
                <a:latin typeface="Franklin Gothic" panose="020B0604020202020204" charset="0"/>
                <a:cs typeface="Franklin Gothic" panose="020B0604020202020204" charset="0"/>
              </a:rPr>
              <a:t>s</a:t>
            </a:r>
            <a:r>
              <a:rPr lang="en-US" sz="2900" b="1" dirty="0">
                <a:solidFill>
                  <a:schemeClr val="accent3"/>
                </a:solidFill>
                <a:latin typeface="Franklin Gothic" panose="020B0604020202020204" charset="0"/>
                <a:cs typeface="Franklin Gothic" panose="020B0604020202020204" charset="0"/>
              </a:rPr>
              <a:t> them to predict the next item.</a:t>
            </a:r>
          </a:p>
        </p:txBody>
      </p:sp>
      <p:sp>
        <p:nvSpPr>
          <p:cNvPr id="21" name="Arrow: Chevron 20">
            <a:extLst>
              <a:ext uri="{FF2B5EF4-FFF2-40B4-BE49-F238E27FC236}">
                <a16:creationId xmlns:a16="http://schemas.microsoft.com/office/drawing/2014/main" id="{CD7800DF-F473-4DAF-8D0F-AA0BDBC8DD34}"/>
              </a:ext>
            </a:extLst>
          </p:cNvPr>
          <p:cNvSpPr/>
          <p:nvPr/>
        </p:nvSpPr>
        <p:spPr>
          <a:xfrm rot="16200000">
            <a:off x="4521201" y="5898468"/>
            <a:ext cx="241298" cy="266697"/>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cxnSp>
        <p:nvCxnSpPr>
          <p:cNvPr id="22" name="Straight Connector 21">
            <a:extLst>
              <a:ext uri="{FF2B5EF4-FFF2-40B4-BE49-F238E27FC236}">
                <a16:creationId xmlns:a16="http://schemas.microsoft.com/office/drawing/2014/main" id="{C1940310-12AB-44D2-9328-70F440CA70EF}"/>
              </a:ext>
            </a:extLst>
          </p:cNvPr>
          <p:cNvCxnSpPr/>
          <p:nvPr/>
        </p:nvCxnSpPr>
        <p:spPr>
          <a:xfrm>
            <a:off x="4140198" y="3970115"/>
            <a:ext cx="127000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C13404B-B82D-4F4E-BC2C-E610D64E9B62}"/>
              </a:ext>
            </a:extLst>
          </p:cNvPr>
          <p:cNvCxnSpPr>
            <a:cxnSpLocks/>
          </p:cNvCxnSpPr>
          <p:nvPr/>
        </p:nvCxnSpPr>
        <p:spPr>
          <a:xfrm>
            <a:off x="5435600" y="4385965"/>
            <a:ext cx="5461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27A85CA-DF67-4831-81E2-F0095E6DB775}"/>
              </a:ext>
            </a:extLst>
          </p:cNvPr>
          <p:cNvSpPr txBox="1"/>
          <p:nvPr/>
        </p:nvSpPr>
        <p:spPr>
          <a:xfrm>
            <a:off x="156415" y="5032692"/>
            <a:ext cx="761711" cy="492412"/>
          </a:xfrm>
          <a:prstGeom prst="rect">
            <a:avLst/>
          </a:prstGeom>
          <a:noFill/>
          <a:ln>
            <a:noFill/>
          </a:ln>
        </p:spPr>
        <p:txBody>
          <a:bodyPr spcFirstLastPara="1" wrap="square" lIns="91425" tIns="91425" rIns="91425" bIns="91425" rtlCol="0" anchor="b" anchorCtr="0">
            <a:spAutoFit/>
          </a:bodyPr>
          <a:lstStyle/>
          <a:p>
            <a:pPr algn="r"/>
            <a:r>
              <a:rPr lang="en-US" sz="2000" b="1" dirty="0">
                <a:solidFill>
                  <a:srgbClr val="FF0000"/>
                </a:solidFill>
                <a:latin typeface="Adobe Devanagari" panose="02040503050201020203" pitchFamily="18" charset="0"/>
                <a:cs typeface="Adobe Devanagari" panose="02040503050201020203" pitchFamily="18" charset="0"/>
              </a:rPr>
              <a:t>(OK)</a:t>
            </a:r>
          </a:p>
        </p:txBody>
      </p:sp>
    </p:spTree>
    <p:custDataLst>
      <p:tags r:id="rId1"/>
    </p:custDataLst>
    <p:extLst>
      <p:ext uri="{BB962C8B-B14F-4D97-AF65-F5344CB8AC3E}">
        <p14:creationId xmlns:p14="http://schemas.microsoft.com/office/powerpoint/2010/main" val="326895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21" grpId="0" animBg="1"/>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623374"/>
            <a:ext cx="11548393" cy="769720"/>
          </a:xfrm>
        </p:spPr>
        <p:txBody>
          <a:bodyPr/>
          <a:lstStyle/>
          <a:p>
            <a:r>
              <a:rPr lang="en-US" sz="4400" dirty="0">
                <a:solidFill>
                  <a:schemeClr val="accent1"/>
                </a:solidFill>
                <a:latin typeface="Franklin Gothic Book" panose="020B0503020102020204" pitchFamily="34" charset="0"/>
              </a:rPr>
              <a:t>2. Using Semicolons to Combine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2" y="1000458"/>
            <a:ext cx="11548392" cy="4842962"/>
          </a:xfrm>
        </p:spPr>
        <p:txBody>
          <a:bodyPr/>
          <a:lstStyle/>
          <a:p>
            <a:pPr marL="787400" lvl="2" indent="-457200" algn="l">
              <a:spcBef>
                <a:spcPts val="300"/>
              </a:spcBef>
              <a:buClr>
                <a:schemeClr val="accent1"/>
              </a:buClr>
            </a:pPr>
            <a:endParaRPr lang="en-US" sz="2600" b="1" dirty="0">
              <a:solidFill>
                <a:schemeClr val="tx1"/>
              </a:solidFill>
            </a:endParaRPr>
          </a:p>
          <a:p>
            <a:pPr marL="330200" lvl="2" indent="0" algn="l">
              <a:spcBef>
                <a:spcPts val="300"/>
              </a:spcBef>
              <a:buClr>
                <a:schemeClr val="accent1"/>
              </a:buClr>
              <a:buNone/>
            </a:pPr>
            <a:endParaRPr lang="en-US" sz="2800" b="1" dirty="0">
              <a:solidFill>
                <a:schemeClr val="tx1"/>
              </a:solidFill>
            </a:endParaRPr>
          </a:p>
          <a:p>
            <a:pPr marL="330200" lvl="2" indent="0" algn="l">
              <a:spcBef>
                <a:spcPts val="300"/>
              </a:spcBef>
              <a:buClr>
                <a:schemeClr val="accent1"/>
              </a:buClr>
              <a:buNone/>
            </a:pPr>
            <a:r>
              <a:rPr lang="en-US" sz="2800" b="1" dirty="0">
                <a:solidFill>
                  <a:schemeClr val="tx1"/>
                </a:solidFill>
              </a:rPr>
              <a:t>Semicolons</a:t>
            </a:r>
            <a:r>
              <a:rPr lang="en-US" sz="2800" dirty="0">
                <a:solidFill>
                  <a:srgbClr val="002060"/>
                </a:solidFill>
              </a:rPr>
              <a:t> </a:t>
            </a:r>
            <a:r>
              <a:rPr lang="en-US" sz="2800" dirty="0">
                <a:solidFill>
                  <a:schemeClr val="accent1"/>
                </a:solidFill>
              </a:rPr>
              <a:t>can join </a:t>
            </a:r>
            <a:r>
              <a:rPr lang="en-US" sz="2800" dirty="0">
                <a:solidFill>
                  <a:schemeClr val="tx1"/>
                </a:solidFill>
              </a:rPr>
              <a:t>two independent clauses </a:t>
            </a:r>
            <a:r>
              <a:rPr lang="en-US" sz="2800" dirty="0">
                <a:solidFill>
                  <a:schemeClr val="accent1"/>
                </a:solidFill>
              </a:rPr>
              <a:t>without any connecting words. (Commas cannot do this, only semicolons.)</a:t>
            </a:r>
          </a:p>
          <a:p>
            <a:pPr marL="330200" lvl="2" indent="0" algn="l">
              <a:spcBef>
                <a:spcPts val="300"/>
              </a:spcBef>
              <a:buClr>
                <a:schemeClr val="accent1"/>
              </a:buClr>
              <a:buNone/>
            </a:pPr>
            <a:endParaRPr lang="en-US" sz="2800" dirty="0">
              <a:solidFill>
                <a:schemeClr val="accent1"/>
              </a:solidFill>
            </a:endParaRPr>
          </a:p>
          <a:p>
            <a:pPr marL="330200" lvl="2" indent="0" algn="l">
              <a:spcBef>
                <a:spcPts val="300"/>
              </a:spcBef>
              <a:buClr>
                <a:schemeClr val="accent1"/>
              </a:buClr>
              <a:buNone/>
            </a:pPr>
            <a:r>
              <a:rPr lang="en-US" sz="2800" dirty="0">
                <a:solidFill>
                  <a:schemeClr val="accent1"/>
                </a:solidFill>
              </a:rPr>
              <a:t>Examples of the three ways to make a compound sentence: </a:t>
            </a:r>
          </a:p>
          <a:p>
            <a:pPr marL="330200" lvl="2" indent="0" algn="l">
              <a:spcBef>
                <a:spcPts val="300"/>
              </a:spcBef>
              <a:buClr>
                <a:schemeClr val="accent1"/>
              </a:buClr>
              <a:buNone/>
            </a:pPr>
            <a:endParaRPr lang="en-US" sz="2800" dirty="0">
              <a:solidFill>
                <a:schemeClr val="accent1"/>
              </a:solidFill>
            </a:endParaRPr>
          </a:p>
          <a:p>
            <a:pPr marL="1244600" lvl="3" indent="-457200" algn="l">
              <a:spcBef>
                <a:spcPts val="0"/>
              </a:spcBef>
              <a:buClr>
                <a:schemeClr val="accent1"/>
              </a:buClr>
              <a:buFont typeface="Wingdings" panose="05000000000000000000" pitchFamily="2" charset="2"/>
              <a:buChar char="§"/>
            </a:pPr>
            <a:r>
              <a:rPr lang="en-US" sz="2900" b="1" dirty="0">
                <a:solidFill>
                  <a:schemeClr val="accent3"/>
                </a:solidFill>
                <a:latin typeface="Franklin Gothic" panose="020B0604020202020204" charset="0"/>
                <a:cs typeface="Franklin Gothic" panose="020B0604020202020204" charset="0"/>
              </a:rPr>
              <a:t>We calibrated the model</a:t>
            </a:r>
            <a:r>
              <a:rPr lang="en-US" sz="2800" b="1" dirty="0">
                <a:solidFill>
                  <a:schemeClr val="tx1"/>
                </a:solidFill>
              </a:rPr>
              <a:t>, but </a:t>
            </a:r>
            <a:r>
              <a:rPr lang="en-US" sz="2900" b="1" dirty="0">
                <a:solidFill>
                  <a:schemeClr val="accent3"/>
                </a:solidFill>
                <a:latin typeface="Franklin Gothic" panose="020B0604020202020204" charset="0"/>
                <a:cs typeface="Franklin Gothic" panose="020B0604020202020204" charset="0"/>
              </a:rPr>
              <a:t>the results were faulty. </a:t>
            </a:r>
          </a:p>
          <a:p>
            <a:pPr marL="1244600" lvl="3" indent="-457200" algn="l">
              <a:spcBef>
                <a:spcPts val="0"/>
              </a:spcBef>
              <a:buClr>
                <a:schemeClr val="accent1"/>
              </a:buClr>
              <a:buFont typeface="Wingdings" panose="05000000000000000000" pitchFamily="2" charset="2"/>
              <a:buChar char="§"/>
            </a:pPr>
            <a:r>
              <a:rPr lang="en-US" sz="2900" b="1" dirty="0">
                <a:solidFill>
                  <a:schemeClr val="accent3"/>
                </a:solidFill>
                <a:latin typeface="Franklin Gothic" panose="020B0604020202020204" charset="0"/>
                <a:cs typeface="Franklin Gothic" panose="020B0604020202020204" charset="0"/>
              </a:rPr>
              <a:t>We calibrated the model</a:t>
            </a:r>
            <a:r>
              <a:rPr lang="en-US" sz="2800" b="1" dirty="0">
                <a:solidFill>
                  <a:schemeClr val="tx1"/>
                </a:solidFill>
              </a:rPr>
              <a:t>;</a:t>
            </a:r>
            <a:r>
              <a:rPr lang="en-US" sz="2800" dirty="0">
                <a:solidFill>
                  <a:schemeClr val="tx1"/>
                </a:solidFill>
              </a:rPr>
              <a:t> </a:t>
            </a:r>
            <a:r>
              <a:rPr lang="en-US" sz="2900" b="1" dirty="0">
                <a:solidFill>
                  <a:schemeClr val="accent3"/>
                </a:solidFill>
                <a:latin typeface="Franklin Gothic" panose="020B0604020202020204" charset="0"/>
                <a:cs typeface="Franklin Gothic" panose="020B0604020202020204" charset="0"/>
              </a:rPr>
              <a:t>the results were faulty. </a:t>
            </a:r>
          </a:p>
          <a:p>
            <a:pPr marL="1244600" lvl="3" indent="-457200" algn="l">
              <a:spcBef>
                <a:spcPts val="0"/>
              </a:spcBef>
              <a:buClr>
                <a:schemeClr val="accent1"/>
              </a:buClr>
              <a:buFont typeface="Wingdings" panose="05000000000000000000" pitchFamily="2" charset="2"/>
              <a:buChar char="§"/>
            </a:pPr>
            <a:r>
              <a:rPr lang="en-US" sz="2900" b="1" dirty="0">
                <a:solidFill>
                  <a:schemeClr val="accent3"/>
                </a:solidFill>
                <a:latin typeface="Franklin Gothic" panose="020B0604020202020204" charset="0"/>
                <a:cs typeface="Franklin Gothic" panose="020B0604020202020204" charset="0"/>
              </a:rPr>
              <a:t>We calibrated the model</a:t>
            </a:r>
            <a:r>
              <a:rPr lang="en-US" sz="2800" b="1" dirty="0">
                <a:solidFill>
                  <a:schemeClr val="tx1"/>
                </a:solidFill>
              </a:rPr>
              <a:t>; however, </a:t>
            </a:r>
            <a:r>
              <a:rPr lang="en-US" sz="2900" b="1" dirty="0">
                <a:solidFill>
                  <a:schemeClr val="accent3"/>
                </a:solidFill>
                <a:latin typeface="Franklin Gothic" panose="020B0604020202020204" charset="0"/>
                <a:cs typeface="Franklin Gothic" panose="020B0604020202020204" charset="0"/>
              </a:rPr>
              <a:t>the results were faulty. </a:t>
            </a:r>
          </a:p>
          <a:p>
            <a:pPr marL="228600" lvl="1" algn="l">
              <a:spcBef>
                <a:spcPts val="300"/>
              </a:spcBef>
              <a:buClr>
                <a:schemeClr val="accent1"/>
              </a:buClr>
            </a:pPr>
            <a:endParaRPr lang="en-US" sz="2800" dirty="0">
              <a:solidFill>
                <a:srgbClr val="002060"/>
              </a:solidFill>
            </a:endParaRPr>
          </a:p>
          <a:p>
            <a:pPr marL="76200" indent="0" algn="l">
              <a:spcBef>
                <a:spcPts val="300"/>
              </a:spcBef>
              <a:buNone/>
            </a:pPr>
            <a:endParaRPr lang="en-US" sz="2800" dirty="0">
              <a:solidFill>
                <a:srgbClr val="002060"/>
              </a:solidFill>
            </a:endParaRPr>
          </a:p>
        </p:txBody>
      </p:sp>
    </p:spTree>
    <p:extLst>
      <p:ext uri="{BB962C8B-B14F-4D97-AF65-F5344CB8AC3E}">
        <p14:creationId xmlns:p14="http://schemas.microsoft.com/office/powerpoint/2010/main" val="2839769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4" y="242090"/>
            <a:ext cx="11548393" cy="769720"/>
          </a:xfrm>
          <a:solidFill>
            <a:schemeClr val="bg1"/>
          </a:solidFill>
        </p:spPr>
        <p:txBody>
          <a:bodyPr/>
          <a:lstStyle/>
          <a:p>
            <a:r>
              <a:rPr lang="en-US" sz="4400" dirty="0">
                <a:solidFill>
                  <a:schemeClr val="accent1"/>
                </a:solidFill>
                <a:latin typeface="Franklin Gothic Book" panose="020B0503020102020204" pitchFamily="34" charset="0"/>
              </a:rPr>
              <a:t>Conjunctive Adverbs (Linking Words)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39421" y="1144093"/>
            <a:ext cx="11852580" cy="2284907"/>
          </a:xfrm>
          <a:solidFill>
            <a:schemeClr val="bg1"/>
          </a:solidFill>
        </p:spPr>
        <p:txBody>
          <a:bodyPr/>
          <a:lstStyle/>
          <a:p>
            <a:pPr marL="0" indent="0" algn="l">
              <a:buNone/>
            </a:pPr>
            <a:r>
              <a:rPr lang="en-US" sz="3000" b="1" dirty="0">
                <a:solidFill>
                  <a:schemeClr val="tx1"/>
                </a:solidFill>
              </a:rPr>
              <a:t>Conjunctive adverbs </a:t>
            </a:r>
            <a:r>
              <a:rPr lang="en-US" sz="3000" dirty="0">
                <a:solidFill>
                  <a:schemeClr val="accent1"/>
                </a:solidFill>
              </a:rPr>
              <a:t>are linking words that indicate the relationship between two clauses.</a:t>
            </a:r>
          </a:p>
          <a:p>
            <a:pPr marL="0" indent="0" algn="l">
              <a:buNone/>
            </a:pPr>
            <a:endParaRPr lang="en-US" sz="1600" dirty="0">
              <a:solidFill>
                <a:srgbClr val="002060"/>
              </a:solidFill>
            </a:endParaRPr>
          </a:p>
          <a:p>
            <a:pPr marL="0" indent="0" algn="l">
              <a:buNone/>
            </a:pPr>
            <a:r>
              <a:rPr lang="en-US" sz="3000" dirty="0">
                <a:solidFill>
                  <a:schemeClr val="accent1"/>
                </a:solidFill>
              </a:rPr>
              <a:t>Examples: </a:t>
            </a:r>
            <a:r>
              <a:rPr lang="en-US" sz="3000" b="1" dirty="0">
                <a:solidFill>
                  <a:schemeClr val="tx1"/>
                </a:solidFill>
              </a:rPr>
              <a:t>consequently, furthermore, hence, however, in addition, moreover, subsequently, then, therefore, thus</a:t>
            </a:r>
          </a:p>
          <a:p>
            <a:pPr marL="0" indent="0" algn="l">
              <a:buNone/>
            </a:pPr>
            <a:endParaRPr lang="en-US" sz="1600" i="1" dirty="0">
              <a:solidFill>
                <a:srgbClr val="0070C0"/>
              </a:solidFill>
            </a:endParaRPr>
          </a:p>
          <a:p>
            <a:pPr marL="0" indent="0" algn="l">
              <a:buNone/>
            </a:pPr>
            <a:endParaRPr lang="en-US" sz="1600" b="1" dirty="0">
              <a:solidFill>
                <a:schemeClr val="accent3"/>
              </a:solidFill>
              <a:latin typeface="Franklin Gothic" panose="020B0604020202020204" charset="0"/>
              <a:cs typeface="Franklin Gothic" panose="020B0604020202020204" charset="0"/>
            </a:endParaRPr>
          </a:p>
          <a:p>
            <a:pPr marL="0" indent="0" algn="l">
              <a:buNone/>
            </a:pPr>
            <a:endParaRPr lang="en-US" sz="3000" dirty="0">
              <a:solidFill>
                <a:schemeClr val="accent1"/>
              </a:solidFill>
            </a:endParaRPr>
          </a:p>
        </p:txBody>
      </p:sp>
      <p:sp>
        <p:nvSpPr>
          <p:cNvPr id="3" name="TextBox 2">
            <a:extLst>
              <a:ext uri="{FF2B5EF4-FFF2-40B4-BE49-F238E27FC236}">
                <a16:creationId xmlns:a16="http://schemas.microsoft.com/office/drawing/2014/main" id="{DE7791CC-1178-4E0B-BA85-8E3C97B95807}"/>
              </a:ext>
            </a:extLst>
          </p:cNvPr>
          <p:cNvSpPr txBox="1"/>
          <p:nvPr/>
        </p:nvSpPr>
        <p:spPr>
          <a:xfrm>
            <a:off x="321803" y="4837812"/>
            <a:ext cx="11870197" cy="1785074"/>
          </a:xfrm>
          <a:prstGeom prst="rect">
            <a:avLst/>
          </a:prstGeom>
          <a:solidFill>
            <a:schemeClr val="bg1"/>
          </a:solid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3000" b="0" i="0" u="none" strike="noStrike" kern="0" cap="none" spc="0" normalizeH="0" baseline="0" noProof="0" dirty="0">
                <a:ln>
                  <a:noFill/>
                </a:ln>
                <a:solidFill>
                  <a:srgbClr val="01579B"/>
                </a:solidFill>
                <a:effectLst/>
                <a:uLnTx/>
                <a:uFillTx/>
                <a:latin typeface="Franklin Gothic"/>
                <a:cs typeface="Franklin Gothic"/>
                <a:sym typeface="Franklin Gothic"/>
              </a:rPr>
              <a:t>But we can also use them to join independent clauses:</a:t>
            </a:r>
          </a:p>
          <a:p>
            <a:pPr marL="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30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Our method is simple and efficient</a:t>
            </a:r>
            <a:r>
              <a:rPr kumimoji="0" lang="en-US" sz="3000" b="1" i="0" u="none" strike="noStrike" kern="0" cap="none" spc="0" normalizeH="0" baseline="0" noProof="0" dirty="0">
                <a:ln>
                  <a:noFill/>
                </a:ln>
                <a:solidFill>
                  <a:srgbClr val="F46524"/>
                </a:solidFill>
                <a:effectLst/>
                <a:uLnTx/>
                <a:uFillTx/>
                <a:latin typeface="Franklin Gothic"/>
                <a:cs typeface="Franklin Gothic"/>
                <a:sym typeface="Franklin Gothic"/>
              </a:rPr>
              <a:t>;</a:t>
            </a:r>
            <a:r>
              <a:rPr kumimoji="0" lang="en-US" sz="3000" b="0"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3000" b="1" i="0" u="none" strike="noStrike" kern="0" cap="none" spc="0" normalizeH="0" baseline="0" noProof="0" dirty="0">
                <a:ln>
                  <a:noFill/>
                </a:ln>
                <a:solidFill>
                  <a:srgbClr val="F46524"/>
                </a:solidFill>
                <a:effectLst/>
                <a:uLnTx/>
                <a:uFillTx/>
                <a:latin typeface="Franklin Gothic"/>
                <a:cs typeface="Franklin Gothic"/>
                <a:sym typeface="Franklin Gothic"/>
              </a:rPr>
              <a:t>however,</a:t>
            </a:r>
            <a:r>
              <a:rPr kumimoji="0" lang="en-US" sz="3000" b="1" i="0"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US" sz="30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our results disagree with those of Cunningham et al.</a:t>
            </a:r>
          </a:p>
          <a:p>
            <a:pPr algn="r"/>
            <a:endParaRPr lang="en-US" b="1" dirty="0"/>
          </a:p>
        </p:txBody>
      </p:sp>
      <p:sp>
        <p:nvSpPr>
          <p:cNvPr id="4" name="TextBox 3">
            <a:extLst>
              <a:ext uri="{FF2B5EF4-FFF2-40B4-BE49-F238E27FC236}">
                <a16:creationId xmlns:a16="http://schemas.microsoft.com/office/drawing/2014/main" id="{E7FEF884-6118-4EA1-B444-7F54A7760253}"/>
              </a:ext>
            </a:extLst>
          </p:cNvPr>
          <p:cNvSpPr txBox="1"/>
          <p:nvPr/>
        </p:nvSpPr>
        <p:spPr>
          <a:xfrm>
            <a:off x="339420" y="3505122"/>
            <a:ext cx="11870197" cy="1323409"/>
          </a:xfrm>
          <a:prstGeom prst="rect">
            <a:avLst/>
          </a:prstGeom>
          <a:no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3000" b="0" i="0" u="none" strike="noStrike" kern="0" cap="none" spc="0" normalizeH="0" baseline="0" noProof="0" dirty="0">
                <a:ln>
                  <a:noFill/>
                </a:ln>
                <a:solidFill>
                  <a:srgbClr val="01579B"/>
                </a:solidFill>
                <a:effectLst/>
                <a:uLnTx/>
                <a:uFillTx/>
                <a:latin typeface="Franklin Gothic"/>
                <a:cs typeface="Franklin Gothic"/>
                <a:sym typeface="Franklin Gothic"/>
              </a:rPr>
              <a:t>Usually, we see conjunctive adverbs at the beginning of a sentence: </a:t>
            </a:r>
          </a:p>
          <a:p>
            <a:pPr marL="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3000" b="1" i="0" u="none" strike="noStrike" kern="0" cap="none" spc="0" normalizeH="0" baseline="0" noProof="0" dirty="0">
                <a:ln>
                  <a:noFill/>
                </a:ln>
                <a:solidFill>
                  <a:srgbClr val="F46524"/>
                </a:solidFill>
                <a:effectLst/>
                <a:uLnTx/>
                <a:uFillTx/>
                <a:latin typeface="Franklin Gothic"/>
                <a:cs typeface="Franklin Gothic"/>
                <a:sym typeface="Franklin Gothic"/>
              </a:rPr>
              <a:t>However,</a:t>
            </a:r>
            <a:r>
              <a:rPr kumimoji="0" lang="en-US" sz="3000" b="1" i="0"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US" sz="30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our results disagree with those of Cunningham et al.</a:t>
            </a:r>
          </a:p>
          <a:p>
            <a:pPr algn="r"/>
            <a:endParaRPr lang="en-US" b="1" dirty="0"/>
          </a:p>
        </p:txBody>
      </p:sp>
    </p:spTree>
    <p:extLst>
      <p:ext uri="{BB962C8B-B14F-4D97-AF65-F5344CB8AC3E}">
        <p14:creationId xmlns:p14="http://schemas.microsoft.com/office/powerpoint/2010/main" val="4027328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0"/>
            <a:ext cx="11548393" cy="769720"/>
          </a:xfrm>
          <a:solidFill>
            <a:schemeClr val="bg1"/>
          </a:solidFill>
        </p:spPr>
        <p:txBody>
          <a:bodyPr/>
          <a:lstStyle/>
          <a:p>
            <a:r>
              <a:rPr lang="en-US" sz="4400" dirty="0">
                <a:solidFill>
                  <a:schemeClr val="accent1"/>
                </a:solidFill>
                <a:latin typeface="Franklin Gothic Book" panose="020B0503020102020204" pitchFamily="34" charset="0"/>
              </a:rPr>
              <a:t>Using a Conjunctive Adverb with a Semicolon</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160900" y="881316"/>
            <a:ext cx="11870198" cy="5316284"/>
          </a:xfrm>
          <a:solidFill>
            <a:schemeClr val="bg1"/>
          </a:solidFill>
        </p:spPr>
        <p:txBody>
          <a:bodyPr/>
          <a:lstStyle/>
          <a:p>
            <a:pPr marL="0" indent="0">
              <a:spcBef>
                <a:spcPts val="300"/>
              </a:spcBef>
              <a:buNone/>
            </a:pPr>
            <a:r>
              <a:rPr lang="en-US" sz="2800" dirty="0">
                <a:solidFill>
                  <a:schemeClr val="accent1"/>
                </a:solidFill>
              </a:rPr>
              <a:t>We can also use conjunctive adverbs to join two independent clauses*: </a:t>
            </a:r>
          </a:p>
          <a:p>
            <a:pPr marL="0" indent="0">
              <a:spcBef>
                <a:spcPts val="300"/>
              </a:spcBef>
              <a:buNone/>
            </a:pPr>
            <a:r>
              <a:rPr lang="en-US" sz="2800" dirty="0">
                <a:solidFill>
                  <a:schemeClr val="accent1"/>
                </a:solidFill>
              </a:rPr>
              <a:t>This construction requires a </a:t>
            </a:r>
            <a:r>
              <a:rPr lang="en-US" sz="2800" dirty="0">
                <a:solidFill>
                  <a:schemeClr val="tx1"/>
                </a:solidFill>
              </a:rPr>
              <a:t>semi-colon </a:t>
            </a:r>
            <a:r>
              <a:rPr lang="en-US" sz="2800" dirty="0">
                <a:solidFill>
                  <a:schemeClr val="accent1"/>
                </a:solidFill>
              </a:rPr>
              <a:t>before and a </a:t>
            </a:r>
            <a:r>
              <a:rPr lang="en-US" sz="2800" dirty="0">
                <a:solidFill>
                  <a:schemeClr val="tx1"/>
                </a:solidFill>
              </a:rPr>
              <a:t>comma </a:t>
            </a:r>
            <a:r>
              <a:rPr lang="en-US" sz="2800" dirty="0">
                <a:solidFill>
                  <a:schemeClr val="accent1"/>
                </a:solidFill>
              </a:rPr>
              <a:t>after:</a:t>
            </a:r>
          </a:p>
          <a:p>
            <a:pPr marL="457200" lvl="1" indent="0" algn="r">
              <a:spcBef>
                <a:spcPts val="300"/>
              </a:spcBef>
              <a:buNone/>
            </a:pPr>
            <a:r>
              <a:rPr lang="en-US" sz="2800" dirty="0">
                <a:solidFill>
                  <a:schemeClr val="accent1"/>
                </a:solidFill>
              </a:rPr>
              <a:t>			</a:t>
            </a:r>
          </a:p>
        </p:txBody>
      </p:sp>
      <p:sp>
        <p:nvSpPr>
          <p:cNvPr id="3" name="Rectangle 2">
            <a:extLst>
              <a:ext uri="{FF2B5EF4-FFF2-40B4-BE49-F238E27FC236}">
                <a16:creationId xmlns:a16="http://schemas.microsoft.com/office/drawing/2014/main" id="{302F4B70-A754-4073-B71C-10C8CAA74449}"/>
              </a:ext>
            </a:extLst>
          </p:cNvPr>
          <p:cNvSpPr/>
          <p:nvPr/>
        </p:nvSpPr>
        <p:spPr>
          <a:xfrm>
            <a:off x="1003300" y="3136900"/>
            <a:ext cx="2222500" cy="4445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8139AA0-F663-4BBA-B976-AAE4A7E711AA}"/>
              </a:ext>
            </a:extLst>
          </p:cNvPr>
          <p:cNvSpPr/>
          <p:nvPr/>
        </p:nvSpPr>
        <p:spPr>
          <a:xfrm>
            <a:off x="8394700" y="3149600"/>
            <a:ext cx="2222500" cy="4445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D22C462-3CFA-49F6-92A5-15F2FBEB89D8}"/>
              </a:ext>
            </a:extLst>
          </p:cNvPr>
          <p:cNvSpPr/>
          <p:nvPr/>
        </p:nvSpPr>
        <p:spPr>
          <a:xfrm>
            <a:off x="4243898" y="3060700"/>
            <a:ext cx="3236401" cy="5461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B44EC3-4DA5-4839-8291-DC8C9DB85380}"/>
              </a:ext>
            </a:extLst>
          </p:cNvPr>
          <p:cNvSpPr/>
          <p:nvPr/>
        </p:nvSpPr>
        <p:spPr>
          <a:xfrm>
            <a:off x="3519997" y="2988262"/>
            <a:ext cx="429703" cy="73409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A4B066-1F83-4B71-83C3-FDAD874B6751}"/>
              </a:ext>
            </a:extLst>
          </p:cNvPr>
          <p:cNvSpPr/>
          <p:nvPr/>
        </p:nvSpPr>
        <p:spPr>
          <a:xfrm>
            <a:off x="7710997" y="2988262"/>
            <a:ext cx="429703" cy="73409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E24923B-6A84-4314-B946-BD4AF5C02F07}"/>
              </a:ext>
            </a:extLst>
          </p:cNvPr>
          <p:cNvSpPr txBox="1"/>
          <p:nvPr/>
        </p:nvSpPr>
        <p:spPr>
          <a:xfrm>
            <a:off x="144002" y="2806303"/>
            <a:ext cx="12192000" cy="900216"/>
          </a:xfrm>
          <a:prstGeom prst="rect">
            <a:avLst/>
          </a:prstGeom>
          <a:no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800" b="0"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800" b="0" i="0" u="none" strike="noStrike" kern="0" cap="none" spc="0" normalizeH="0" baseline="0" noProof="0" dirty="0" err="1">
                <a:ln>
                  <a:noFill/>
                </a:ln>
                <a:solidFill>
                  <a:srgbClr val="01579B"/>
                </a:solidFill>
                <a:effectLst/>
                <a:uLnTx/>
                <a:uFillTx/>
                <a:latin typeface="Franklin Gothic"/>
                <a:cs typeface="Franklin Gothic"/>
                <a:sym typeface="Franklin Gothic"/>
              </a:rPr>
              <a:t>INDClause</a:t>
            </a:r>
            <a:r>
              <a:rPr kumimoji="0" lang="en-US" sz="2800" b="0" i="0" u="none" strike="noStrike" kern="0" cap="none" spc="0" normalizeH="0" baseline="0" noProof="0" dirty="0">
                <a:ln>
                  <a:noFill/>
                </a:ln>
                <a:solidFill>
                  <a:srgbClr val="01579B"/>
                </a:solidFill>
                <a:effectLst/>
                <a:uLnTx/>
                <a:uFillTx/>
                <a:latin typeface="Franklin Gothic"/>
                <a:cs typeface="Franklin Gothic"/>
                <a:sym typeface="Franklin Gothic"/>
              </a:rPr>
              <a:t> 1 </a:t>
            </a:r>
            <a:r>
              <a:rPr kumimoji="0" lang="en-US" sz="2800" b="1" i="0" u="none" strike="noStrike" kern="0" cap="none" spc="0" normalizeH="0" baseline="0" noProof="0" dirty="0">
                <a:ln>
                  <a:noFill/>
                </a:ln>
                <a:solidFill>
                  <a:srgbClr val="01579B"/>
                </a:solidFill>
                <a:effectLst/>
                <a:uLnTx/>
                <a:uFillTx/>
                <a:latin typeface="Franklin Gothic"/>
                <a:cs typeface="Franklin Gothic"/>
                <a:sym typeface="Franklin Gothic"/>
              </a:rPr>
              <a:t>+</a:t>
            </a:r>
            <a:r>
              <a:rPr kumimoji="0" lang="en-US" sz="40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4400" b="1" i="0" u="none" strike="noStrike" kern="0" cap="none" spc="0" normalizeH="0" baseline="0" noProof="0" dirty="0">
                <a:ln>
                  <a:noFill/>
                </a:ln>
                <a:solidFill>
                  <a:srgbClr val="F46524"/>
                </a:solidFill>
                <a:effectLst/>
                <a:uLnTx/>
                <a:uFillTx/>
                <a:latin typeface="Franklin Gothic"/>
                <a:cs typeface="Franklin Gothic"/>
                <a:sym typeface="Franklin Gothic"/>
              </a:rPr>
              <a:t>;</a:t>
            </a:r>
            <a:r>
              <a:rPr kumimoji="0" lang="en-US" sz="44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800" b="1" i="0" u="none" strike="noStrike" kern="0" cap="none" spc="0" normalizeH="0" baseline="0" noProof="0" dirty="0">
                <a:ln>
                  <a:noFill/>
                </a:ln>
                <a:solidFill>
                  <a:srgbClr val="01579B"/>
                </a:solidFill>
                <a:effectLst/>
                <a:uLnTx/>
                <a:uFillTx/>
                <a:latin typeface="Franklin Gothic"/>
                <a:cs typeface="Franklin Gothic"/>
                <a:sym typeface="Franklin Gothic"/>
              </a:rPr>
              <a:t>+</a:t>
            </a:r>
            <a:r>
              <a:rPr kumimoji="0" lang="en-US" sz="40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800" b="0" i="0" u="none" strike="noStrike" kern="0" cap="none" spc="0" normalizeH="0" baseline="0" noProof="0" dirty="0">
                <a:ln>
                  <a:noFill/>
                </a:ln>
                <a:solidFill>
                  <a:srgbClr val="01579B"/>
                </a:solidFill>
                <a:effectLst/>
                <a:uLnTx/>
                <a:uFillTx/>
                <a:latin typeface="Franklin Gothic"/>
                <a:cs typeface="Franklin Gothic"/>
                <a:sym typeface="Franklin Gothic"/>
              </a:rPr>
              <a:t>Conjunctive Adverb </a:t>
            </a:r>
            <a:r>
              <a:rPr kumimoji="0" lang="en-US" sz="2800" b="1" i="0" u="none" strike="noStrike" kern="0" cap="none" spc="0" normalizeH="0" baseline="0" noProof="0" dirty="0">
                <a:ln>
                  <a:noFill/>
                </a:ln>
                <a:solidFill>
                  <a:srgbClr val="01579B"/>
                </a:solidFill>
                <a:effectLst/>
                <a:uLnTx/>
                <a:uFillTx/>
                <a:latin typeface="Franklin Gothic"/>
                <a:cs typeface="Franklin Gothic"/>
                <a:sym typeface="Franklin Gothic"/>
              </a:rPr>
              <a:t>+</a:t>
            </a:r>
            <a:r>
              <a:rPr kumimoji="0" lang="en-US" sz="40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4000" b="1" i="0" u="none" strike="noStrike" kern="0" cap="none" spc="0" normalizeH="0" baseline="0" noProof="0" dirty="0">
                <a:ln>
                  <a:noFill/>
                </a:ln>
                <a:solidFill>
                  <a:srgbClr val="F46524"/>
                </a:solidFill>
                <a:effectLst/>
                <a:uLnTx/>
                <a:uFillTx/>
                <a:latin typeface="Franklin Gothic"/>
                <a:cs typeface="Franklin Gothic"/>
                <a:sym typeface="Franklin Gothic"/>
              </a:rPr>
              <a:t>,</a:t>
            </a:r>
            <a:r>
              <a:rPr kumimoji="0" lang="en-US" sz="40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800" b="1" i="0"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US" sz="2800" b="0" i="0" u="none" strike="noStrike" kern="0" cap="none" spc="0" normalizeH="0" baseline="0" noProof="0" dirty="0" err="1">
                <a:ln>
                  <a:noFill/>
                </a:ln>
                <a:solidFill>
                  <a:srgbClr val="01579B"/>
                </a:solidFill>
                <a:effectLst/>
                <a:uLnTx/>
                <a:uFillTx/>
                <a:latin typeface="Franklin Gothic"/>
                <a:cs typeface="Franklin Gothic"/>
                <a:sym typeface="Franklin Gothic"/>
              </a:rPr>
              <a:t>INDClause</a:t>
            </a:r>
            <a:r>
              <a:rPr kumimoji="0" lang="en-US" sz="2800" b="0" i="0" u="none" strike="noStrike" kern="0" cap="none" spc="0" normalizeH="0" baseline="0" noProof="0" dirty="0">
                <a:ln>
                  <a:noFill/>
                </a:ln>
                <a:solidFill>
                  <a:srgbClr val="01579B"/>
                </a:solidFill>
                <a:effectLst/>
                <a:uLnTx/>
                <a:uFillTx/>
                <a:latin typeface="Franklin Gothic"/>
                <a:cs typeface="Franklin Gothic"/>
                <a:sym typeface="Franklin Gothic"/>
              </a:rPr>
              <a:t> 2</a:t>
            </a:r>
          </a:p>
        </p:txBody>
      </p:sp>
      <p:sp>
        <p:nvSpPr>
          <p:cNvPr id="13" name="TextBox 12">
            <a:extLst>
              <a:ext uri="{FF2B5EF4-FFF2-40B4-BE49-F238E27FC236}">
                <a16:creationId xmlns:a16="http://schemas.microsoft.com/office/drawing/2014/main" id="{B5DA95FE-4E86-47C4-A71B-404EF9B44A7C}"/>
              </a:ext>
            </a:extLst>
          </p:cNvPr>
          <p:cNvSpPr txBox="1"/>
          <p:nvPr/>
        </p:nvSpPr>
        <p:spPr>
          <a:xfrm>
            <a:off x="321804" y="3855784"/>
            <a:ext cx="11870197" cy="3070041"/>
          </a:xfrm>
          <a:prstGeom prst="rect">
            <a:avLst/>
          </a:prstGeom>
          <a:solidFill>
            <a:schemeClr val="bg1"/>
          </a:solid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lang="en-US" sz="2800" b="1" dirty="0">
                <a:solidFill>
                  <a:srgbClr val="0070C0"/>
                </a:solidFill>
                <a:latin typeface="Franklin Gothic"/>
                <a:cs typeface="Franklin Gothic"/>
                <a:sym typeface="Franklin Gothic"/>
              </a:rPr>
              <a:t>Materials</a:t>
            </a:r>
            <a:r>
              <a:rPr kumimoji="0" lang="en-US" sz="2800" b="1" i="0" u="none" strike="noStrike" kern="0" cap="none" spc="0" normalizeH="0" baseline="0" noProof="0" dirty="0">
                <a:ln>
                  <a:noFill/>
                </a:ln>
                <a:solidFill>
                  <a:srgbClr val="0070C0"/>
                </a:solidFill>
                <a:effectLst/>
                <a:uLnTx/>
                <a:uFillTx/>
                <a:latin typeface="Franklin Gothic"/>
                <a:cs typeface="Franklin Gothic"/>
                <a:sym typeface="Franklin Gothic"/>
              </a:rPr>
              <a:t> costs are rising</a:t>
            </a:r>
            <a:r>
              <a:rPr kumimoji="0" lang="en-US" sz="2800" b="1" i="0" u="none" strike="noStrike" kern="0" cap="none" spc="0" normalizeH="0" baseline="0" noProof="0" dirty="0">
                <a:ln>
                  <a:noFill/>
                </a:ln>
                <a:solidFill>
                  <a:srgbClr val="F46524"/>
                </a:solidFill>
                <a:effectLst/>
                <a:uLnTx/>
                <a:uFillTx/>
                <a:latin typeface="Franklin Gothic"/>
                <a:cs typeface="Franklin Gothic"/>
                <a:sym typeface="Franklin Gothic"/>
              </a:rPr>
              <a:t>; consequently, </a:t>
            </a:r>
            <a:r>
              <a:rPr kumimoji="0" lang="en-US" sz="2800" b="1" i="0" u="none" strike="noStrike" kern="0" cap="none" spc="0" normalizeH="0" baseline="0" noProof="0" dirty="0">
                <a:ln>
                  <a:noFill/>
                </a:ln>
                <a:solidFill>
                  <a:srgbClr val="0070C0"/>
                </a:solidFill>
                <a:effectLst/>
                <a:uLnTx/>
                <a:uFillTx/>
                <a:latin typeface="Franklin Gothic"/>
                <a:cs typeface="Franklin Gothic"/>
                <a:sym typeface="Franklin Gothic"/>
              </a:rPr>
              <a:t>production is dropping off. </a:t>
            </a:r>
          </a:p>
          <a:p>
            <a:pPr marL="0" marR="0" lvl="0" indent="0" algn="l"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2800" b="1" i="0" u="none" strike="noStrike" kern="0" cap="none" spc="0" normalizeH="0" baseline="0" noProof="0" dirty="0">
                <a:ln>
                  <a:noFill/>
                </a:ln>
                <a:solidFill>
                  <a:srgbClr val="0070C0"/>
                </a:solidFill>
                <a:effectLst/>
                <a:uLnTx/>
                <a:uFillTx/>
                <a:latin typeface="Franklin Gothic"/>
                <a:cs typeface="Franklin Gothic"/>
                <a:sym typeface="Franklin Gothic"/>
              </a:rPr>
              <a:t>The dataset is adequate</a:t>
            </a:r>
            <a:r>
              <a:rPr kumimoji="0" lang="en-US" sz="2800" b="1" i="0" u="none" strike="noStrike" kern="0" cap="none" spc="0" normalizeH="0" baseline="0" noProof="0" dirty="0">
                <a:ln>
                  <a:noFill/>
                </a:ln>
                <a:solidFill>
                  <a:srgbClr val="F46524"/>
                </a:solidFill>
                <a:effectLst/>
                <a:uLnTx/>
                <a:uFillTx/>
                <a:latin typeface="Franklin Gothic"/>
                <a:cs typeface="Franklin Gothic"/>
                <a:sym typeface="Franklin Gothic"/>
              </a:rPr>
              <a:t>; however</a:t>
            </a:r>
            <a:r>
              <a:rPr kumimoji="0" lang="en-US" sz="2800" b="1" i="0" u="none" strike="noStrike" kern="0" cap="none" spc="0" normalizeH="0" baseline="0" noProof="0" dirty="0">
                <a:ln>
                  <a:noFill/>
                </a:ln>
                <a:solidFill>
                  <a:srgbClr val="0070C0"/>
                </a:solidFill>
                <a:effectLst/>
                <a:uLnTx/>
                <a:uFillTx/>
                <a:latin typeface="Franklin Gothic"/>
                <a:cs typeface="Franklin Gothic"/>
                <a:sym typeface="Franklin Gothic"/>
              </a:rPr>
              <a:t>, the results are inconclusive.</a:t>
            </a:r>
          </a:p>
          <a:p>
            <a:pPr marL="0" marR="0" lvl="0" indent="0" algn="l" defTabSz="914400" rtl="0" eaLnBrk="1" fontAlgn="auto" latinLnBrk="0" hangingPunct="1">
              <a:lnSpc>
                <a:spcPct val="100000"/>
              </a:lnSpc>
              <a:spcBef>
                <a:spcPts val="300"/>
              </a:spcBef>
              <a:spcAft>
                <a:spcPts val="0"/>
              </a:spcAft>
              <a:buClr>
                <a:srgbClr val="232D4B"/>
              </a:buClr>
              <a:buSzPts val="2400"/>
              <a:buFont typeface="Franklin Gothic"/>
              <a:buNone/>
              <a:tabLst/>
              <a:defRPr/>
            </a:pPr>
            <a:endParaRPr kumimoji="0" lang="en-US" sz="1000" b="1" i="0" u="none" strike="noStrike" kern="0" cap="none" spc="0" normalizeH="0" baseline="0" noProof="0" dirty="0">
              <a:ln>
                <a:noFill/>
              </a:ln>
              <a:solidFill>
                <a:srgbClr val="0070C0"/>
              </a:solidFill>
              <a:effectLst/>
              <a:uLnTx/>
              <a:uFillTx/>
              <a:latin typeface="Franklin Gothic"/>
              <a:cs typeface="Franklin Gothic"/>
              <a:sym typeface="Franklin Gothic"/>
            </a:endParaRPr>
          </a:p>
          <a:p>
            <a:pPr marL="0" marR="0">
              <a:spcBef>
                <a:spcPts val="0"/>
              </a:spcBef>
              <a:spcAft>
                <a:spcPts val="0"/>
              </a:spcAft>
            </a:pPr>
            <a:r>
              <a:rPr lang="en-US" sz="2800" b="1" dirty="0">
                <a:solidFill>
                  <a:schemeClr val="accent1">
                    <a:lumMod val="60000"/>
                    <a:lumOff val="40000"/>
                  </a:schemeClr>
                </a:solidFill>
                <a:latin typeface="Franklin Gothic"/>
                <a:cs typeface="Franklin Gothic"/>
              </a:rPr>
              <a:t>“The significant advantage of Eq. (19) over Eq. (18) is that no derivative is required</a:t>
            </a:r>
            <a:r>
              <a:rPr lang="en-US" sz="2800" b="1" dirty="0">
                <a:solidFill>
                  <a:srgbClr val="F46524"/>
                </a:solidFill>
                <a:latin typeface="Franklin Gothic"/>
                <a:cs typeface="Franklin Gothic"/>
              </a:rPr>
              <a:t>; therefore, </a:t>
            </a:r>
            <a:r>
              <a:rPr lang="en-US" sz="2800" b="1" dirty="0">
                <a:solidFill>
                  <a:schemeClr val="accent1">
                    <a:lumMod val="60000"/>
                    <a:lumOff val="40000"/>
                  </a:schemeClr>
                </a:solidFill>
                <a:latin typeface="Franklin Gothic"/>
                <a:cs typeface="Franklin Gothic"/>
              </a:rPr>
              <a:t>the negative </a:t>
            </a:r>
            <a:r>
              <a:rPr lang="en-US" sz="2800" b="1" dirty="0">
                <a:solidFill>
                  <a:schemeClr val="accent1">
                    <a:lumMod val="60000"/>
                    <a:lumOff val="40000"/>
                  </a:schemeClr>
                </a:solidFill>
                <a:effectLst/>
                <a:latin typeface="Times New Roman" panose="02020603050405020304" pitchFamily="18" charset="0"/>
                <a:ea typeface="Calibri" panose="020F0502020204030204" pitchFamily="34" charset="0"/>
              </a:rPr>
              <a:t>p </a:t>
            </a:r>
            <a:r>
              <a:rPr lang="en-US" sz="2800" b="1" i="1" dirty="0" err="1">
                <a:solidFill>
                  <a:schemeClr val="accent1">
                    <a:lumMod val="60000"/>
                    <a:lumOff val="40000"/>
                  </a:schemeClr>
                </a:solidFill>
                <a:effectLst/>
                <a:latin typeface="Times New Roman" panose="02020603050405020304" pitchFamily="18" charset="0"/>
                <a:ea typeface="Calibri" panose="020F0502020204030204" pitchFamily="34" charset="0"/>
              </a:rPr>
              <a:t>d</a:t>
            </a:r>
            <a:r>
              <a:rPr lang="en-US" sz="2800" b="1" dirty="0" err="1">
                <a:solidFill>
                  <a:schemeClr val="accent1">
                    <a:lumMod val="60000"/>
                    <a:lumOff val="40000"/>
                  </a:schemeClr>
                </a:solidFill>
                <a:effectLst/>
                <a:latin typeface="Symbol" panose="05050102010706020507" pitchFamily="18" charset="2"/>
                <a:ea typeface="Calibri" panose="020F0502020204030204" pitchFamily="34" charset="0"/>
                <a:cs typeface="Franklin Gothic" panose="020B0604020202020204" charset="0"/>
              </a:rPr>
              <a:t>r</a:t>
            </a:r>
            <a:r>
              <a:rPr lang="en-US" sz="2800" b="1" dirty="0">
                <a:solidFill>
                  <a:schemeClr val="accent1">
                    <a:lumMod val="60000"/>
                    <a:lumOff val="40000"/>
                  </a:schemeClr>
                </a:solidFill>
                <a:effectLst/>
                <a:latin typeface="Symbol" panose="05050102010706020507" pitchFamily="18" charset="2"/>
                <a:ea typeface="Calibri" panose="020F0502020204030204" pitchFamily="34" charset="0"/>
                <a:cs typeface="Franklin Gothic" panose="020B0604020202020204" charset="0"/>
              </a:rPr>
              <a:t> </a:t>
            </a:r>
            <a:r>
              <a:rPr lang="en-US" sz="2800" b="1" i="1" dirty="0">
                <a:solidFill>
                  <a:schemeClr val="accent1">
                    <a:lumMod val="60000"/>
                    <a:lumOff val="40000"/>
                  </a:schemeClr>
                </a:solidFill>
                <a:effectLst/>
                <a:latin typeface="Times New Roman" panose="02020603050405020304" pitchFamily="18" charset="0"/>
                <a:ea typeface="Calibri" panose="020F0502020204030204" pitchFamily="34" charset="0"/>
              </a:rPr>
              <a:t>d</a:t>
            </a:r>
            <a:r>
              <a:rPr lang="en-US" sz="2800" b="1" dirty="0">
                <a:solidFill>
                  <a:schemeClr val="accent1">
                    <a:lumMod val="60000"/>
                    <a:lumOff val="40000"/>
                  </a:schemeClr>
                </a:solidFill>
                <a:effectLst/>
                <a:latin typeface="Symbol" panose="05050102010706020507" pitchFamily="18" charset="2"/>
                <a:ea typeface="Calibri" panose="020F0502020204030204" pitchFamily="34" charset="0"/>
                <a:cs typeface="Franklin Gothic" panose="020B0604020202020204" charset="0"/>
              </a:rPr>
              <a:t>e </a:t>
            </a:r>
            <a:r>
              <a:rPr lang="en-US" sz="2800" b="1" dirty="0">
                <a:solidFill>
                  <a:schemeClr val="accent1">
                    <a:lumMod val="60000"/>
                    <a:lumOff val="40000"/>
                  </a:schemeClr>
                </a:solidFill>
                <a:latin typeface="Franklin Gothic"/>
                <a:cs typeface="Franklin Gothic"/>
              </a:rPr>
              <a:t>problem is solved.”</a:t>
            </a:r>
            <a:endParaRPr lang="en-US" sz="3600" dirty="0">
              <a:effectLst/>
            </a:endParaRPr>
          </a:p>
          <a:p>
            <a:pPr algn="ctr">
              <a:spcBef>
                <a:spcPts val="0"/>
              </a:spcBef>
              <a:spcAft>
                <a:spcPts val="0"/>
              </a:spcAft>
            </a:pPr>
            <a:endParaRPr lang="en-US" sz="1000" dirty="0">
              <a:solidFill>
                <a:schemeClr val="bg1">
                  <a:lumMod val="50000"/>
                </a:schemeClr>
              </a:solidFill>
              <a:effectLst/>
              <a:latin typeface="Franklin Gothic" panose="020B0604020202020204" charset="0"/>
              <a:cs typeface="Franklin Gothic" panose="020B0604020202020204" charset="0"/>
            </a:endParaRPr>
          </a:p>
          <a:p>
            <a:pPr algn="ctr"/>
            <a:r>
              <a:rPr lang="en-US" sz="1000" dirty="0">
                <a:solidFill>
                  <a:schemeClr val="bg1">
                    <a:lumMod val="50000"/>
                  </a:schemeClr>
                </a:solidFill>
                <a:latin typeface="Franklin Gothic" panose="020B0604020202020204" charset="0"/>
                <a:cs typeface="Franklin Gothic" panose="020B0604020202020204" charset="0"/>
              </a:rPr>
              <a:t>Zhang, X. X., Lutz, A., </a:t>
            </a:r>
            <a:r>
              <a:rPr lang="en-US" sz="1000" dirty="0" err="1">
                <a:solidFill>
                  <a:schemeClr val="bg1">
                    <a:lumMod val="50000"/>
                  </a:schemeClr>
                </a:solidFill>
                <a:latin typeface="Franklin Gothic" panose="020B0604020202020204" charset="0"/>
                <a:cs typeface="Franklin Gothic" panose="020B0604020202020204" charset="0"/>
              </a:rPr>
              <a:t>Andrä</a:t>
            </a:r>
            <a:r>
              <a:rPr lang="en-US" sz="1000" dirty="0">
                <a:solidFill>
                  <a:schemeClr val="bg1">
                    <a:lumMod val="50000"/>
                  </a:schemeClr>
                </a:solidFill>
                <a:latin typeface="Franklin Gothic" panose="020B0604020202020204" charset="0"/>
                <a:cs typeface="Franklin Gothic" panose="020B0604020202020204" charset="0"/>
              </a:rPr>
              <a:t>, H., </a:t>
            </a:r>
            <a:r>
              <a:rPr lang="en-US" sz="1000" dirty="0" err="1">
                <a:solidFill>
                  <a:schemeClr val="bg1">
                    <a:lumMod val="50000"/>
                  </a:schemeClr>
                </a:solidFill>
                <a:latin typeface="Franklin Gothic" panose="020B0604020202020204" charset="0"/>
                <a:cs typeface="Franklin Gothic" panose="020B0604020202020204" charset="0"/>
              </a:rPr>
              <a:t>Lahres</a:t>
            </a:r>
            <a:r>
              <a:rPr lang="en-US" sz="1000" dirty="0">
                <a:solidFill>
                  <a:schemeClr val="bg1">
                    <a:lumMod val="50000"/>
                  </a:schemeClr>
                </a:solidFill>
                <a:latin typeface="Franklin Gothic" panose="020B0604020202020204" charset="0"/>
                <a:cs typeface="Franklin Gothic" panose="020B0604020202020204" charset="0"/>
              </a:rPr>
              <a:t>, M., </a:t>
            </a:r>
            <a:r>
              <a:rPr lang="en-US" sz="1000" dirty="0" err="1">
                <a:solidFill>
                  <a:schemeClr val="bg1">
                    <a:lumMod val="50000"/>
                  </a:schemeClr>
                </a:solidFill>
                <a:latin typeface="Franklin Gothic" panose="020B0604020202020204" charset="0"/>
                <a:cs typeface="Franklin Gothic" panose="020B0604020202020204" charset="0"/>
              </a:rPr>
              <a:t>Sittig</a:t>
            </a:r>
            <a:r>
              <a:rPr lang="en-US" sz="1000" dirty="0">
                <a:solidFill>
                  <a:schemeClr val="bg1">
                    <a:lumMod val="50000"/>
                  </a:schemeClr>
                </a:solidFill>
                <a:latin typeface="Franklin Gothic" panose="020B0604020202020204" charset="0"/>
                <a:cs typeface="Franklin Gothic" panose="020B0604020202020204" charset="0"/>
              </a:rPr>
              <a:t>, D., </a:t>
            </a:r>
            <a:r>
              <a:rPr lang="en-US" sz="1000" dirty="0" err="1">
                <a:solidFill>
                  <a:schemeClr val="bg1">
                    <a:lumMod val="50000"/>
                  </a:schemeClr>
                </a:solidFill>
                <a:latin typeface="Franklin Gothic" panose="020B0604020202020204" charset="0"/>
                <a:cs typeface="Franklin Gothic" panose="020B0604020202020204" charset="0"/>
              </a:rPr>
              <a:t>Maawad</a:t>
            </a:r>
            <a:r>
              <a:rPr lang="en-US" sz="1000" dirty="0">
                <a:solidFill>
                  <a:schemeClr val="bg1">
                    <a:lumMod val="50000"/>
                  </a:schemeClr>
                </a:solidFill>
                <a:latin typeface="Franklin Gothic" panose="020B0604020202020204" charset="0"/>
                <a:cs typeface="Franklin Gothic" panose="020B0604020202020204" charset="0"/>
              </a:rPr>
              <a:t>, E., ... &amp; Knoop, D. (2021). An additively manufactured and direct-aged AlSi3. 5Mg2. 5 alloy with superior strength and ductility: micromechanical mechanisms. International Journal of Plasticity, 103083. </a:t>
            </a:r>
          </a:p>
        </p:txBody>
      </p:sp>
      <p:sp>
        <p:nvSpPr>
          <p:cNvPr id="14" name="TextBox 13">
            <a:extLst>
              <a:ext uri="{FF2B5EF4-FFF2-40B4-BE49-F238E27FC236}">
                <a16:creationId xmlns:a16="http://schemas.microsoft.com/office/drawing/2014/main" id="{CBF31EF1-5869-4F35-B440-A48652E5F471}"/>
              </a:ext>
            </a:extLst>
          </p:cNvPr>
          <p:cNvSpPr txBox="1"/>
          <p:nvPr/>
        </p:nvSpPr>
        <p:spPr>
          <a:xfrm>
            <a:off x="1" y="1979251"/>
            <a:ext cx="12192000" cy="992549"/>
          </a:xfrm>
          <a:prstGeom prst="rect">
            <a:avLst/>
          </a:prstGeom>
          <a:no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300"/>
              </a:spcBef>
              <a:spcAft>
                <a:spcPts val="0"/>
              </a:spcAft>
              <a:buClr>
                <a:srgbClr val="232D4B"/>
              </a:buClr>
              <a:buSzPts val="2400"/>
              <a:buFont typeface="Franklin Gothic"/>
              <a:buNone/>
              <a:tabLst/>
              <a:defRPr/>
            </a:pPr>
            <a:r>
              <a:rPr kumimoji="0" lang="en-US" sz="1800" b="0" i="0" u="none" strike="noStrike" kern="0" cap="none" spc="0" normalizeH="0" baseline="0" noProof="0" dirty="0">
                <a:ln>
                  <a:noFill/>
                </a:ln>
                <a:solidFill>
                  <a:srgbClr val="01579B"/>
                </a:solidFill>
                <a:effectLst/>
                <a:uLnTx/>
                <a:uFillTx/>
                <a:latin typeface="Franklin Gothic"/>
                <a:cs typeface="Franklin Gothic"/>
                <a:sym typeface="Franklin Gothic"/>
              </a:rPr>
              <a:t>*However, it’s often simpler to just use two sentences separately, instead of connecting them with a semicolon. </a:t>
            </a:r>
          </a:p>
          <a:p>
            <a:pPr marL="0" marR="0" lvl="0" indent="0" algn="ctr"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1800" b="0" i="0" u="none" strike="noStrike" kern="0" cap="none" spc="0" normalizeH="0" baseline="0" noProof="0" dirty="0">
                <a:ln>
                  <a:noFill/>
                </a:ln>
                <a:solidFill>
                  <a:srgbClr val="01579B"/>
                </a:solidFill>
                <a:effectLst/>
                <a:uLnTx/>
                <a:uFillTx/>
                <a:latin typeface="Franklin Gothic"/>
                <a:cs typeface="Franklin Gothic"/>
                <a:sym typeface="Franklin Gothic"/>
              </a:rPr>
              <a:t>Use semicolons rarely. </a:t>
            </a:r>
          </a:p>
          <a:p>
            <a:pPr algn="r"/>
            <a:endParaRPr lang="en-US" b="1" dirty="0"/>
          </a:p>
        </p:txBody>
      </p:sp>
      <p:sp>
        <p:nvSpPr>
          <p:cNvPr id="15" name="TextBox 14">
            <a:extLst>
              <a:ext uri="{FF2B5EF4-FFF2-40B4-BE49-F238E27FC236}">
                <a16:creationId xmlns:a16="http://schemas.microsoft.com/office/drawing/2014/main" id="{9AAE8B36-3086-42F6-A399-D1E4E866D770}"/>
              </a:ext>
            </a:extLst>
          </p:cNvPr>
          <p:cNvSpPr txBox="1"/>
          <p:nvPr/>
        </p:nvSpPr>
        <p:spPr>
          <a:xfrm>
            <a:off x="1" y="2146300"/>
            <a:ext cx="12192000" cy="547584"/>
          </a:xfrm>
          <a:prstGeom prst="rect">
            <a:avLst/>
          </a:prstGeom>
          <a:solidFill>
            <a:schemeClr val="bg1"/>
          </a:solidFill>
          <a:ln>
            <a:noFill/>
          </a:ln>
        </p:spPr>
        <p:txBody>
          <a:bodyPr spcFirstLastPara="1" wrap="square" lIns="91425" tIns="91425" rIns="91425" bIns="91425" rtlCol="0" anchor="b" anchorCtr="0">
            <a:spAutoFit/>
          </a:bodyPr>
          <a:lstStyle/>
          <a:p>
            <a:pPr algn="r"/>
            <a:endParaRPr lang="en-US" b="1" dirty="0"/>
          </a:p>
        </p:txBody>
      </p:sp>
    </p:spTree>
    <p:custDataLst>
      <p:tags r:id="rId1"/>
    </p:custDataLst>
    <p:extLst>
      <p:ext uri="{BB962C8B-B14F-4D97-AF65-F5344CB8AC3E}">
        <p14:creationId xmlns:p14="http://schemas.microsoft.com/office/powerpoint/2010/main" val="112602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2" grpId="0"/>
      <p:bldP spid="13" grpId="0" animBg="1"/>
      <p:bldP spid="14" grpId="0"/>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EA6B33FF-560F-01D2-6AE8-559477778454}"/>
              </a:ext>
            </a:extLst>
          </p:cNvPr>
          <p:cNvSpPr/>
          <p:nvPr/>
        </p:nvSpPr>
        <p:spPr>
          <a:xfrm>
            <a:off x="328862" y="168437"/>
            <a:ext cx="11781297"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4" y="605344"/>
            <a:ext cx="11548393" cy="769720"/>
          </a:xfrm>
        </p:spPr>
        <p:txBody>
          <a:bodyPr/>
          <a:lstStyle/>
          <a:p>
            <a:r>
              <a:rPr lang="en-US" sz="4400" dirty="0">
                <a:solidFill>
                  <a:schemeClr val="accent1"/>
                </a:solidFill>
                <a:latin typeface="Franklin Gothic Book" panose="020B0503020102020204" pitchFamily="34" charset="0"/>
              </a:rPr>
              <a:t>Using a Conjunctive Adverb with a Semicolon</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177801" y="3022600"/>
            <a:ext cx="12014199" cy="5003800"/>
          </a:xfrm>
        </p:spPr>
        <p:txBody>
          <a:bodyPr/>
          <a:lstStyle/>
          <a:p>
            <a:pPr marL="76200" indent="0" algn="l">
              <a:buNone/>
            </a:pPr>
            <a:r>
              <a:rPr lang="en-US" sz="3000" b="1" dirty="0">
                <a:solidFill>
                  <a:schemeClr val="accent3"/>
                </a:solidFill>
                <a:latin typeface="Franklin Gothic" panose="020B0604020202020204" charset="0"/>
                <a:cs typeface="Franklin Gothic" panose="020B0604020202020204" charset="0"/>
              </a:rPr>
              <a:t>“More than half of </a:t>
            </a:r>
            <a:r>
              <a:rPr lang="en-US" sz="3000" b="1" dirty="0" err="1">
                <a:solidFill>
                  <a:schemeClr val="accent3"/>
                </a:solidFill>
                <a:latin typeface="Franklin Gothic" panose="020B0604020202020204" charset="0"/>
                <a:cs typeface="Franklin Gothic" panose="020B0604020202020204" charset="0"/>
              </a:rPr>
              <a:t>ClinVar</a:t>
            </a:r>
            <a:r>
              <a:rPr lang="en-US" sz="3000" b="1" dirty="0">
                <a:solidFill>
                  <a:schemeClr val="accent3"/>
                </a:solidFill>
                <a:latin typeface="Franklin Gothic" panose="020B0604020202020204" charset="0"/>
                <a:cs typeface="Franklin Gothic" panose="020B0604020202020204" charset="0"/>
              </a:rPr>
              <a:t> variants within PASs that are annotated as pathogenic occur in the CSE hexamer; however, a number of pathogenic variants in the DSE were both measured and </a:t>
            </a:r>
            <a:r>
              <a:rPr lang="en-US" sz="3000" b="1" dirty="0">
                <a:solidFill>
                  <a:srgbClr val="2CA1FE"/>
                </a:solidFill>
                <a:latin typeface="Franklin Gothic" panose="020B0604020202020204" charset="0"/>
                <a:cs typeface="Franklin Gothic" panose="020B0604020202020204" charset="0"/>
              </a:rPr>
              <a:t>predicted</a:t>
            </a:r>
            <a:r>
              <a:rPr lang="en-US" sz="3000" b="1" dirty="0">
                <a:solidFill>
                  <a:schemeClr val="accent3"/>
                </a:solidFill>
                <a:latin typeface="Franklin Gothic" panose="020B0604020202020204" charset="0"/>
                <a:cs typeface="Franklin Gothic" panose="020B0604020202020204" charset="0"/>
              </a:rPr>
              <a:t> to have large effects on APA (Figure 7A, HBA2 104 G&gt;T, F2 97 G&gt;A, etc.).” </a:t>
            </a: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buNone/>
            </a:pPr>
            <a:r>
              <a:rPr lang="en-US" sz="1200" dirty="0" err="1">
                <a:solidFill>
                  <a:schemeClr val="accent2">
                    <a:lumMod val="50000"/>
                  </a:schemeClr>
                </a:solidFill>
              </a:rPr>
              <a:t>Bogard</a:t>
            </a:r>
            <a:r>
              <a:rPr lang="en-US" sz="1200" dirty="0">
                <a:solidFill>
                  <a:schemeClr val="accent2">
                    <a:lumMod val="50000"/>
                  </a:schemeClr>
                </a:solidFill>
              </a:rPr>
              <a:t>, N., Linder, J., Rosenberg, A. B., &amp; Seelig, G. (2019). A deep neural network for predicting and engineering alternative polyadenylation. </a:t>
            </a:r>
            <a:r>
              <a:rPr lang="en-US" sz="1200" i="1" dirty="0">
                <a:solidFill>
                  <a:schemeClr val="accent2">
                    <a:lumMod val="50000"/>
                  </a:schemeClr>
                </a:solidFill>
              </a:rPr>
              <a:t>Cell</a:t>
            </a:r>
            <a:r>
              <a:rPr lang="en-US" sz="1200" dirty="0">
                <a:solidFill>
                  <a:schemeClr val="accent2">
                    <a:lumMod val="50000"/>
                  </a:schemeClr>
                </a:solidFill>
              </a:rPr>
              <a:t>, </a:t>
            </a:r>
            <a:r>
              <a:rPr lang="en-US" sz="1200" i="1" dirty="0">
                <a:solidFill>
                  <a:schemeClr val="accent2">
                    <a:lumMod val="50000"/>
                  </a:schemeClr>
                </a:solidFill>
              </a:rPr>
              <a:t>178</a:t>
            </a:r>
            <a:r>
              <a:rPr lang="en-US" sz="1200" dirty="0">
                <a:solidFill>
                  <a:schemeClr val="accent2">
                    <a:lumMod val="50000"/>
                  </a:schemeClr>
                </a:solidFill>
              </a:rPr>
              <a:t>(1), 91-106.</a:t>
            </a:r>
          </a:p>
          <a:p>
            <a:pPr marL="0" indent="0" algn="l">
              <a:spcBef>
                <a:spcPts val="300"/>
              </a:spcBef>
              <a:buNone/>
            </a:pPr>
            <a:r>
              <a:rPr lang="en-US" sz="3000" b="1" dirty="0">
                <a:solidFill>
                  <a:schemeClr val="accent3"/>
                </a:solidFill>
                <a:latin typeface="Franklin Gothic" panose="020B0604020202020204" charset="0"/>
                <a:cs typeface="Franklin Gothic" panose="020B0604020202020204" charset="0"/>
              </a:rPr>
              <a:t> </a:t>
            </a:r>
          </a:p>
        </p:txBody>
      </p:sp>
      <p:sp>
        <p:nvSpPr>
          <p:cNvPr id="3" name="TextBox 2">
            <a:extLst>
              <a:ext uri="{FF2B5EF4-FFF2-40B4-BE49-F238E27FC236}">
                <a16:creationId xmlns:a16="http://schemas.microsoft.com/office/drawing/2014/main" id="{DEB95256-D01E-4698-946E-5935F8435BB4}"/>
              </a:ext>
            </a:extLst>
          </p:cNvPr>
          <p:cNvSpPr txBox="1"/>
          <p:nvPr/>
        </p:nvSpPr>
        <p:spPr>
          <a:xfrm>
            <a:off x="205351" y="1660238"/>
            <a:ext cx="11781297" cy="1077188"/>
          </a:xfrm>
          <a:prstGeom prst="rect">
            <a:avLst/>
          </a:prstGeom>
          <a:noFill/>
          <a:ln>
            <a:noFill/>
          </a:ln>
        </p:spPr>
        <p:txBody>
          <a:bodyPr spcFirstLastPara="1" wrap="square" lIns="91425" tIns="91425" rIns="91425" bIns="91425" rtlCol="0" anchor="b" anchorCtr="0">
            <a:spAutoFit/>
          </a:bodyPr>
          <a:lstStyle/>
          <a:p>
            <a:pPr marL="76200" marR="0" lvl="0" indent="0" algn="ctr"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4400" b="1"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r>
              <a:rPr kumimoji="0" lang="en-US" sz="44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 </a:t>
            </a:r>
            <a:r>
              <a:rPr kumimoji="0" lang="en-US" sz="4400" b="1"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a:t>
            </a:r>
            <a:r>
              <a:rPr kumimoji="0" lang="en-US" sz="4400" b="1" i="0" u="none" strike="noStrike" kern="0" cap="none" spc="0" normalizeH="0" baseline="0" noProof="0" dirty="0">
                <a:ln>
                  <a:noFill/>
                </a:ln>
                <a:solidFill>
                  <a:srgbClr val="F46524"/>
                </a:solidFill>
                <a:effectLst/>
                <a:uLnTx/>
                <a:uFillTx/>
                <a:latin typeface="Franklin Gothic" panose="020B0604020202020204" charset="0"/>
                <a:cs typeface="Franklin Gothic" panose="020B0604020202020204" charset="0"/>
                <a:sym typeface="Franklin Gothic"/>
              </a:rPr>
              <a:t>; however, </a:t>
            </a:r>
            <a:r>
              <a:rPr kumimoji="0" lang="en-US" sz="4400" b="1"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 </a:t>
            </a:r>
            <a:r>
              <a:rPr kumimoji="0" lang="en-US" sz="3000" b="1"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(the most common example we see)</a:t>
            </a:r>
          </a:p>
          <a:p>
            <a:pPr algn="r"/>
            <a:endParaRPr lang="en-US" b="1" dirty="0"/>
          </a:p>
        </p:txBody>
      </p:sp>
      <p:sp>
        <p:nvSpPr>
          <p:cNvPr id="4" name="Oval 3">
            <a:extLst>
              <a:ext uri="{FF2B5EF4-FFF2-40B4-BE49-F238E27FC236}">
                <a16:creationId xmlns:a16="http://schemas.microsoft.com/office/drawing/2014/main" id="{49DED678-877A-41AE-9994-30BA2D0D52BF}"/>
              </a:ext>
            </a:extLst>
          </p:cNvPr>
          <p:cNvSpPr/>
          <p:nvPr/>
        </p:nvSpPr>
        <p:spPr>
          <a:xfrm>
            <a:off x="9131300" y="3251200"/>
            <a:ext cx="2855348" cy="1219200"/>
          </a:xfrm>
          <a:prstGeom prst="ellipse">
            <a:avLst/>
          </a:prstGeom>
          <a:noFill/>
          <a:ln w="57150">
            <a:solidFill>
              <a:srgbClr val="F4652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9022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19084969-77BD-0BA2-EF6C-39732704D509}"/>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5026" y="436774"/>
            <a:ext cx="10741945" cy="769720"/>
          </a:xfrm>
          <a:solidFill>
            <a:schemeClr val="bg1"/>
          </a:solidFill>
        </p:spPr>
        <p:txBody>
          <a:bodyPr/>
          <a:lstStyle/>
          <a:p>
            <a:r>
              <a:rPr lang="en-US" sz="4400" dirty="0">
                <a:solidFill>
                  <a:schemeClr val="accent1"/>
                </a:solidFill>
                <a:latin typeface="Franklin Gothic Book" panose="020B0503020102020204" pitchFamily="34" charset="0"/>
              </a:rPr>
              <a:t>Combining Sentences with only a Semicolon</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205352" y="1206494"/>
            <a:ext cx="11781295" cy="5003800"/>
          </a:xfrm>
        </p:spPr>
        <p:txBody>
          <a:bodyPr/>
          <a:lstStyle/>
          <a:p>
            <a:pPr marL="76200" indent="0" algn="l">
              <a:buNone/>
            </a:pPr>
            <a:r>
              <a:rPr lang="en-US" sz="3600" b="1" dirty="0">
                <a:solidFill>
                  <a:schemeClr val="accent3"/>
                </a:solidFill>
                <a:latin typeface="Franklin Gothic" panose="020B0604020202020204" charset="0"/>
                <a:cs typeface="Franklin Gothic" panose="020B0604020202020204" charset="0"/>
              </a:rPr>
              <a:t>“Symbol synchronization is a key issue for EPPM, as for PPM; similar synchronization algorithms can be used for either modulations. </a:t>
            </a: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3000" b="1" dirty="0">
              <a:solidFill>
                <a:schemeClr val="accent3"/>
              </a:solidFill>
              <a:latin typeface="Franklin Gothic" panose="020B0604020202020204" charset="0"/>
              <a:cs typeface="Franklin Gothic" panose="020B0604020202020204" charset="0"/>
            </a:endParaRPr>
          </a:p>
          <a:p>
            <a:pPr marL="76200" indent="0" algn="l">
              <a:buNone/>
            </a:pPr>
            <a:endParaRPr lang="en-US" sz="1200" b="1" dirty="0">
              <a:solidFill>
                <a:schemeClr val="accent3"/>
              </a:solidFill>
              <a:latin typeface="Franklin Gothic" panose="020B0604020202020204" charset="0"/>
              <a:cs typeface="Franklin Gothic" panose="020B0604020202020204" charset="0"/>
            </a:endParaRPr>
          </a:p>
          <a:p>
            <a:pPr marL="76200" indent="0" algn="r">
              <a:buNone/>
            </a:pPr>
            <a:endParaRPr lang="en-US" sz="1200" dirty="0">
              <a:solidFill>
                <a:schemeClr val="accent2">
                  <a:lumMod val="50000"/>
                </a:schemeClr>
              </a:solidFill>
            </a:endParaRPr>
          </a:p>
          <a:p>
            <a:pPr marL="76200" indent="0">
              <a:buNone/>
            </a:pPr>
            <a:r>
              <a:rPr lang="en-US" sz="1200" dirty="0" err="1">
                <a:solidFill>
                  <a:schemeClr val="accent2">
                    <a:lumMod val="50000"/>
                  </a:schemeClr>
                </a:solidFill>
              </a:rPr>
              <a:t>Noshad</a:t>
            </a:r>
            <a:r>
              <a:rPr lang="en-US" sz="1200" dirty="0">
                <a:solidFill>
                  <a:schemeClr val="accent2">
                    <a:lumMod val="50000"/>
                  </a:schemeClr>
                </a:solidFill>
              </a:rPr>
              <a:t>, M., &amp; Brandt-Pearce, M. (2012). Expurgated PPM using symmetric balanced incomplete block designs. IEEE communications letters, 16(7), 968-971.</a:t>
            </a:r>
          </a:p>
        </p:txBody>
      </p:sp>
      <p:sp>
        <p:nvSpPr>
          <p:cNvPr id="3" name="TextBox 2">
            <a:extLst>
              <a:ext uri="{FF2B5EF4-FFF2-40B4-BE49-F238E27FC236}">
                <a16:creationId xmlns:a16="http://schemas.microsoft.com/office/drawing/2014/main" id="{DEB95256-D01E-4698-946E-5935F8435BB4}"/>
              </a:ext>
            </a:extLst>
          </p:cNvPr>
          <p:cNvSpPr txBox="1"/>
          <p:nvPr/>
        </p:nvSpPr>
        <p:spPr>
          <a:xfrm>
            <a:off x="1128253" y="3106245"/>
            <a:ext cx="9935492" cy="3139291"/>
          </a:xfrm>
          <a:prstGeom prst="rect">
            <a:avLst/>
          </a:prstGeom>
          <a:noFill/>
          <a:ln>
            <a:noFill/>
          </a:ln>
        </p:spPr>
        <p:txBody>
          <a:bodyPr spcFirstLastPara="1" wrap="square" lIns="91425" tIns="91425" rIns="91425" bIns="91425" rtlCol="0" anchor="b" anchorCtr="0">
            <a:spAutoFit/>
          </a:bodyPr>
          <a:lstStyle/>
          <a:p>
            <a:pPr marL="533400" marR="0" lvl="0" indent="-457200" defTabSz="914400" rtl="0" eaLnBrk="1" fontAlgn="auto" latinLnBrk="0" hangingPunct="1">
              <a:lnSpc>
                <a:spcPct val="100000"/>
              </a:lnSpc>
              <a:spcBef>
                <a:spcPts val="0"/>
              </a:spcBef>
              <a:spcAft>
                <a:spcPts val="0"/>
              </a:spcAft>
              <a:buClr>
                <a:schemeClr val="accent1"/>
              </a:buClr>
              <a:buSzPct val="75000"/>
              <a:buFont typeface="Wingdings" panose="05000000000000000000" pitchFamily="2" charset="2"/>
              <a:buChar char="§"/>
              <a:tabLst/>
              <a:defRPr/>
            </a:pPr>
            <a:r>
              <a:rPr kumimoji="0" lang="en-US" sz="3200" i="0" u="none" strike="noStrike" kern="0" cap="none" spc="0" normalizeH="0" baseline="0" noProof="0" dirty="0">
                <a:ln>
                  <a:noFill/>
                </a:ln>
                <a:solidFill>
                  <a:srgbClr val="01579B"/>
                </a:solidFill>
                <a:effectLst/>
                <a:uLnTx/>
                <a:uFillTx/>
                <a:latin typeface="Franklin Gothic" panose="020B0604020202020204" charset="0"/>
                <a:cs typeface="Franklin Gothic" panose="020B0604020202020204" charset="0"/>
                <a:sym typeface="Franklin Gothic"/>
              </a:rPr>
              <a:t>Use this option rarely</a:t>
            </a:r>
          </a:p>
          <a:p>
            <a:pPr marL="533400" indent="-457200">
              <a:buClr>
                <a:schemeClr val="accent1"/>
              </a:buClr>
              <a:buSzPct val="75000"/>
              <a:buFont typeface="Wingdings" panose="05000000000000000000" pitchFamily="2" charset="2"/>
              <a:buChar char="§"/>
              <a:defRPr/>
            </a:pPr>
            <a:r>
              <a:rPr lang="en-US" sz="3200" dirty="0">
                <a:solidFill>
                  <a:srgbClr val="01579B"/>
                </a:solidFill>
                <a:latin typeface="Franklin Gothic" panose="020B0604020202020204" charset="0"/>
                <a:cs typeface="Franklin Gothic" panose="020B0604020202020204" charset="0"/>
                <a:sym typeface="Franklin Gothic"/>
              </a:rPr>
              <a:t>Shows the sentences are connected, but doesn’t indicate a relationship—should be evident for reader</a:t>
            </a:r>
          </a:p>
          <a:p>
            <a:pPr marL="533400" indent="-457200">
              <a:buClr>
                <a:schemeClr val="accent1"/>
              </a:buClr>
              <a:buSzPct val="75000"/>
              <a:buFont typeface="Wingdings" panose="05000000000000000000" pitchFamily="2" charset="2"/>
              <a:buChar char="§"/>
              <a:defRPr/>
            </a:pPr>
            <a:r>
              <a:rPr lang="en-US" sz="3200" dirty="0">
                <a:solidFill>
                  <a:srgbClr val="01579B"/>
                </a:solidFill>
                <a:latin typeface="Franklin Gothic" panose="020B0604020202020204" charset="0"/>
                <a:cs typeface="Franklin Gothic" panose="020B0604020202020204" charset="0"/>
                <a:sym typeface="Franklin Gothic"/>
              </a:rPr>
              <a:t>Good for combining </a:t>
            </a:r>
            <a:r>
              <a:rPr lang="en-US" sz="3200" dirty="0">
                <a:solidFill>
                  <a:srgbClr val="01579B"/>
                </a:solidFill>
                <a:latin typeface="Franklin Gothic" panose="020B0604020202020204" charset="0"/>
                <a:cs typeface="Franklin Gothic" panose="020B0604020202020204" charset="0"/>
              </a:rPr>
              <a:t>two short, punchy sentences that really need to go together</a:t>
            </a:r>
            <a:endParaRPr lang="en-US" sz="3200" dirty="0">
              <a:solidFill>
                <a:srgbClr val="01579B"/>
              </a:solidFill>
              <a:latin typeface="Franklin Gothic" panose="020B0604020202020204" charset="0"/>
              <a:cs typeface="Franklin Gothic" panose="020B0604020202020204" charset="0"/>
              <a:sym typeface="Franklin Gothic"/>
            </a:endParaRPr>
          </a:p>
        </p:txBody>
      </p:sp>
      <p:sp>
        <p:nvSpPr>
          <p:cNvPr id="4" name="Oval 3">
            <a:extLst>
              <a:ext uri="{FF2B5EF4-FFF2-40B4-BE49-F238E27FC236}">
                <a16:creationId xmlns:a16="http://schemas.microsoft.com/office/drawing/2014/main" id="{49DED678-877A-41AE-9994-30BA2D0D52BF}"/>
              </a:ext>
            </a:extLst>
          </p:cNvPr>
          <p:cNvSpPr/>
          <p:nvPr/>
        </p:nvSpPr>
        <p:spPr>
          <a:xfrm>
            <a:off x="1838274" y="1487643"/>
            <a:ext cx="582048" cy="1219200"/>
          </a:xfrm>
          <a:prstGeom prst="ellipse">
            <a:avLst/>
          </a:prstGeom>
          <a:noFill/>
          <a:ln w="57150">
            <a:solidFill>
              <a:srgbClr val="F4652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0193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555EC-A3DF-B612-2630-3AB1D9639A13}"/>
              </a:ext>
            </a:extLst>
          </p:cNvPr>
          <p:cNvSpPr>
            <a:spLocks noGrp="1"/>
          </p:cNvSpPr>
          <p:nvPr>
            <p:ph type="title"/>
          </p:nvPr>
        </p:nvSpPr>
        <p:spPr/>
        <p:txBody>
          <a:bodyPr/>
          <a:lstStyle/>
          <a:p>
            <a:r>
              <a:rPr lang="en-US" dirty="0"/>
              <a:t>Combining Clauses: Independent + Dependent</a:t>
            </a:r>
          </a:p>
        </p:txBody>
      </p:sp>
      <p:sp>
        <p:nvSpPr>
          <p:cNvPr id="3" name="TextBox 2">
            <a:extLst>
              <a:ext uri="{FF2B5EF4-FFF2-40B4-BE49-F238E27FC236}">
                <a16:creationId xmlns:a16="http://schemas.microsoft.com/office/drawing/2014/main" id="{F349603D-9C9D-0DE7-6B10-D82E22170785}"/>
              </a:ext>
            </a:extLst>
          </p:cNvPr>
          <p:cNvSpPr txBox="1"/>
          <p:nvPr/>
        </p:nvSpPr>
        <p:spPr>
          <a:xfrm>
            <a:off x="1099851" y="1495829"/>
            <a:ext cx="10234670" cy="5139838"/>
          </a:xfrm>
          <a:prstGeom prst="rect">
            <a:avLst/>
          </a:prstGeom>
          <a:noFill/>
          <a:ln>
            <a:noFill/>
          </a:ln>
        </p:spPr>
        <p:txBody>
          <a:bodyPr spcFirstLastPara="1" wrap="square" lIns="91425" tIns="91425" rIns="91425" bIns="91425" rtlCol="0" anchor="b" anchorCtr="0">
            <a:spAutoFit/>
          </a:bodyPr>
          <a:lstStyle/>
          <a:p>
            <a:r>
              <a:rPr lang="en-US" sz="2800" dirty="0">
                <a:solidFill>
                  <a:schemeClr val="accent1"/>
                </a:solidFill>
                <a:latin typeface="Franklin Gothic" panose="020B0604020202020204" charset="0"/>
                <a:cs typeface="Franklin Gothic" panose="020B0604020202020204" charset="0"/>
              </a:rPr>
              <a:t>We’ve seen how to combine two independent clauses. </a:t>
            </a:r>
          </a:p>
          <a:p>
            <a:endParaRPr lang="en-US" sz="2800" dirty="0">
              <a:solidFill>
                <a:schemeClr val="accent1"/>
              </a:solidFill>
              <a:latin typeface="Franklin Gothic" panose="020B0604020202020204" charset="0"/>
              <a:cs typeface="Franklin Gothic" panose="020B0604020202020204" charset="0"/>
            </a:endParaRPr>
          </a:p>
          <a:p>
            <a:r>
              <a:rPr lang="en-US" sz="2800" dirty="0">
                <a:solidFill>
                  <a:schemeClr val="accent1"/>
                </a:solidFill>
                <a:latin typeface="Franklin Gothic" panose="020B0604020202020204" charset="0"/>
                <a:cs typeface="Franklin Gothic" panose="020B0604020202020204" charset="0"/>
              </a:rPr>
              <a:t>To combine an independent clause with a dependent clause, use a subordinating conjunction before the dependent clause.</a:t>
            </a:r>
          </a:p>
          <a:p>
            <a:endParaRPr lang="en-US" sz="2800" dirty="0">
              <a:solidFill>
                <a:schemeClr val="accent1"/>
              </a:solidFill>
              <a:latin typeface="Franklin Gothic" panose="020B0604020202020204" charset="0"/>
              <a:cs typeface="Franklin Gothic" panose="020B0604020202020204" charset="0"/>
            </a:endParaRPr>
          </a:p>
          <a:p>
            <a:endParaRPr lang="en-US" sz="2800" dirty="0">
              <a:solidFill>
                <a:schemeClr val="accent1"/>
              </a:solidFill>
              <a:latin typeface="Franklin Gothic" panose="020B0604020202020204" charset="0"/>
              <a:cs typeface="Franklin Gothic" panose="020B0604020202020204" charset="0"/>
            </a:endParaRPr>
          </a:p>
          <a:p>
            <a:r>
              <a:rPr lang="en-US" sz="2800" dirty="0">
                <a:solidFill>
                  <a:schemeClr val="accent1"/>
                </a:solidFill>
                <a:latin typeface="Franklin Gothic" panose="020B0604020202020204" charset="0"/>
                <a:cs typeface="Franklin Gothic" panose="020B0604020202020204" charset="0"/>
              </a:rPr>
              <a:t>Remember, subordinating conjunctions are introductory/qualifying words or phrases like:</a:t>
            </a:r>
          </a:p>
          <a:p>
            <a:endParaRPr lang="en-US" sz="2800" dirty="0">
              <a:solidFill>
                <a:schemeClr val="accent1"/>
              </a:solidFill>
              <a:latin typeface="Franklin Gothic" panose="020B0604020202020204" charset="0"/>
              <a:cs typeface="Franklin Gothic" panose="020B0604020202020204" charset="0"/>
            </a:endParaRPr>
          </a:p>
          <a:p>
            <a:pPr marL="76200" indent="0" algn="l">
              <a:buClr>
                <a:srgbClr val="002060"/>
              </a:buClr>
              <a:buSzPct val="75000"/>
              <a:buNone/>
            </a:pPr>
            <a:r>
              <a:rPr lang="en-US" sz="2800" dirty="0">
                <a:solidFill>
                  <a:schemeClr val="tx1"/>
                </a:solidFill>
              </a:rPr>
              <a:t>although, though, while, because, as, since, when, after, before, if, whether, until, where, as</a:t>
            </a:r>
            <a:endParaRPr lang="en-US" sz="2800" dirty="0">
              <a:solidFill>
                <a:schemeClr val="accent1"/>
              </a:solidFill>
              <a:latin typeface="Franklin Gothic" panose="020B0604020202020204" charset="0"/>
              <a:cs typeface="Franklin Gothic" panose="020B0604020202020204" charset="0"/>
            </a:endParaRPr>
          </a:p>
          <a:p>
            <a:endParaRPr lang="en-US" b="1" dirty="0"/>
          </a:p>
        </p:txBody>
      </p:sp>
    </p:spTree>
    <p:extLst>
      <p:ext uri="{BB962C8B-B14F-4D97-AF65-F5344CB8AC3E}">
        <p14:creationId xmlns:p14="http://schemas.microsoft.com/office/powerpoint/2010/main" val="259040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Content Placeholder 2"/>
          <p:cNvSpPr>
            <a:spLocks noGrp="1"/>
          </p:cNvSpPr>
          <p:nvPr>
            <p:ph type="body" sz="quarter" idx="4294967295"/>
          </p:nvPr>
        </p:nvSpPr>
        <p:spPr>
          <a:xfrm>
            <a:off x="0" y="520701"/>
            <a:ext cx="11925300" cy="1138845"/>
          </a:xfrm>
        </p:spPr>
        <p:txBody>
          <a:bodyPr/>
          <a:lstStyle/>
          <a:p>
            <a:pPr marL="914400" lvl="2" indent="-457200">
              <a:spcBef>
                <a:spcPts val="600"/>
              </a:spcBef>
              <a:spcAft>
                <a:spcPts val="1200"/>
              </a:spcAft>
              <a:buClr>
                <a:schemeClr val="bg1"/>
              </a:buClr>
              <a:buSzPct val="75000"/>
              <a:buFont typeface="Wingdings" panose="05000000000000000000" pitchFamily="2" charset="2"/>
              <a:buChar char="§"/>
            </a:pPr>
            <a:r>
              <a:rPr lang="en-US" sz="2900" dirty="0">
                <a:solidFill>
                  <a:schemeClr val="bg1"/>
                </a:solidFill>
                <a:latin typeface="Franklin Gothic" panose="020B0604020202020204" charset="0"/>
                <a:cs typeface="Franklin Gothic" panose="020B0604020202020204" charset="0"/>
              </a:rPr>
              <a:t>Practice identifying the components of sentences, even in complex examples from scientific writing </a:t>
            </a:r>
            <a:r>
              <a:rPr lang="en-US" sz="2900" dirty="0">
                <a:solidFill>
                  <a:schemeClr val="tx1"/>
                </a:solidFill>
                <a:latin typeface="Franklin Gothic" panose="020B0604020202020204" charset="0"/>
                <a:cs typeface="Franklin Gothic" panose="020B0604020202020204" charset="0"/>
              </a:rPr>
              <a:t>(clauses,</a:t>
            </a:r>
            <a:r>
              <a:rPr lang="en-US" sz="2900" dirty="0">
                <a:solidFill>
                  <a:schemeClr val="bg1"/>
                </a:solidFill>
                <a:latin typeface="Franklin Gothic" panose="020B0604020202020204" charset="0"/>
                <a:cs typeface="Franklin Gothic" panose="020B0604020202020204" charset="0"/>
              </a:rPr>
              <a:t> </a:t>
            </a:r>
            <a:r>
              <a:rPr lang="en-US" sz="2900" dirty="0">
                <a:solidFill>
                  <a:schemeClr val="tx1"/>
                </a:solidFill>
                <a:latin typeface="Franklin Gothic" panose="020B0604020202020204" charset="0"/>
                <a:cs typeface="Franklin Gothic" panose="020B0604020202020204" charset="0"/>
              </a:rPr>
              <a:t>conjunctions)</a:t>
            </a:r>
            <a:endParaRPr lang="en-US" sz="2900" dirty="0">
              <a:solidFill>
                <a:schemeClr val="bg1"/>
              </a:solidFill>
              <a:latin typeface="Franklin Gothic" panose="020B0604020202020204" charset="0"/>
              <a:cs typeface="Franklin Gothic" panose="020B0604020202020204" charset="0"/>
            </a:endParaRPr>
          </a:p>
        </p:txBody>
      </p:sp>
      <p:sp>
        <p:nvSpPr>
          <p:cNvPr id="6" name="TextBox 5">
            <a:extLst>
              <a:ext uri="{FF2B5EF4-FFF2-40B4-BE49-F238E27FC236}">
                <a16:creationId xmlns:a16="http://schemas.microsoft.com/office/drawing/2014/main" id="{6B2B88F6-C165-4098-A380-82FB11F78B43}"/>
              </a:ext>
            </a:extLst>
          </p:cNvPr>
          <p:cNvSpPr txBox="1"/>
          <p:nvPr/>
        </p:nvSpPr>
        <p:spPr>
          <a:xfrm>
            <a:off x="0" y="1740437"/>
            <a:ext cx="11925300" cy="1523464"/>
          </a:xfrm>
          <a:prstGeom prst="rect">
            <a:avLst/>
          </a:prstGeom>
          <a:noFill/>
          <a:ln>
            <a:noFill/>
          </a:ln>
        </p:spPr>
        <p:txBody>
          <a:bodyPr spcFirstLastPara="1" wrap="square" lIns="91425" tIns="91425" rIns="91425" bIns="91425" rtlCol="0" anchor="b" anchorCtr="0">
            <a:spAutoFit/>
          </a:bodyPr>
          <a:lstStyle/>
          <a:p>
            <a:pPr marL="914400" indent="-457200">
              <a:buClr>
                <a:schemeClr val="bg1"/>
              </a:buClr>
              <a:buSzPct val="75000"/>
              <a:buFont typeface="Wingdings" panose="05000000000000000000" pitchFamily="2" charset="2"/>
              <a:buChar char="§"/>
            </a:pPr>
            <a:r>
              <a:rPr lang="en-US" sz="2900" dirty="0">
                <a:solidFill>
                  <a:schemeClr val="bg1"/>
                </a:solidFill>
                <a:latin typeface="Franklin Gothic" panose="020B0604020202020204" charset="0"/>
                <a:cs typeface="Franklin Gothic" panose="020B0604020202020204" charset="0"/>
              </a:rPr>
              <a:t>Review how to correctly (and most effectively) use the major types of punctuation, especially </a:t>
            </a:r>
            <a:r>
              <a:rPr lang="en-US" sz="2900" dirty="0">
                <a:solidFill>
                  <a:schemeClr val="tx1"/>
                </a:solidFill>
                <a:latin typeface="Franklin Gothic" panose="020B0604020202020204" charset="0"/>
                <a:cs typeface="Franklin Gothic" panose="020B0604020202020204" charset="0"/>
              </a:rPr>
              <a:t>commas</a:t>
            </a:r>
            <a:r>
              <a:rPr lang="en-US" sz="2900" dirty="0">
                <a:solidFill>
                  <a:schemeClr val="bg1"/>
                </a:solidFill>
                <a:latin typeface="Franklin Gothic" panose="020B0604020202020204" charset="0"/>
                <a:cs typeface="Franklin Gothic" panose="020B0604020202020204" charset="0"/>
              </a:rPr>
              <a:t> and </a:t>
            </a:r>
            <a:r>
              <a:rPr lang="en-US" sz="2900" dirty="0">
                <a:solidFill>
                  <a:schemeClr val="tx1"/>
                </a:solidFill>
                <a:latin typeface="Franklin Gothic" panose="020B0604020202020204" charset="0"/>
                <a:cs typeface="Franklin Gothic" panose="020B0604020202020204" charset="0"/>
              </a:rPr>
              <a:t>semi-colons</a:t>
            </a:r>
            <a:endParaRPr lang="en-CA" sz="2900" dirty="0">
              <a:solidFill>
                <a:schemeClr val="tx1"/>
              </a:solidFill>
              <a:latin typeface="Franklin Gothic" panose="020B0604020202020204" charset="0"/>
              <a:cs typeface="Franklin Gothic" panose="020B0604020202020204" charset="0"/>
            </a:endParaRPr>
          </a:p>
          <a:p>
            <a:pPr algn="r"/>
            <a:endParaRPr lang="en-US" sz="2900" b="1" dirty="0"/>
          </a:p>
        </p:txBody>
      </p:sp>
      <p:sp>
        <p:nvSpPr>
          <p:cNvPr id="7" name="TextBox 6">
            <a:extLst>
              <a:ext uri="{FF2B5EF4-FFF2-40B4-BE49-F238E27FC236}">
                <a16:creationId xmlns:a16="http://schemas.microsoft.com/office/drawing/2014/main" id="{9F976F09-51D7-42F1-86F2-B3F6DCF68583}"/>
              </a:ext>
            </a:extLst>
          </p:cNvPr>
          <p:cNvSpPr txBox="1"/>
          <p:nvPr/>
        </p:nvSpPr>
        <p:spPr>
          <a:xfrm>
            <a:off x="0" y="2903860"/>
            <a:ext cx="11925300" cy="1077188"/>
          </a:xfrm>
          <a:prstGeom prst="rect">
            <a:avLst/>
          </a:prstGeom>
          <a:noFill/>
          <a:ln>
            <a:noFill/>
          </a:ln>
        </p:spPr>
        <p:txBody>
          <a:bodyPr spcFirstLastPara="1" wrap="square" lIns="91425" tIns="91425" rIns="91425" bIns="91425" rtlCol="0" anchor="b" anchorCtr="0">
            <a:spAutoFit/>
          </a:bodyPr>
          <a:lstStyle/>
          <a:p>
            <a:pPr marL="914400" indent="-457200">
              <a:buSzPct val="75000"/>
              <a:buFont typeface="Wingdings" panose="05000000000000000000" pitchFamily="2" charset="2"/>
              <a:buChar char="§"/>
            </a:pPr>
            <a:r>
              <a:rPr lang="en-US" sz="2900" dirty="0">
                <a:solidFill>
                  <a:schemeClr val="bg1"/>
                </a:solidFill>
                <a:latin typeface="Franklin Gothic" panose="020B0604020202020204" charset="0"/>
                <a:ea typeface="Questrial"/>
                <a:cs typeface="Franklin Gothic" panose="020B0604020202020204" charset="0"/>
                <a:sym typeface="Questrial"/>
              </a:rPr>
              <a:t>Practice identifying and correcting grammatical problems with </a:t>
            </a:r>
            <a:r>
              <a:rPr lang="en-US" sz="2900" dirty="0">
                <a:solidFill>
                  <a:schemeClr val="tx1"/>
                </a:solidFill>
                <a:latin typeface="Franklin Gothic" panose="020B0604020202020204" charset="0"/>
                <a:ea typeface="Questrial"/>
                <a:cs typeface="Franklin Gothic" panose="020B0604020202020204" charset="0"/>
                <a:sym typeface="Questrial"/>
              </a:rPr>
              <a:t>run-on sentences</a:t>
            </a:r>
            <a:r>
              <a:rPr lang="en-US" sz="2900" dirty="0">
                <a:solidFill>
                  <a:schemeClr val="bg1"/>
                </a:solidFill>
                <a:latin typeface="Franklin Gothic" panose="020B0604020202020204" charset="0"/>
                <a:ea typeface="Questrial"/>
                <a:cs typeface="Franklin Gothic" panose="020B0604020202020204" charset="0"/>
                <a:sym typeface="Questrial"/>
              </a:rPr>
              <a:t>, </a:t>
            </a:r>
            <a:r>
              <a:rPr lang="en-US" sz="2900" dirty="0">
                <a:solidFill>
                  <a:schemeClr val="tx1"/>
                </a:solidFill>
                <a:latin typeface="Franklin Gothic" panose="020B0604020202020204" charset="0"/>
                <a:ea typeface="Questrial"/>
                <a:cs typeface="Franklin Gothic" panose="020B0604020202020204" charset="0"/>
                <a:sym typeface="Questrial"/>
              </a:rPr>
              <a:t>sentence fragments</a:t>
            </a:r>
            <a:r>
              <a:rPr lang="en-US" sz="2900" dirty="0">
                <a:solidFill>
                  <a:schemeClr val="bg1"/>
                </a:solidFill>
                <a:latin typeface="Franklin Gothic" panose="020B0604020202020204" charset="0"/>
                <a:ea typeface="Questrial"/>
                <a:cs typeface="Franklin Gothic" panose="020B0604020202020204" charset="0"/>
                <a:sym typeface="Questrial"/>
              </a:rPr>
              <a:t>, and incorrect </a:t>
            </a:r>
            <a:r>
              <a:rPr lang="en-US" sz="2900" dirty="0">
                <a:solidFill>
                  <a:schemeClr val="tx1"/>
                </a:solidFill>
                <a:latin typeface="Franklin Gothic" panose="020B0604020202020204" charset="0"/>
                <a:ea typeface="Questrial"/>
                <a:cs typeface="Franklin Gothic" panose="020B0604020202020204" charset="0"/>
                <a:sym typeface="Questrial"/>
              </a:rPr>
              <a:t>modifiers</a:t>
            </a:r>
            <a:r>
              <a:rPr lang="en-US" sz="2900" dirty="0">
                <a:solidFill>
                  <a:schemeClr val="bg1"/>
                </a:solidFill>
                <a:latin typeface="Franklin Gothic" panose="020B0604020202020204" charset="0"/>
                <a:ea typeface="Questrial"/>
                <a:cs typeface="Franklin Gothic" panose="020B0604020202020204" charset="0"/>
                <a:sym typeface="Questrial"/>
              </a:rPr>
              <a:t>. </a:t>
            </a:r>
            <a:endParaRPr lang="en-US" sz="2900" b="1" dirty="0"/>
          </a:p>
        </p:txBody>
      </p:sp>
      <p:sp>
        <p:nvSpPr>
          <p:cNvPr id="9" name="TextBox 8">
            <a:extLst>
              <a:ext uri="{FF2B5EF4-FFF2-40B4-BE49-F238E27FC236}">
                <a16:creationId xmlns:a16="http://schemas.microsoft.com/office/drawing/2014/main" id="{59FB0490-6CDB-42AB-894B-A636E92E4F58}"/>
              </a:ext>
            </a:extLst>
          </p:cNvPr>
          <p:cNvSpPr txBox="1"/>
          <p:nvPr/>
        </p:nvSpPr>
        <p:spPr>
          <a:xfrm>
            <a:off x="0" y="4041684"/>
            <a:ext cx="11925300" cy="1523464"/>
          </a:xfrm>
          <a:prstGeom prst="rect">
            <a:avLst/>
          </a:prstGeom>
          <a:noFill/>
          <a:ln>
            <a:noFill/>
          </a:ln>
        </p:spPr>
        <p:txBody>
          <a:bodyPr spcFirstLastPara="1" wrap="square" lIns="91425" tIns="91425" rIns="91425" bIns="91425" rtlCol="0" anchor="b" anchorCtr="0">
            <a:spAutoFit/>
          </a:bodyPr>
          <a:lstStyle/>
          <a:p>
            <a:pPr marL="914400" indent="-457200">
              <a:buSzPct val="75000"/>
              <a:buFont typeface="Wingdings" panose="05000000000000000000" pitchFamily="2" charset="2"/>
              <a:buChar char="§"/>
            </a:pPr>
            <a:r>
              <a:rPr lang="en-US" sz="2900" dirty="0">
                <a:solidFill>
                  <a:schemeClr val="bg1"/>
                </a:solidFill>
                <a:latin typeface="Franklin Gothic" panose="020B0604020202020204" charset="0"/>
                <a:ea typeface="Questrial"/>
                <a:cs typeface="Franklin Gothic" panose="020B0604020202020204" charset="0"/>
                <a:sym typeface="Questrial"/>
              </a:rPr>
              <a:t>Clarify the proper use of </a:t>
            </a:r>
            <a:r>
              <a:rPr lang="en-US" sz="2900" dirty="0">
                <a:solidFill>
                  <a:schemeClr val="tx1"/>
                </a:solidFill>
                <a:latin typeface="Franklin Gothic" panose="020B0604020202020204" charset="0"/>
                <a:ea typeface="Questrial"/>
                <a:cs typeface="Franklin Gothic" panose="020B0604020202020204" charset="0"/>
                <a:sym typeface="Questrial"/>
              </a:rPr>
              <a:t>relative adjective clauses</a:t>
            </a:r>
            <a:r>
              <a:rPr lang="en-US" sz="2900" dirty="0">
                <a:solidFill>
                  <a:schemeClr val="bg1"/>
                </a:solidFill>
                <a:latin typeface="Franklin Gothic" panose="020B0604020202020204" charset="0"/>
                <a:ea typeface="Questrial"/>
                <a:cs typeface="Franklin Gothic" panose="020B0604020202020204" charset="0"/>
                <a:sym typeface="Questrial"/>
              </a:rPr>
              <a:t> (“which” vs. “that”)</a:t>
            </a:r>
            <a:endParaRPr lang="en-US" sz="2900" dirty="0">
              <a:solidFill>
                <a:schemeClr val="bg1"/>
              </a:solidFill>
              <a:latin typeface="Franklin Gothic" panose="020B0604020202020204" charset="0"/>
              <a:cs typeface="Franklin Gothic" panose="020B0604020202020204" charset="0"/>
              <a:sym typeface="Questrial"/>
            </a:endParaRPr>
          </a:p>
          <a:p>
            <a:endParaRPr lang="en-US" sz="2900" b="1" dirty="0"/>
          </a:p>
        </p:txBody>
      </p:sp>
      <p:sp>
        <p:nvSpPr>
          <p:cNvPr id="10" name="TextBox 9">
            <a:extLst>
              <a:ext uri="{FF2B5EF4-FFF2-40B4-BE49-F238E27FC236}">
                <a16:creationId xmlns:a16="http://schemas.microsoft.com/office/drawing/2014/main" id="{5B6B0D2D-75CC-423D-82FF-1CD711C2A260}"/>
              </a:ext>
            </a:extLst>
          </p:cNvPr>
          <p:cNvSpPr txBox="1"/>
          <p:nvPr/>
        </p:nvSpPr>
        <p:spPr>
          <a:xfrm>
            <a:off x="0" y="5115453"/>
            <a:ext cx="11734800" cy="1523464"/>
          </a:xfrm>
          <a:prstGeom prst="rect">
            <a:avLst/>
          </a:prstGeom>
          <a:noFill/>
          <a:ln>
            <a:noFill/>
          </a:ln>
        </p:spPr>
        <p:txBody>
          <a:bodyPr spcFirstLastPara="1" wrap="square" lIns="91425" tIns="91425" rIns="91425" bIns="91425" rtlCol="0" anchor="b" anchorCtr="0">
            <a:spAutoFit/>
          </a:bodyPr>
          <a:lstStyle/>
          <a:p>
            <a:pPr marL="914400" indent="-457200">
              <a:buSzPct val="75000"/>
              <a:buFont typeface="Wingdings" panose="05000000000000000000" pitchFamily="2" charset="2"/>
              <a:buChar char="§"/>
            </a:pPr>
            <a:r>
              <a:rPr lang="en-US" sz="2900" dirty="0">
                <a:solidFill>
                  <a:schemeClr val="bg1"/>
                </a:solidFill>
                <a:latin typeface="Franklin Gothic" panose="020B0604020202020204" charset="0"/>
                <a:cs typeface="Franklin Gothic" panose="020B0604020202020204" charset="0"/>
                <a:sym typeface="Questrial"/>
              </a:rPr>
              <a:t>Use these rules of grammar to make it easier to write clear, compelling sentences</a:t>
            </a:r>
            <a:endParaRPr lang="en-US" sz="2900" dirty="0">
              <a:solidFill>
                <a:schemeClr val="bg1"/>
              </a:solidFill>
              <a:latin typeface="Franklin Gothic" panose="020B0604020202020204" charset="0"/>
              <a:cs typeface="Franklin Gothic" panose="020B0604020202020204" charset="0"/>
            </a:endParaRPr>
          </a:p>
          <a:p>
            <a:endParaRPr lang="en-US" sz="2900" b="1" dirty="0"/>
          </a:p>
        </p:txBody>
      </p:sp>
    </p:spTree>
    <p:custDataLst>
      <p:tags r:id="rId1"/>
    </p:custDataLst>
    <p:extLst>
      <p:ext uri="{BB962C8B-B14F-4D97-AF65-F5344CB8AC3E}">
        <p14:creationId xmlns:p14="http://schemas.microsoft.com/office/powerpoint/2010/main" val="263383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8000" y="806597"/>
            <a:ext cx="4313382" cy="1114567"/>
          </a:xfrm>
        </p:spPr>
        <p:txBody>
          <a:bodyPr/>
          <a:lstStyle/>
          <a:p>
            <a:r>
              <a:rPr lang="en-US" sz="3200" dirty="0">
                <a:solidFill>
                  <a:schemeClr val="accent1"/>
                </a:solidFill>
                <a:latin typeface="Franklin Gothic Book" panose="020B0503020102020204" pitchFamily="34" charset="0"/>
              </a:rPr>
              <a:t>Adding a Dependent Clause</a:t>
            </a:r>
          </a:p>
        </p:txBody>
      </p:sp>
      <p:pic>
        <p:nvPicPr>
          <p:cNvPr id="3" name="Picture 2">
            <a:extLst>
              <a:ext uri="{FF2B5EF4-FFF2-40B4-BE49-F238E27FC236}">
                <a16:creationId xmlns:a16="http://schemas.microsoft.com/office/drawing/2014/main" id="{C99BF85A-DF52-40D1-B91C-13FD06F497B7}"/>
              </a:ext>
            </a:extLst>
          </p:cNvPr>
          <p:cNvPicPr>
            <a:picLocks noChangeAspect="1"/>
          </p:cNvPicPr>
          <p:nvPr/>
        </p:nvPicPr>
        <p:blipFill>
          <a:blip r:embed="rId3"/>
          <a:stretch>
            <a:fillRect/>
          </a:stretch>
        </p:blipFill>
        <p:spPr>
          <a:xfrm>
            <a:off x="4690350" y="0"/>
            <a:ext cx="7300172" cy="6858000"/>
          </a:xfrm>
          <a:prstGeom prst="rect">
            <a:avLst/>
          </a:prstGeom>
        </p:spPr>
      </p:pic>
      <p:sp>
        <p:nvSpPr>
          <p:cNvPr id="4" name="TextBox 3">
            <a:extLst>
              <a:ext uri="{FF2B5EF4-FFF2-40B4-BE49-F238E27FC236}">
                <a16:creationId xmlns:a16="http://schemas.microsoft.com/office/drawing/2014/main" id="{D5C9A5D7-FE5F-4701-A719-B36427F3672A}"/>
              </a:ext>
            </a:extLst>
          </p:cNvPr>
          <p:cNvSpPr txBox="1"/>
          <p:nvPr/>
        </p:nvSpPr>
        <p:spPr>
          <a:xfrm>
            <a:off x="-177214" y="1944255"/>
            <a:ext cx="4867564" cy="4355008"/>
          </a:xfrm>
          <a:prstGeom prst="rect">
            <a:avLst/>
          </a:prstGeom>
          <a:noFill/>
          <a:ln>
            <a:noFill/>
          </a:ln>
        </p:spPr>
        <p:txBody>
          <a:bodyPr spcFirstLastPara="1" wrap="square" lIns="91425" tIns="91425" rIns="91425" bIns="91425" rtlCol="0" anchor="b" anchorCtr="0">
            <a:spAutoFit/>
          </a:bodyPr>
          <a:lstStyle/>
          <a:p>
            <a:pPr marL="914400" marR="0" lvl="2" indent="0" algn="l" defTabSz="457200" rtl="0" eaLnBrk="1" fontAlgn="auto" latinLnBrk="0" hangingPunct="1">
              <a:lnSpc>
                <a:spcPct val="100000"/>
              </a:lnSpc>
              <a:spcBef>
                <a:spcPts val="30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We can use a </a:t>
            </a:r>
            <a:r>
              <a:rPr lang="en-US" sz="2000" b="1" kern="1200" dirty="0">
                <a:solidFill>
                  <a:srgbClr val="F46524"/>
                </a:solidFill>
                <a:latin typeface="Franklin Gothic" panose="020B0604020202020204" charset="0"/>
                <a:ea typeface="+mn-ea"/>
                <a:cs typeface="Franklin Gothic" panose="020B0604020202020204" charset="0"/>
              </a:rPr>
              <a:t>subordinating conjunction</a:t>
            </a: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 to add a dependent clause to an independent clause. </a:t>
            </a:r>
          </a:p>
          <a:p>
            <a:pPr marL="914400" marR="0" lvl="2" indent="0" algn="l" defTabSz="457200" rtl="0" eaLnBrk="1" fontAlgn="auto" latinLnBrk="0" hangingPunct="1">
              <a:lnSpc>
                <a:spcPct val="100000"/>
              </a:lnSpc>
              <a:spcBef>
                <a:spcPts val="300"/>
              </a:spcBef>
              <a:spcAft>
                <a:spcPts val="0"/>
              </a:spcAft>
              <a:buClrTx/>
              <a:buSzTx/>
              <a:buFontTx/>
              <a:buNone/>
              <a:tabLst/>
              <a:defRPr/>
            </a:pPr>
            <a:endPar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endParaRPr>
          </a:p>
          <a:p>
            <a:pPr marL="1257300" marR="0" lvl="2" indent="-34290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46524"/>
                </a:solidFill>
                <a:effectLst/>
                <a:uLnTx/>
                <a:uFillTx/>
                <a:latin typeface="Franklin Gothic" panose="020B0604020202020204" charset="0"/>
                <a:ea typeface="+mn-ea"/>
                <a:cs typeface="Franklin Gothic" panose="020B0604020202020204" charset="0"/>
                <a:sym typeface="Franklin Gothic"/>
              </a:rPr>
              <a:t>Although</a:t>
            </a: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 our methods are sound</a:t>
            </a:r>
            <a:r>
              <a:rPr kumimoji="0" lang="en-US" sz="2000" b="1" i="0" u="none" strike="noStrike" kern="1200" cap="none" spc="0" normalizeH="0" baseline="0" noProof="0" dirty="0">
                <a:ln>
                  <a:noFill/>
                </a:ln>
                <a:solidFill>
                  <a:srgbClr val="F46524"/>
                </a:solidFill>
                <a:effectLst/>
                <a:uLnTx/>
                <a:uFillTx/>
                <a:latin typeface="Franklin Gothic" panose="020B0604020202020204" charset="0"/>
                <a:ea typeface="+mn-ea"/>
                <a:cs typeface="Franklin Gothic" panose="020B0604020202020204" charset="0"/>
              </a:rPr>
              <a:t>, </a:t>
            </a: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our experiment is not reproducible. </a:t>
            </a:r>
          </a:p>
          <a:p>
            <a:pPr marL="1257300" lvl="2" indent="-342900" defTabSz="457200">
              <a:spcBef>
                <a:spcPts val="300"/>
              </a:spcBef>
              <a:buFont typeface="Arial" panose="020B0604020202020204" pitchFamily="34" charset="0"/>
              <a:buChar char="•"/>
              <a:defRPr/>
            </a:pP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Our experiment is not reproducible </a:t>
            </a:r>
            <a:r>
              <a:rPr kumimoji="0" lang="en-US" sz="2000" b="1" i="0" u="none" strike="noStrike" kern="1200" cap="none" spc="0" normalizeH="0" baseline="0" noProof="0" dirty="0">
                <a:ln>
                  <a:noFill/>
                </a:ln>
                <a:solidFill>
                  <a:srgbClr val="F46524"/>
                </a:solidFill>
                <a:effectLst/>
                <a:uLnTx/>
                <a:uFillTx/>
                <a:latin typeface="Franklin Gothic" panose="020B0604020202020204" charset="0"/>
                <a:ea typeface="+mn-ea"/>
                <a:cs typeface="Franklin Gothic" panose="020B0604020202020204" charset="0"/>
              </a:rPr>
              <a:t>because</a:t>
            </a:r>
            <a:r>
              <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rPr>
              <a:t> our methods are faulty. </a:t>
            </a:r>
          </a:p>
          <a:p>
            <a:pPr marL="1257300" lvl="2" indent="-342900" defTabSz="457200">
              <a:spcBef>
                <a:spcPts val="300"/>
              </a:spcBef>
              <a:buFont typeface="Arial" panose="020B0604020202020204" pitchFamily="34" charset="0"/>
              <a:buChar char="•"/>
              <a:defRPr/>
            </a:pPr>
            <a:endParaRPr kumimoji="0" lang="en-US" sz="20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endParaRPr>
          </a:p>
          <a:p>
            <a:pPr marL="914400" lvl="2" defTabSz="457200">
              <a:spcBef>
                <a:spcPts val="300"/>
              </a:spcBef>
              <a:defRPr/>
            </a:pPr>
            <a:r>
              <a:rPr lang="en-US" sz="1600" b="1" kern="1200" dirty="0">
                <a:solidFill>
                  <a:srgbClr val="002060"/>
                </a:solidFill>
                <a:latin typeface="Franklin Gothic" panose="020B0604020202020204" charset="0"/>
                <a:ea typeface="+mn-ea"/>
                <a:cs typeface="Franklin Gothic" panose="020B0604020202020204" charset="0"/>
              </a:rPr>
              <a:t>*Note the difference in comma usage</a:t>
            </a:r>
            <a:endParaRPr kumimoji="0" lang="en-US" sz="1600" b="1" i="0" u="none" strike="noStrike" kern="1200" cap="none" spc="0" normalizeH="0" baseline="0" noProof="0" dirty="0">
              <a:ln>
                <a:noFill/>
              </a:ln>
              <a:solidFill>
                <a:srgbClr val="002060"/>
              </a:solidFill>
              <a:effectLst/>
              <a:uLnTx/>
              <a:uFillTx/>
              <a:latin typeface="Franklin Gothic" panose="020B0604020202020204" charset="0"/>
              <a:ea typeface="+mn-ea"/>
              <a:cs typeface="Franklin Gothic" panose="020B0604020202020204" charset="0"/>
            </a:endParaRPr>
          </a:p>
        </p:txBody>
      </p:sp>
      <p:sp>
        <p:nvSpPr>
          <p:cNvPr id="6" name="Oval 5">
            <a:extLst>
              <a:ext uri="{FF2B5EF4-FFF2-40B4-BE49-F238E27FC236}">
                <a16:creationId xmlns:a16="http://schemas.microsoft.com/office/drawing/2014/main" id="{5EAB2271-1C0E-471A-97FA-858BB19403AD}"/>
              </a:ext>
            </a:extLst>
          </p:cNvPr>
          <p:cNvSpPr/>
          <p:nvPr/>
        </p:nvSpPr>
        <p:spPr>
          <a:xfrm>
            <a:off x="1814945" y="4121759"/>
            <a:ext cx="267854" cy="2401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7" name="Oval 6">
            <a:extLst>
              <a:ext uri="{FF2B5EF4-FFF2-40B4-BE49-F238E27FC236}">
                <a16:creationId xmlns:a16="http://schemas.microsoft.com/office/drawing/2014/main" id="{E2C38263-D8FF-4324-896E-BB6794F8B359}"/>
              </a:ext>
            </a:extLst>
          </p:cNvPr>
          <p:cNvSpPr/>
          <p:nvPr/>
        </p:nvSpPr>
        <p:spPr>
          <a:xfrm>
            <a:off x="8132617" y="979054"/>
            <a:ext cx="1842655" cy="72505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a:extLst>
              <a:ext uri="{FF2B5EF4-FFF2-40B4-BE49-F238E27FC236}">
                <a16:creationId xmlns:a16="http://schemas.microsoft.com/office/drawing/2014/main" id="{8EE9CE36-CD58-4AD0-AFA1-B28E95E552C2}"/>
              </a:ext>
            </a:extLst>
          </p:cNvPr>
          <p:cNvSpPr/>
          <p:nvPr/>
        </p:nvSpPr>
        <p:spPr>
          <a:xfrm>
            <a:off x="8848436" y="498764"/>
            <a:ext cx="339435" cy="30783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F8B1FC2C-20B1-4611-A004-F957C09CD81A}"/>
              </a:ext>
            </a:extLst>
          </p:cNvPr>
          <p:cNvSpPr/>
          <p:nvPr/>
        </p:nvSpPr>
        <p:spPr>
          <a:xfrm>
            <a:off x="5182752" y="3859645"/>
            <a:ext cx="1937328" cy="79663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Oval 9">
            <a:extLst>
              <a:ext uri="{FF2B5EF4-FFF2-40B4-BE49-F238E27FC236}">
                <a16:creationId xmlns:a16="http://schemas.microsoft.com/office/drawing/2014/main" id="{D87E242A-C251-4004-9BDA-467FB05B68BD}"/>
              </a:ext>
            </a:extLst>
          </p:cNvPr>
          <p:cNvSpPr/>
          <p:nvPr/>
        </p:nvSpPr>
        <p:spPr>
          <a:xfrm>
            <a:off x="6964218" y="3345873"/>
            <a:ext cx="520697" cy="43945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228B3F48-75D2-8288-3E1E-BEE1A8AE5D85}"/>
              </a:ext>
            </a:extLst>
          </p:cNvPr>
          <p:cNvSpPr txBox="1"/>
          <p:nvPr/>
        </p:nvSpPr>
        <p:spPr>
          <a:xfrm>
            <a:off x="6614575" y="6540221"/>
            <a:ext cx="5621541" cy="353913"/>
          </a:xfrm>
          <a:prstGeom prst="rect">
            <a:avLst/>
          </a:prstGeom>
          <a:noFill/>
          <a:ln>
            <a:noFill/>
          </a:ln>
        </p:spPr>
        <p:txBody>
          <a:bodyPr spcFirstLastPara="1" wrap="square" lIns="91425" tIns="91425" rIns="91425" bIns="91425" rtlCol="0" anchor="b" anchorCtr="0">
            <a:spAutoFit/>
          </a:bodyPr>
          <a:lstStyle/>
          <a:p>
            <a:pPr algn="r"/>
            <a:r>
              <a:rPr lang="en-US" sz="1100" b="1" dirty="0"/>
              <a:t>Punctuation Pattern Sheet adapted from Muriel Harris’s </a:t>
            </a:r>
            <a:r>
              <a:rPr lang="en-US" sz="1100" b="1" i="1" dirty="0"/>
              <a:t>Teaching One-to-One</a:t>
            </a:r>
          </a:p>
        </p:txBody>
      </p:sp>
    </p:spTree>
    <p:extLst>
      <p:ext uri="{BB962C8B-B14F-4D97-AF65-F5344CB8AC3E}">
        <p14:creationId xmlns:p14="http://schemas.microsoft.com/office/powerpoint/2010/main" val="2957041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0703" y="118884"/>
            <a:ext cx="11548393" cy="769720"/>
          </a:xfrm>
          <a:solidFill>
            <a:schemeClr val="bg1"/>
          </a:solidFill>
        </p:spPr>
        <p:txBody>
          <a:bodyPr/>
          <a:lstStyle/>
          <a:p>
            <a:r>
              <a:rPr lang="en-US" sz="4400" dirty="0">
                <a:solidFill>
                  <a:schemeClr val="accent1"/>
                </a:solidFill>
                <a:latin typeface="Franklin Gothic Book" panose="020B0503020102020204" pitchFamily="34" charset="0"/>
              </a:rPr>
              <a:t>Combining Clauses: Final Caution</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88900" y="3314700"/>
            <a:ext cx="12014199" cy="3542904"/>
          </a:xfrm>
          <a:solidFill>
            <a:schemeClr val="bg1"/>
          </a:solidFill>
        </p:spPr>
        <p:txBody>
          <a:bodyPr/>
          <a:lstStyle/>
          <a:p>
            <a:pPr marL="0" indent="0" algn="l">
              <a:spcBef>
                <a:spcPts val="300"/>
              </a:spcBef>
              <a:spcAft>
                <a:spcPts val="600"/>
              </a:spcAft>
              <a:buNone/>
            </a:pPr>
            <a:r>
              <a:rPr lang="en-US" sz="2800" dirty="0">
                <a:solidFill>
                  <a:schemeClr val="accent1"/>
                </a:solidFill>
                <a:latin typeface="Franklin Gothic" panose="020B0604020202020204" charset="0"/>
                <a:cs typeface="Franklin Gothic" panose="020B0604020202020204" charset="0"/>
              </a:rPr>
              <a:t>If you’re using a subordinating conjunction (e.g. </a:t>
            </a:r>
            <a:r>
              <a:rPr lang="en-US" sz="2800" dirty="0">
                <a:solidFill>
                  <a:schemeClr val="tx1"/>
                </a:solidFill>
                <a:latin typeface="Franklin Gothic" panose="020B0604020202020204" charset="0"/>
                <a:cs typeface="Franklin Gothic" panose="020B0604020202020204" charset="0"/>
              </a:rPr>
              <a:t>if, although, because</a:t>
            </a:r>
            <a:r>
              <a:rPr lang="en-US" sz="2800" dirty="0">
                <a:solidFill>
                  <a:schemeClr val="accent1"/>
                </a:solidFill>
                <a:latin typeface="Franklin Gothic" panose="020B0604020202020204" charset="0"/>
                <a:cs typeface="Franklin Gothic" panose="020B0604020202020204" charset="0"/>
              </a:rPr>
              <a:t>), you can add a dependent clause at the beginning or end—but the comma usage changes. </a:t>
            </a:r>
          </a:p>
          <a:p>
            <a:pPr marL="88900" indent="0" algn="l">
              <a:spcBef>
                <a:spcPts val="300"/>
              </a:spcBef>
              <a:buNone/>
            </a:pPr>
            <a:r>
              <a:rPr lang="en-US" sz="2800" b="1" dirty="0">
                <a:solidFill>
                  <a:schemeClr val="tx1"/>
                </a:solidFill>
                <a:latin typeface="Franklin Gothic" panose="020B0604020202020204" charset="0"/>
                <a:cs typeface="Franklin Gothic" panose="020B0604020202020204" charset="0"/>
                <a:sym typeface="Arial"/>
              </a:rPr>
              <a:t>	Although</a:t>
            </a:r>
            <a:r>
              <a:rPr lang="en-US" sz="2800" b="1" dirty="0">
                <a:solidFill>
                  <a:schemeClr val="accent3"/>
                </a:solidFill>
                <a:latin typeface="Franklin Gothic" panose="020B0604020202020204" charset="0"/>
                <a:cs typeface="Franklin Gothic" panose="020B0604020202020204" charset="0"/>
                <a:sym typeface="Arial"/>
              </a:rPr>
              <a:t> our methods are sound, our experiment is not 	reproducible. </a:t>
            </a:r>
          </a:p>
          <a:p>
            <a:pPr marL="88900" indent="0" algn="l">
              <a:spcBef>
                <a:spcPts val="300"/>
              </a:spcBef>
              <a:buNone/>
            </a:pPr>
            <a:r>
              <a:rPr lang="en-US" sz="2800" b="1" dirty="0">
                <a:solidFill>
                  <a:schemeClr val="accent3"/>
                </a:solidFill>
                <a:latin typeface="Franklin Gothic" panose="020B0604020202020204" charset="0"/>
                <a:cs typeface="Franklin Gothic" panose="020B0604020202020204" charset="0"/>
                <a:sym typeface="Arial"/>
              </a:rPr>
              <a:t>	Our experiment is not reproducible </a:t>
            </a:r>
            <a:r>
              <a:rPr lang="en-US" sz="2800" b="1" dirty="0">
                <a:solidFill>
                  <a:schemeClr val="tx1"/>
                </a:solidFill>
                <a:latin typeface="Franklin Gothic" panose="020B0604020202020204" charset="0"/>
                <a:cs typeface="Franklin Gothic" panose="020B0604020202020204" charset="0"/>
                <a:sym typeface="Arial"/>
              </a:rPr>
              <a:t>because</a:t>
            </a:r>
            <a:r>
              <a:rPr lang="en-US" sz="2800" b="1" dirty="0">
                <a:solidFill>
                  <a:schemeClr val="accent3"/>
                </a:solidFill>
                <a:latin typeface="Franklin Gothic" panose="020B0604020202020204" charset="0"/>
                <a:cs typeface="Franklin Gothic" panose="020B0604020202020204" charset="0"/>
                <a:sym typeface="Arial"/>
              </a:rPr>
              <a:t> our methods are 	faulty. </a:t>
            </a:r>
          </a:p>
          <a:p>
            <a:pPr marL="0" indent="0" algn="l">
              <a:spcBef>
                <a:spcPts val="300"/>
              </a:spcBef>
              <a:buNone/>
            </a:pPr>
            <a:endParaRPr lang="en-US" sz="2800" b="1" dirty="0">
              <a:solidFill>
                <a:schemeClr val="accent3"/>
              </a:solidFill>
              <a:latin typeface="Franklin Gothic" panose="020B0604020202020204" charset="0"/>
              <a:cs typeface="Franklin Gothic" panose="020B0604020202020204" charset="0"/>
            </a:endParaRPr>
          </a:p>
        </p:txBody>
      </p:sp>
      <p:sp>
        <p:nvSpPr>
          <p:cNvPr id="4" name="Oval 3">
            <a:extLst>
              <a:ext uri="{FF2B5EF4-FFF2-40B4-BE49-F238E27FC236}">
                <a16:creationId xmlns:a16="http://schemas.microsoft.com/office/drawing/2014/main" id="{5F284A91-D3F7-4E87-8BF9-05D170609E5A}"/>
              </a:ext>
            </a:extLst>
          </p:cNvPr>
          <p:cNvSpPr/>
          <p:nvPr/>
        </p:nvSpPr>
        <p:spPr>
          <a:xfrm>
            <a:off x="6464300" y="4953000"/>
            <a:ext cx="558800" cy="4699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Arrow: Chevron 5">
            <a:extLst>
              <a:ext uri="{FF2B5EF4-FFF2-40B4-BE49-F238E27FC236}">
                <a16:creationId xmlns:a16="http://schemas.microsoft.com/office/drawing/2014/main" id="{85D0F8CC-3BF3-463B-99B7-06881C4462F4}"/>
              </a:ext>
            </a:extLst>
          </p:cNvPr>
          <p:cNvSpPr/>
          <p:nvPr/>
        </p:nvSpPr>
        <p:spPr>
          <a:xfrm rot="16200000">
            <a:off x="6927851" y="6172200"/>
            <a:ext cx="266700" cy="254000"/>
          </a:xfrm>
          <a:prstGeom prst="chevron">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9B0B5F2D-6F14-4637-BC36-529CE7DE7999}"/>
              </a:ext>
            </a:extLst>
          </p:cNvPr>
          <p:cNvSpPr txBox="1"/>
          <p:nvPr/>
        </p:nvSpPr>
        <p:spPr>
          <a:xfrm>
            <a:off x="88900" y="1201455"/>
            <a:ext cx="12014199" cy="2100545"/>
          </a:xfrm>
          <a:prstGeom prst="rect">
            <a:avLst/>
          </a:prstGeom>
          <a:noFill/>
          <a:ln>
            <a:noFill/>
          </a:ln>
        </p:spPr>
        <p:txBody>
          <a:bodyPr spcFirstLastPara="1" wrap="square" lIns="91425" tIns="91425" rIns="91425" bIns="91425" rtlCol="0" anchor="b" anchorCtr="0">
            <a:spAutoFit/>
          </a:bodyPr>
          <a:lstStyle/>
          <a:p>
            <a:pPr marL="0" indent="0" algn="l">
              <a:spcBef>
                <a:spcPts val="300"/>
              </a:spcBef>
              <a:spcAft>
                <a:spcPts val="600"/>
              </a:spcAft>
              <a:buNone/>
            </a:pPr>
            <a:r>
              <a:rPr lang="en-US" sz="2800" dirty="0">
                <a:solidFill>
                  <a:schemeClr val="accent1"/>
                </a:solidFill>
                <a:latin typeface="Franklin Gothic" panose="020B0604020202020204" charset="0"/>
                <a:cs typeface="Franklin Gothic" panose="020B0604020202020204" charset="0"/>
              </a:rPr>
              <a:t>You can add two independent clauses together using a coordinating conjunction (FANBOYS) and a comma:</a:t>
            </a:r>
          </a:p>
          <a:p>
            <a:pPr marL="0" indent="0" algn="l">
              <a:spcBef>
                <a:spcPts val="300"/>
              </a:spcBef>
              <a:buNone/>
            </a:pPr>
            <a:r>
              <a:rPr lang="en-US" sz="2800" b="1" dirty="0">
                <a:solidFill>
                  <a:schemeClr val="accent3"/>
                </a:solidFill>
                <a:latin typeface="Franklin Gothic" panose="020B0604020202020204" charset="0"/>
                <a:cs typeface="Franklin Gothic" panose="020B0604020202020204" charset="0"/>
              </a:rPr>
              <a:t>	Our methods are sound</a:t>
            </a:r>
            <a:r>
              <a:rPr lang="en-US" sz="2800" b="1" dirty="0">
                <a:solidFill>
                  <a:schemeClr val="tx1"/>
                </a:solidFill>
                <a:latin typeface="Franklin Gothic" panose="020B0604020202020204" charset="0"/>
                <a:cs typeface="Franklin Gothic" panose="020B0604020202020204" charset="0"/>
              </a:rPr>
              <a:t>, but </a:t>
            </a:r>
            <a:r>
              <a:rPr lang="en-US" sz="2800" b="1" dirty="0">
                <a:solidFill>
                  <a:schemeClr val="accent3"/>
                </a:solidFill>
                <a:latin typeface="Franklin Gothic" panose="020B0604020202020204" charset="0"/>
                <a:cs typeface="Franklin Gothic" panose="020B0604020202020204" charset="0"/>
              </a:rPr>
              <a:t>our experiment is not reproducible. </a:t>
            </a:r>
          </a:p>
          <a:p>
            <a:pPr marL="457200" lvl="1" indent="0" algn="l">
              <a:spcBef>
                <a:spcPts val="300"/>
              </a:spcBef>
              <a:buNone/>
            </a:pPr>
            <a:r>
              <a:rPr lang="en-US" sz="2800" b="1" dirty="0">
                <a:solidFill>
                  <a:schemeClr val="accent3"/>
                </a:solidFill>
                <a:latin typeface="Franklin Gothic" panose="020B0604020202020204" charset="0"/>
                <a:cs typeface="Franklin Gothic" panose="020B0604020202020204" charset="0"/>
              </a:rPr>
              <a:t>	</a:t>
            </a:r>
            <a:endParaRPr lang="en-US" b="1" dirty="0"/>
          </a:p>
        </p:txBody>
      </p:sp>
    </p:spTree>
    <p:custDataLst>
      <p:tags r:id="rId1"/>
    </p:custDataLst>
    <p:extLst>
      <p:ext uri="{BB962C8B-B14F-4D97-AF65-F5344CB8AC3E}">
        <p14:creationId xmlns:p14="http://schemas.microsoft.com/office/powerpoint/2010/main" val="426936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4"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74182"/>
            <a:ext cx="11548393" cy="769720"/>
          </a:xfrm>
        </p:spPr>
        <p:txBody>
          <a:bodyPr/>
          <a:lstStyle/>
          <a:p>
            <a:r>
              <a:rPr lang="en-US" sz="4400" dirty="0">
                <a:solidFill>
                  <a:srgbClr val="002060"/>
                </a:solidFill>
                <a:latin typeface="Franklin Gothic Book" panose="020B0503020102020204" pitchFamily="34" charset="0"/>
              </a:rPr>
              <a:t>Summary: Conjunctions (Joining Words)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923635" y="1344611"/>
            <a:ext cx="10344727" cy="4984565"/>
          </a:xfrm>
        </p:spPr>
        <p:txBody>
          <a:bodyPr/>
          <a:lstStyle/>
          <a:p>
            <a:pPr marL="546100" lvl="1" indent="0" algn="l">
              <a:buNone/>
            </a:pPr>
            <a:r>
              <a:rPr lang="en-US" sz="2800" dirty="0">
                <a:solidFill>
                  <a:srgbClr val="002060"/>
                </a:solidFill>
              </a:rPr>
              <a:t>We just covered: </a:t>
            </a:r>
          </a:p>
          <a:p>
            <a:pPr lvl="1" algn="l">
              <a:buFont typeface="Wingdings" panose="05000000000000000000" pitchFamily="2" charset="2"/>
              <a:buChar char="§"/>
            </a:pPr>
            <a:r>
              <a:rPr lang="en-US" sz="2800" dirty="0">
                <a:solidFill>
                  <a:schemeClr val="tx1"/>
                </a:solidFill>
              </a:rPr>
              <a:t>Coordinating conjunctions </a:t>
            </a:r>
            <a:r>
              <a:rPr lang="en-US" sz="2800" dirty="0">
                <a:solidFill>
                  <a:srgbClr val="002060"/>
                </a:solidFill>
              </a:rPr>
              <a:t>(FANBOYS) in compound sentences</a:t>
            </a:r>
          </a:p>
          <a:p>
            <a:pPr marL="1016000" lvl="2" indent="0" algn="l">
              <a:buNone/>
            </a:pPr>
            <a:endParaRPr lang="en-US" sz="2600" dirty="0">
              <a:solidFill>
                <a:srgbClr val="002060"/>
              </a:solidFill>
            </a:endParaRPr>
          </a:p>
          <a:p>
            <a:pPr lvl="1" algn="l">
              <a:buFont typeface="Wingdings" panose="05000000000000000000" pitchFamily="2" charset="2"/>
              <a:buChar char="§"/>
            </a:pPr>
            <a:r>
              <a:rPr lang="en-US" sz="2800" dirty="0">
                <a:solidFill>
                  <a:schemeClr val="tx1"/>
                </a:solidFill>
              </a:rPr>
              <a:t>Semicolons </a:t>
            </a:r>
            <a:r>
              <a:rPr lang="en-US" sz="2800" dirty="0">
                <a:solidFill>
                  <a:srgbClr val="002060"/>
                </a:solidFill>
              </a:rPr>
              <a:t>(;) and </a:t>
            </a:r>
            <a:r>
              <a:rPr lang="en-US" sz="2800" dirty="0">
                <a:solidFill>
                  <a:schemeClr val="tx1"/>
                </a:solidFill>
              </a:rPr>
              <a:t>Conjunctive adverbs </a:t>
            </a:r>
            <a:r>
              <a:rPr lang="en-US" sz="2800" dirty="0">
                <a:solidFill>
                  <a:srgbClr val="002060"/>
                </a:solidFill>
              </a:rPr>
              <a:t>(therefore, however)</a:t>
            </a:r>
          </a:p>
          <a:p>
            <a:pPr marL="546100" lvl="1" indent="0" algn="l">
              <a:buNone/>
            </a:pPr>
            <a:r>
              <a:rPr lang="en-US" sz="2800" dirty="0">
                <a:solidFill>
                  <a:srgbClr val="002060"/>
                </a:solidFill>
              </a:rPr>
              <a:t>	</a:t>
            </a:r>
          </a:p>
          <a:p>
            <a:pPr lvl="1" algn="l">
              <a:buFont typeface="Wingdings" panose="05000000000000000000" pitchFamily="2" charset="2"/>
              <a:buChar char="§"/>
            </a:pPr>
            <a:r>
              <a:rPr lang="en-US" sz="2800" dirty="0">
                <a:solidFill>
                  <a:schemeClr val="tx1"/>
                </a:solidFill>
              </a:rPr>
              <a:t>Subordinating conjunctions </a:t>
            </a:r>
            <a:r>
              <a:rPr lang="en-US" sz="2800" dirty="0">
                <a:solidFill>
                  <a:srgbClr val="002060"/>
                </a:solidFill>
              </a:rPr>
              <a:t>(although, because, since…) in complex sentences</a:t>
            </a:r>
          </a:p>
          <a:p>
            <a:pPr marL="76200" indent="0" algn="l">
              <a:spcBef>
                <a:spcPts val="300"/>
              </a:spcBef>
              <a:buNone/>
            </a:pPr>
            <a:endParaRPr lang="en-US" sz="2800" dirty="0">
              <a:solidFill>
                <a:srgbClr val="002060"/>
              </a:solidFill>
            </a:endParaRPr>
          </a:p>
        </p:txBody>
      </p:sp>
    </p:spTree>
    <p:extLst>
      <p:ext uri="{BB962C8B-B14F-4D97-AF65-F5344CB8AC3E}">
        <p14:creationId xmlns:p14="http://schemas.microsoft.com/office/powerpoint/2010/main" val="15377185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6000" dirty="0"/>
              <a:t>Sentence Structure Punctuation: Commas and Semicolons</a:t>
            </a:r>
          </a:p>
        </p:txBody>
      </p:sp>
    </p:spTree>
    <p:extLst>
      <p:ext uri="{BB962C8B-B14F-4D97-AF65-F5344CB8AC3E}">
        <p14:creationId xmlns:p14="http://schemas.microsoft.com/office/powerpoint/2010/main" val="30255658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480254"/>
            <a:ext cx="11548393" cy="769720"/>
          </a:xfrm>
        </p:spPr>
        <p:txBody>
          <a:bodyPr/>
          <a:lstStyle/>
          <a:p>
            <a:r>
              <a:rPr lang="en-US" sz="4400" dirty="0">
                <a:solidFill>
                  <a:schemeClr val="accent1"/>
                </a:solidFill>
                <a:latin typeface="Franklin Gothic Book" panose="020B0503020102020204" pitchFamily="34" charset="0"/>
              </a:rPr>
              <a:t>Semicolons: Three 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211808" y="1288074"/>
            <a:ext cx="11980192" cy="4822971"/>
          </a:xfrm>
        </p:spPr>
        <p:txBody>
          <a:bodyPr/>
          <a:lstStyle/>
          <a:p>
            <a:pPr marL="76200" lvl="0" indent="0" algn="l">
              <a:buNone/>
            </a:pPr>
            <a:r>
              <a:rPr lang="en-US" dirty="0">
                <a:solidFill>
                  <a:schemeClr val="accent1"/>
                </a:solidFill>
              </a:rPr>
              <a:t>1. To </a:t>
            </a:r>
            <a:r>
              <a:rPr lang="en-US" dirty="0">
                <a:solidFill>
                  <a:schemeClr val="tx1"/>
                </a:solidFill>
              </a:rPr>
              <a:t>join two independent clauses </a:t>
            </a:r>
            <a:r>
              <a:rPr lang="en-US" dirty="0">
                <a:solidFill>
                  <a:schemeClr val="accent1"/>
                </a:solidFill>
              </a:rPr>
              <a:t>(in place of a comma plus coordinating conjunction):</a:t>
            </a:r>
          </a:p>
          <a:p>
            <a:pPr marL="76200" indent="0" algn="l">
              <a:buNone/>
            </a:pPr>
            <a:r>
              <a:rPr lang="en-US" b="1" dirty="0">
                <a:solidFill>
                  <a:schemeClr val="accent3"/>
                </a:solidFill>
                <a:latin typeface="Franklin Gothic" panose="020B0604020202020204" charset="0"/>
                <a:cs typeface="Franklin Gothic" panose="020B0604020202020204" charset="0"/>
              </a:rPr>
              <a:t>	</a:t>
            </a:r>
            <a:r>
              <a:rPr lang="en-US" b="1" dirty="0">
                <a:solidFill>
                  <a:schemeClr val="accent1"/>
                </a:solidFill>
                <a:latin typeface="Franklin Gothic" panose="020B0604020202020204" charset="0"/>
                <a:cs typeface="Franklin Gothic" panose="020B0604020202020204" charset="0"/>
              </a:rPr>
              <a:t>Preprocessing is crucial; models often fail at this step.</a:t>
            </a:r>
          </a:p>
          <a:p>
            <a:pPr marL="76200" indent="0" algn="l">
              <a:buNone/>
            </a:pPr>
            <a:endParaRPr lang="en-US" b="1" dirty="0">
              <a:solidFill>
                <a:srgbClr val="0070C0"/>
              </a:solidFill>
              <a:latin typeface="Franklin Gothic" panose="020B0604020202020204" charset="0"/>
              <a:cs typeface="Franklin Gothic" panose="020B0604020202020204" charset="0"/>
            </a:endParaRPr>
          </a:p>
          <a:p>
            <a:pPr marL="76200" indent="0" algn="l">
              <a:buNone/>
            </a:pPr>
            <a:endParaRPr lang="en-US" b="1" dirty="0">
              <a:solidFill>
                <a:srgbClr val="0070C0"/>
              </a:solidFill>
              <a:latin typeface="Franklin Gothic" panose="020B0604020202020204" charset="0"/>
              <a:cs typeface="Franklin Gothic" panose="020B0604020202020204" charset="0"/>
            </a:endParaRPr>
          </a:p>
          <a:p>
            <a:pPr marL="76200" indent="0" algn="l">
              <a:buNone/>
            </a:pPr>
            <a:endParaRPr lang="en-US" b="1" dirty="0">
              <a:solidFill>
                <a:srgbClr val="0070C0"/>
              </a:solidFill>
              <a:latin typeface="Franklin Gothic" panose="020B0604020202020204" charset="0"/>
              <a:cs typeface="Franklin Gothic" panose="020B0604020202020204" charset="0"/>
            </a:endParaRPr>
          </a:p>
          <a:p>
            <a:pPr marL="76200" indent="0" algn="l">
              <a:buNone/>
            </a:pPr>
            <a:endParaRPr lang="en-US" b="1" dirty="0">
              <a:solidFill>
                <a:srgbClr val="0070C0"/>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lgn="l">
              <a:buNone/>
            </a:pPr>
            <a:endParaRPr lang="en-US" b="1" dirty="0">
              <a:solidFill>
                <a:schemeClr val="accent3"/>
              </a:solidFill>
              <a:latin typeface="Franklin Gothic" panose="020B0604020202020204" charset="0"/>
              <a:cs typeface="Franklin Gothic" panose="020B0604020202020204" charset="0"/>
            </a:endParaRPr>
          </a:p>
          <a:p>
            <a:pPr marL="76200" indent="0">
              <a:buNone/>
            </a:pPr>
            <a:r>
              <a:rPr lang="en-US" sz="1100" dirty="0">
                <a:solidFill>
                  <a:schemeClr val="bg1">
                    <a:lumMod val="65000"/>
                  </a:schemeClr>
                </a:solidFill>
                <a:effectLst/>
              </a:rPr>
              <a:t>Zhang, X. X., Lutz, A., </a:t>
            </a:r>
            <a:r>
              <a:rPr lang="en-US" sz="1100" dirty="0" err="1">
                <a:solidFill>
                  <a:schemeClr val="bg1">
                    <a:lumMod val="65000"/>
                  </a:schemeClr>
                </a:solidFill>
                <a:effectLst/>
              </a:rPr>
              <a:t>Andrä</a:t>
            </a:r>
            <a:r>
              <a:rPr lang="en-US" sz="1100" dirty="0">
                <a:solidFill>
                  <a:schemeClr val="bg1">
                    <a:lumMod val="65000"/>
                  </a:schemeClr>
                </a:solidFill>
                <a:effectLst/>
              </a:rPr>
              <a:t>, H., </a:t>
            </a:r>
            <a:r>
              <a:rPr lang="en-US" sz="1100" dirty="0" err="1">
                <a:solidFill>
                  <a:schemeClr val="bg1">
                    <a:lumMod val="65000"/>
                  </a:schemeClr>
                </a:solidFill>
                <a:effectLst/>
              </a:rPr>
              <a:t>Lahres</a:t>
            </a:r>
            <a:r>
              <a:rPr lang="en-US" sz="1100" dirty="0">
                <a:solidFill>
                  <a:schemeClr val="bg1">
                    <a:lumMod val="65000"/>
                  </a:schemeClr>
                </a:solidFill>
                <a:effectLst/>
              </a:rPr>
              <a:t>, M., </a:t>
            </a:r>
            <a:r>
              <a:rPr lang="en-US" sz="1100" dirty="0" err="1">
                <a:solidFill>
                  <a:schemeClr val="bg1">
                    <a:lumMod val="65000"/>
                  </a:schemeClr>
                </a:solidFill>
                <a:effectLst/>
              </a:rPr>
              <a:t>Sittig</a:t>
            </a:r>
            <a:r>
              <a:rPr lang="en-US" sz="1100" dirty="0">
                <a:solidFill>
                  <a:schemeClr val="bg1">
                    <a:lumMod val="65000"/>
                  </a:schemeClr>
                </a:solidFill>
                <a:effectLst/>
              </a:rPr>
              <a:t>, D., </a:t>
            </a:r>
            <a:r>
              <a:rPr lang="en-US" sz="1100" dirty="0" err="1">
                <a:solidFill>
                  <a:schemeClr val="bg1">
                    <a:lumMod val="65000"/>
                  </a:schemeClr>
                </a:solidFill>
                <a:effectLst/>
              </a:rPr>
              <a:t>Maawad</a:t>
            </a:r>
            <a:r>
              <a:rPr lang="en-US" sz="1100" dirty="0">
                <a:solidFill>
                  <a:schemeClr val="bg1">
                    <a:lumMod val="65000"/>
                  </a:schemeClr>
                </a:solidFill>
                <a:effectLst/>
              </a:rPr>
              <a:t>, E., ... &amp; Knoop, D. (2021). An additively manufactured and direct-aged AlSi3. 5Mg2. 5 alloy with superior strength and ductility: micromechanical mechanisms. International Journal of Plasticity, 103083. </a:t>
            </a:r>
          </a:p>
          <a:p>
            <a:pPr marL="76200" indent="0">
              <a:buNone/>
            </a:pPr>
            <a:endParaRPr lang="en-US" dirty="0">
              <a:solidFill>
                <a:srgbClr val="002060"/>
              </a:solidFill>
            </a:endParaRPr>
          </a:p>
        </p:txBody>
      </p:sp>
      <p:sp>
        <p:nvSpPr>
          <p:cNvPr id="3" name="Oval 2">
            <a:extLst>
              <a:ext uri="{FF2B5EF4-FFF2-40B4-BE49-F238E27FC236}">
                <a16:creationId xmlns:a16="http://schemas.microsoft.com/office/drawing/2014/main" id="{61F1B7C7-4C07-428F-9524-DEF66A00BADA}"/>
              </a:ext>
            </a:extLst>
          </p:cNvPr>
          <p:cNvSpPr/>
          <p:nvPr/>
        </p:nvSpPr>
        <p:spPr>
          <a:xfrm>
            <a:off x="3898900" y="5511800"/>
            <a:ext cx="330200" cy="393700"/>
          </a:xfrm>
          <a:prstGeom prst="ellipse">
            <a:avLst/>
          </a:prstGeom>
          <a:noFill/>
          <a:ln w="5715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5E64A258-ED86-433D-9ED7-381B0154871A}"/>
              </a:ext>
            </a:extLst>
          </p:cNvPr>
          <p:cNvSpPr/>
          <p:nvPr/>
        </p:nvSpPr>
        <p:spPr>
          <a:xfrm>
            <a:off x="8915400" y="5511800"/>
            <a:ext cx="330200" cy="393700"/>
          </a:xfrm>
          <a:prstGeom prst="ellipse">
            <a:avLst/>
          </a:prstGeom>
          <a:noFill/>
          <a:ln w="5715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1E10AB2-61C3-47CB-AF12-FD155AF85C6A}"/>
              </a:ext>
            </a:extLst>
          </p:cNvPr>
          <p:cNvSpPr txBox="1"/>
          <p:nvPr/>
        </p:nvSpPr>
        <p:spPr>
          <a:xfrm>
            <a:off x="175753" y="4238956"/>
            <a:ext cx="11840492" cy="2246739"/>
          </a:xfrm>
          <a:prstGeom prst="rect">
            <a:avLst/>
          </a:prstGeom>
          <a:no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3. To </a:t>
            </a:r>
            <a:r>
              <a:rPr kumimoji="0" lang="en-US" sz="2400" b="0" i="0" u="none" strike="noStrike" kern="0" cap="none" spc="0" normalizeH="0" baseline="0" noProof="0" dirty="0">
                <a:ln>
                  <a:noFill/>
                </a:ln>
                <a:solidFill>
                  <a:srgbClr val="F46524"/>
                </a:solidFill>
                <a:effectLst/>
                <a:uLnTx/>
                <a:uFillTx/>
                <a:latin typeface="Franklin Gothic"/>
                <a:cs typeface="Franklin Gothic"/>
                <a:sym typeface="Franklin Gothic"/>
              </a:rPr>
              <a:t>separate items in a list </a:t>
            </a: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(instead of a comma) when the items </a:t>
            </a:r>
            <a:r>
              <a:rPr kumimoji="0" lang="en-US" sz="2400" b="0" i="0" u="none" strike="noStrike" kern="0" cap="none" spc="0" normalizeH="0" baseline="0" noProof="0" dirty="0">
                <a:ln>
                  <a:noFill/>
                </a:ln>
                <a:solidFill>
                  <a:srgbClr val="F46524"/>
                </a:solidFill>
                <a:effectLst/>
                <a:uLnTx/>
                <a:uFillTx/>
                <a:latin typeface="Franklin Gothic"/>
                <a:cs typeface="Franklin Gothic"/>
                <a:sym typeface="Franklin Gothic"/>
              </a:rPr>
              <a:t>contain internal commas</a:t>
            </a: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a:t>
            </a:r>
          </a:p>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r>
              <a:rPr kumimoji="0" lang="en-US" sz="2400" b="1" i="0" u="none" strike="noStrike" kern="0" cap="none" spc="0" normalizeH="0" baseline="0" noProof="0" dirty="0">
                <a:ln>
                  <a:noFill/>
                </a:ln>
                <a:solidFill>
                  <a:schemeClr val="accent1"/>
                </a:solidFill>
                <a:effectLst/>
                <a:uLnTx/>
                <a:uFillTx/>
                <a:latin typeface="Franklin Gothic" panose="020B0604020202020204" charset="0"/>
                <a:cs typeface="Franklin Gothic" panose="020B0604020202020204" charset="0"/>
                <a:sym typeface="Franklin Gothic"/>
              </a:rPr>
              <a:t>There were three BMP compositions in the test array: X, composed 	entirely of compost; Y, a biochar/compost 50/50 blend; and Z, a 	sample of road-salts laden runoff soil collected near Charlottesville, VA. </a:t>
            </a:r>
          </a:p>
          <a:p>
            <a:pPr algn="r"/>
            <a:endParaRPr lang="en-US" b="1" dirty="0"/>
          </a:p>
        </p:txBody>
      </p:sp>
      <p:sp>
        <p:nvSpPr>
          <p:cNvPr id="7" name="TextBox 6">
            <a:extLst>
              <a:ext uri="{FF2B5EF4-FFF2-40B4-BE49-F238E27FC236}">
                <a16:creationId xmlns:a16="http://schemas.microsoft.com/office/drawing/2014/main" id="{5BE8ED95-A2BE-4A5B-9D62-F3529B511507}"/>
              </a:ext>
            </a:extLst>
          </p:cNvPr>
          <p:cNvSpPr txBox="1"/>
          <p:nvPr/>
        </p:nvSpPr>
        <p:spPr>
          <a:xfrm>
            <a:off x="175753" y="2730881"/>
            <a:ext cx="11840492" cy="1508075"/>
          </a:xfrm>
          <a:prstGeom prst="rect">
            <a:avLst/>
          </a:prstGeom>
          <a:no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2. Before </a:t>
            </a:r>
            <a:r>
              <a:rPr kumimoji="0" lang="en-US" sz="2400" b="0" i="0" u="none" strike="noStrike" kern="0" cap="none" spc="0" normalizeH="0" baseline="0" noProof="0" dirty="0">
                <a:ln>
                  <a:noFill/>
                </a:ln>
                <a:solidFill>
                  <a:srgbClr val="F46524"/>
                </a:solidFill>
                <a:effectLst/>
                <a:uLnTx/>
                <a:uFillTx/>
                <a:latin typeface="Franklin Gothic"/>
                <a:cs typeface="Franklin Gothic"/>
                <a:sym typeface="Franklin Gothic"/>
              </a:rPr>
              <a:t>conjunctive adverbs</a:t>
            </a:r>
            <a:r>
              <a:rPr kumimoji="0" lang="en-US" sz="2400" b="0" i="0" u="none" strike="noStrike" kern="0" cap="none" spc="0" normalizeH="0" baseline="0" noProof="0" dirty="0">
                <a:ln>
                  <a:noFill/>
                </a:ln>
                <a:solidFill>
                  <a:srgbClr val="01579B"/>
                </a:solidFill>
                <a:effectLst/>
                <a:uLnTx/>
                <a:uFillTx/>
                <a:latin typeface="Franklin Gothic"/>
                <a:cs typeface="Franklin Gothic"/>
                <a:sym typeface="Franklin Gothic"/>
              </a:rPr>
              <a:t> (e.g. however, therefore, afterward)</a:t>
            </a:r>
          </a:p>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	“The dislocation density increases fast in </a:t>
            </a:r>
            <a:r>
              <a:rPr kumimoji="0" lang="en-US" sz="2400" b="1" i="0" u="none" strike="noStrike" kern="0" cap="none" spc="0" normalizeH="0" baseline="0" noProof="0" dirty="0" err="1">
                <a:ln>
                  <a:noFill/>
                </a:ln>
                <a:solidFill>
                  <a:srgbClr val="0099E8"/>
                </a:solidFill>
                <a:effectLst/>
                <a:uLnTx/>
                <a:uFillTx/>
                <a:latin typeface="Franklin Gothic" panose="020B0604020202020204" charset="0"/>
                <a:cs typeface="Franklin Gothic" panose="020B0604020202020204" charset="0"/>
                <a:sym typeface="Franklin Gothic"/>
              </a:rPr>
              <a:t>AsB</a:t>
            </a:r>
            <a:r>
              <a:rPr kumimoji="0" lang="en-US" sz="2400" b="1" i="0" u="none" strike="noStrike" kern="0" cap="none" spc="0" normalizeH="0" baseline="0" noProof="0" dirty="0">
                <a:ln>
                  <a:noFill/>
                </a:ln>
                <a:solidFill>
                  <a:srgbClr val="0099E8"/>
                </a:solidFill>
                <a:effectLst/>
                <a:uLnTx/>
                <a:uFillTx/>
                <a:latin typeface="Franklin Gothic" panose="020B0604020202020204" charset="0"/>
                <a:cs typeface="Franklin Gothic" panose="020B0604020202020204" charset="0"/>
                <a:sym typeface="Franklin Gothic"/>
              </a:rPr>
              <a:t> during the early plastic 	deformation; afterward, it grows slowly.” 		</a:t>
            </a:r>
            <a:r>
              <a:rPr kumimoji="0" lang="en-US" sz="1200" b="0" i="0" u="none" strike="noStrike" kern="0" cap="none" spc="0" normalizeH="0" baseline="0" noProof="0" dirty="0">
                <a:ln>
                  <a:noFill/>
                </a:ln>
                <a:solidFill>
                  <a:srgbClr val="FFFFFF">
                    <a:lumMod val="65000"/>
                  </a:srgbClr>
                </a:solidFill>
                <a:effectLst/>
                <a:uLnTx/>
                <a:uFillTx/>
                <a:latin typeface="Franklin Gothic"/>
                <a:cs typeface="Franklin Gothic"/>
                <a:sym typeface="Franklin Gothic"/>
              </a:rPr>
              <a:t>from Zhang et al 2021 (preprint)</a:t>
            </a:r>
          </a:p>
          <a:p>
            <a:pPr algn="r"/>
            <a:endParaRPr lang="en-US" b="1" dirty="0"/>
          </a:p>
        </p:txBody>
      </p:sp>
    </p:spTree>
    <p:custDataLst>
      <p:tags r:id="rId1"/>
    </p:custDataLst>
    <p:extLst>
      <p:ext uri="{BB962C8B-B14F-4D97-AF65-F5344CB8AC3E}">
        <p14:creationId xmlns:p14="http://schemas.microsoft.com/office/powerpoint/2010/main" val="395127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4"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8803"/>
            <a:ext cx="11548393" cy="769720"/>
          </a:xfrm>
          <a:solidFill>
            <a:schemeClr val="bg1"/>
          </a:solidFill>
        </p:spPr>
        <p:txBody>
          <a:bodyPr/>
          <a:lstStyle/>
          <a:p>
            <a:r>
              <a:rPr lang="en-US" sz="4400" dirty="0">
                <a:solidFill>
                  <a:schemeClr val="accent1"/>
                </a:solidFill>
                <a:latin typeface="Franklin Gothic Book" panose="020B0503020102020204" pitchFamily="34" charset="0"/>
              </a:rPr>
              <a:t>Commas: </a:t>
            </a:r>
            <a:r>
              <a:rPr lang="en-CA" sz="4400" dirty="0">
                <a:solidFill>
                  <a:schemeClr val="accent1"/>
                </a:solidFill>
                <a:latin typeface="Franklin Gothic Book" panose="020B0503020102020204" pitchFamily="34" charset="0"/>
              </a:rPr>
              <a:t>Five uses</a:t>
            </a:r>
            <a:endParaRPr lang="en-US" sz="4400" dirty="0">
              <a:solidFill>
                <a:schemeClr val="accent1"/>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222247" y="1017534"/>
            <a:ext cx="12026899" cy="1169522"/>
          </a:xfrm>
          <a:solidFill>
            <a:schemeClr val="bg1"/>
          </a:solidFill>
        </p:spPr>
        <p:txBody>
          <a:bodyPr/>
          <a:lstStyle/>
          <a:p>
            <a:pPr marL="76200" lvl="0" indent="0" algn="l">
              <a:buNone/>
            </a:pPr>
            <a:r>
              <a:rPr lang="en-CA" sz="2600" dirty="0">
                <a:solidFill>
                  <a:schemeClr val="accent1"/>
                </a:solidFill>
              </a:rPr>
              <a:t>1. Between </a:t>
            </a:r>
            <a:r>
              <a:rPr lang="en-CA" sz="2600" b="1" dirty="0">
                <a:solidFill>
                  <a:srgbClr val="F46524"/>
                </a:solidFill>
              </a:rPr>
              <a:t>clauses joined with a coordinating conjunction </a:t>
            </a:r>
            <a:r>
              <a:rPr lang="en-CA" sz="2600" dirty="0">
                <a:solidFill>
                  <a:schemeClr val="accent1"/>
                </a:solidFill>
              </a:rPr>
              <a:t>(FANBOYS)</a:t>
            </a:r>
            <a:endParaRPr lang="en-US" sz="2600" dirty="0">
              <a:solidFill>
                <a:schemeClr val="accent1"/>
              </a:solidFill>
            </a:endParaRPr>
          </a:p>
          <a:p>
            <a:pPr marL="0" indent="457200" algn="l">
              <a:buNone/>
            </a:pPr>
            <a:r>
              <a:rPr lang="en-CA" b="1" dirty="0">
                <a:solidFill>
                  <a:srgbClr val="0070C0"/>
                </a:solidFill>
                <a:latin typeface="Franklin Gothic" panose="020B0604020202020204" charset="0"/>
                <a:cs typeface="Franklin Gothic" panose="020B0604020202020204" charset="0"/>
              </a:rPr>
              <a:t>	Road salts may lower the efficacy of biochar, but the data is sparse. </a:t>
            </a:r>
            <a:endParaRPr lang="en-US" b="1" dirty="0">
              <a:solidFill>
                <a:srgbClr val="0070C0"/>
              </a:solidFill>
              <a:latin typeface="Franklin Gothic" panose="020B0604020202020204" charset="0"/>
              <a:cs typeface="Franklin Gothic" panose="020B0604020202020204" charset="0"/>
            </a:endParaRPr>
          </a:p>
          <a:p>
            <a:pPr marL="76200" lvl="0" indent="0" algn="l">
              <a:buNone/>
            </a:pPr>
            <a:endParaRPr lang="en-US" sz="2600" b="1" dirty="0">
              <a:solidFill>
                <a:schemeClr val="tx1"/>
              </a:solidFill>
            </a:endParaRPr>
          </a:p>
        </p:txBody>
      </p:sp>
      <p:sp>
        <p:nvSpPr>
          <p:cNvPr id="4" name="TextBox 3">
            <a:extLst>
              <a:ext uri="{FF2B5EF4-FFF2-40B4-BE49-F238E27FC236}">
                <a16:creationId xmlns:a16="http://schemas.microsoft.com/office/drawing/2014/main" id="{6C8F8896-77E5-4FE7-964C-D7AE06ED4118}"/>
              </a:ext>
            </a:extLst>
          </p:cNvPr>
          <p:cNvSpPr txBox="1"/>
          <p:nvPr/>
        </p:nvSpPr>
        <p:spPr>
          <a:xfrm>
            <a:off x="279395" y="4095240"/>
            <a:ext cx="11969751" cy="1908184"/>
          </a:xfrm>
          <a:prstGeom prst="rect">
            <a:avLst/>
          </a:prstGeom>
          <a:no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3. After </a:t>
            </a:r>
            <a:r>
              <a:rPr kumimoji="0" lang="en-CA" sz="2600" b="1" i="0" u="none" strike="noStrike" kern="0" cap="none" spc="0" normalizeH="0" baseline="0" noProof="0" dirty="0">
                <a:ln>
                  <a:noFill/>
                </a:ln>
                <a:solidFill>
                  <a:srgbClr val="F46524"/>
                </a:solidFill>
                <a:effectLst/>
                <a:uLnTx/>
                <a:uFillTx/>
                <a:latin typeface="Franklin Gothic"/>
                <a:cs typeface="Franklin Gothic"/>
                <a:sym typeface="Franklin Gothic"/>
              </a:rPr>
              <a:t>introductory word(s) </a:t>
            </a: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before the subject</a:t>
            </a:r>
            <a:endParaRPr kumimoji="0" lang="en-US" sz="2600" b="0" i="0" u="none" strike="noStrike" kern="0" cap="none" spc="0" normalizeH="0" baseline="0" noProof="0" dirty="0">
              <a:ln>
                <a:noFill/>
              </a:ln>
              <a:solidFill>
                <a:srgbClr val="01579B"/>
              </a:solidFill>
              <a:effectLst/>
              <a:uLnTx/>
              <a:uFillTx/>
              <a:latin typeface="Franklin Gothic"/>
              <a:cs typeface="Franklin Gothic"/>
              <a:sym typeface="Franklin Gothic"/>
            </a:endParaRP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400" b="1" i="0"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Last week, several new studies were published. </a:t>
            </a: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0"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US"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However, the results were quickly disproven.</a:t>
            </a:r>
          </a:p>
          <a:p>
            <a:pPr marL="457200" indent="-381000">
              <a:buClr>
                <a:srgbClr val="232D4B"/>
              </a:buClr>
              <a:buSzPts val="2400"/>
              <a:defRPr/>
            </a:pPr>
            <a:r>
              <a:rPr lang="en-US" sz="2400" b="1" dirty="0">
                <a:solidFill>
                  <a:srgbClr val="0070C0"/>
                </a:solidFill>
                <a:latin typeface="Franklin Gothic" panose="020B0604020202020204" charset="0"/>
                <a:cs typeface="Franklin Gothic" panose="020B0604020202020204" charset="0"/>
              </a:rPr>
              <a:t>		</a:t>
            </a:r>
            <a:endParaRPr kumimoji="0" lang="en-US"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endParaRPr>
          </a:p>
          <a:p>
            <a:pPr algn="r"/>
            <a:endParaRPr lang="en-US" b="1" dirty="0"/>
          </a:p>
        </p:txBody>
      </p:sp>
      <p:sp>
        <p:nvSpPr>
          <p:cNvPr id="9" name="TextBox 8">
            <a:extLst>
              <a:ext uri="{FF2B5EF4-FFF2-40B4-BE49-F238E27FC236}">
                <a16:creationId xmlns:a16="http://schemas.microsoft.com/office/drawing/2014/main" id="{C955057D-956A-4296-99C8-8FDDFD77AFC2}"/>
              </a:ext>
            </a:extLst>
          </p:cNvPr>
          <p:cNvSpPr txBox="1"/>
          <p:nvPr/>
        </p:nvSpPr>
        <p:spPr>
          <a:xfrm>
            <a:off x="1176349" y="5391011"/>
            <a:ext cx="10746380" cy="1138743"/>
          </a:xfrm>
          <a:prstGeom prst="rect">
            <a:avLst/>
          </a:prstGeom>
          <a:noFill/>
          <a:ln>
            <a:noFill/>
          </a:ln>
        </p:spPr>
        <p:txBody>
          <a:bodyPr spcFirstLastPara="1" wrap="square" lIns="91425" tIns="91425" rIns="91425" bIns="91425" rtlCol="0" anchor="b" anchorCtr="0">
            <a:spAutoFit/>
          </a:bodyPr>
          <a:lstStyle/>
          <a:p>
            <a:r>
              <a:rPr lang="en-US" sz="2400" b="1" dirty="0">
                <a:solidFill>
                  <a:srgbClr val="0070C0"/>
                </a:solidFill>
                <a:latin typeface="Franklin Gothic" panose="020B0604020202020204" charset="0"/>
                <a:cs typeface="Franklin Gothic" panose="020B0604020202020204" charset="0"/>
              </a:rPr>
              <a:t>“Here, we report, for the first time, selective area epitaxy of an oxide material on a </a:t>
            </a:r>
            <a:r>
              <a:rPr lang="en-US" sz="2400" b="1" dirty="0" err="1">
                <a:solidFill>
                  <a:srgbClr val="0070C0"/>
                </a:solidFill>
                <a:latin typeface="Franklin Gothic" panose="020B0604020202020204" charset="0"/>
                <a:cs typeface="Franklin Gothic" panose="020B0604020202020204" charset="0"/>
              </a:rPr>
              <a:t>GaN</a:t>
            </a:r>
            <a:r>
              <a:rPr lang="en-US" sz="2400" b="1" dirty="0">
                <a:solidFill>
                  <a:srgbClr val="0070C0"/>
                </a:solidFill>
                <a:latin typeface="Franklin Gothic" panose="020B0604020202020204" charset="0"/>
                <a:cs typeface="Franklin Gothic" panose="020B0604020202020204" charset="0"/>
              </a:rPr>
              <a:t> surface.” 					</a:t>
            </a:r>
            <a:r>
              <a:rPr lang="en-US" sz="1200" dirty="0" err="1">
                <a:solidFill>
                  <a:schemeClr val="bg1">
                    <a:lumMod val="50000"/>
                  </a:schemeClr>
                </a:solidFill>
                <a:latin typeface="Franklin Gothic" panose="020B0604020202020204" charset="0"/>
                <a:cs typeface="Franklin Gothic" panose="020B0604020202020204" charset="0"/>
              </a:rPr>
              <a:t>Losego</a:t>
            </a:r>
            <a:r>
              <a:rPr lang="en-US" sz="1200" dirty="0">
                <a:solidFill>
                  <a:schemeClr val="bg1">
                    <a:lumMod val="50000"/>
                  </a:schemeClr>
                </a:solidFill>
                <a:latin typeface="Franklin Gothic" panose="020B0604020202020204" charset="0"/>
                <a:cs typeface="Franklin Gothic" panose="020B0604020202020204" charset="0"/>
              </a:rPr>
              <a:t> 2016</a:t>
            </a:r>
          </a:p>
          <a:p>
            <a:endParaRPr lang="en-US" b="1" dirty="0"/>
          </a:p>
        </p:txBody>
      </p:sp>
      <p:sp>
        <p:nvSpPr>
          <p:cNvPr id="10" name="TextBox 9">
            <a:extLst>
              <a:ext uri="{FF2B5EF4-FFF2-40B4-BE49-F238E27FC236}">
                <a16:creationId xmlns:a16="http://schemas.microsoft.com/office/drawing/2014/main" id="{9C1CB03B-43BD-4540-ACC6-4D49165E64C8}"/>
              </a:ext>
            </a:extLst>
          </p:cNvPr>
          <p:cNvSpPr txBox="1"/>
          <p:nvPr/>
        </p:nvSpPr>
        <p:spPr>
          <a:xfrm>
            <a:off x="222247" y="2207134"/>
            <a:ext cx="11870197" cy="1908184"/>
          </a:xfrm>
          <a:prstGeom prst="rect">
            <a:avLst/>
          </a:prstGeom>
          <a:solidFill>
            <a:schemeClr val="bg1"/>
          </a:solid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lang="en-CA" sz="2600" dirty="0">
                <a:solidFill>
                  <a:srgbClr val="01579B"/>
                </a:solidFill>
                <a:latin typeface="Franklin Gothic"/>
                <a:cs typeface="Franklin Gothic"/>
                <a:sym typeface="Franklin Gothic"/>
              </a:rPr>
              <a:t>2</a:t>
            </a: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 Around </a:t>
            </a:r>
            <a:r>
              <a:rPr kumimoji="0" lang="en-CA" sz="2600" b="1" i="0" u="none" strike="noStrike" kern="0" cap="none" spc="0" normalizeH="0" baseline="0" noProof="0" dirty="0">
                <a:ln>
                  <a:noFill/>
                </a:ln>
                <a:solidFill>
                  <a:srgbClr val="F46524"/>
                </a:solidFill>
                <a:effectLst/>
                <a:uLnTx/>
                <a:uFillTx/>
                <a:latin typeface="Franklin Gothic"/>
                <a:cs typeface="Franklin Gothic"/>
                <a:sym typeface="Franklin Gothic"/>
              </a:rPr>
              <a:t>inserted material </a:t>
            </a:r>
            <a:endParaRPr kumimoji="0" lang="en-US" sz="2600" b="1" i="0" u="none" strike="noStrike" kern="0" cap="none" spc="0" normalizeH="0" baseline="0" noProof="0" dirty="0">
              <a:ln>
                <a:noFill/>
              </a:ln>
              <a:solidFill>
                <a:srgbClr val="F46524"/>
              </a:solidFill>
              <a:effectLst/>
              <a:uLnTx/>
              <a:uFillTx/>
              <a:latin typeface="Franklin Gothic"/>
              <a:cs typeface="Franklin Gothic"/>
              <a:sym typeface="Franklin Gothic"/>
            </a:endParaRPr>
          </a:p>
          <a:p>
            <a:pPr marL="9144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1"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 which had been chosen for its flexibility, employs</a:t>
            </a:r>
            <a:r>
              <a:rPr kumimoji="0" lang="en-CA" sz="2400" b="1" i="0" u="none" strike="noStrike" kern="0" cap="none" spc="0" normalizeH="0" noProof="0" dirty="0">
                <a:ln>
                  <a:noFill/>
                </a:ln>
                <a:solidFill>
                  <a:srgbClr val="0070C0"/>
                </a:solidFill>
                <a:effectLst/>
                <a:uLnTx/>
                <a:uFillTx/>
                <a:latin typeface="Franklin Gothic" panose="020B0604020202020204" charset="0"/>
                <a:cs typeface="Franklin Gothic" panose="020B0604020202020204" charset="0"/>
                <a:sym typeface="Franklin Gothic"/>
              </a:rPr>
              <a:t> the Hawkes process</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The lab assistant, a fourth-year undergrad, </a:t>
            </a:r>
            <a:r>
              <a:rPr kumimoji="0" lang="en-US"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made the discovery.</a:t>
            </a:r>
          </a:p>
          <a:p>
            <a:pPr algn="r"/>
            <a:endParaRPr lang="en-US" b="1" dirty="0"/>
          </a:p>
        </p:txBody>
      </p:sp>
    </p:spTree>
    <p:custDataLst>
      <p:tags r:id="rId1"/>
    </p:custDataLst>
    <p:extLst>
      <p:ext uri="{BB962C8B-B14F-4D97-AF65-F5344CB8AC3E}">
        <p14:creationId xmlns:p14="http://schemas.microsoft.com/office/powerpoint/2010/main" val="251207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8803"/>
            <a:ext cx="11548393" cy="769720"/>
          </a:xfrm>
          <a:solidFill>
            <a:schemeClr val="bg1"/>
          </a:solidFill>
        </p:spPr>
        <p:txBody>
          <a:bodyPr/>
          <a:lstStyle/>
          <a:p>
            <a:r>
              <a:rPr lang="en-US" sz="4400" dirty="0">
                <a:solidFill>
                  <a:schemeClr val="accent1"/>
                </a:solidFill>
                <a:latin typeface="Franklin Gothic Book" panose="020B0503020102020204" pitchFamily="34" charset="0"/>
              </a:rPr>
              <a:t>Commas: </a:t>
            </a:r>
            <a:r>
              <a:rPr lang="en-CA" sz="4400" dirty="0">
                <a:solidFill>
                  <a:schemeClr val="accent1"/>
                </a:solidFill>
                <a:latin typeface="Franklin Gothic Book" panose="020B0503020102020204" pitchFamily="34" charset="0"/>
              </a:rPr>
              <a:t>Five uses</a:t>
            </a:r>
            <a:endParaRPr lang="en-US" sz="4400" dirty="0">
              <a:solidFill>
                <a:schemeClr val="accent1"/>
              </a:solidFill>
              <a:latin typeface="Franklin Gothic Book" panose="020B0503020102020204" pitchFamily="34" charset="0"/>
            </a:endParaRPr>
          </a:p>
        </p:txBody>
      </p:sp>
      <p:sp>
        <p:nvSpPr>
          <p:cNvPr id="6" name="TextBox 5">
            <a:extLst>
              <a:ext uri="{FF2B5EF4-FFF2-40B4-BE49-F238E27FC236}">
                <a16:creationId xmlns:a16="http://schemas.microsoft.com/office/drawing/2014/main" id="{8691B4E0-FF6E-42C9-A02D-85F4BC272D1C}"/>
              </a:ext>
            </a:extLst>
          </p:cNvPr>
          <p:cNvSpPr txBox="1"/>
          <p:nvPr/>
        </p:nvSpPr>
        <p:spPr>
          <a:xfrm>
            <a:off x="321804" y="1493476"/>
            <a:ext cx="10032894" cy="1169521"/>
          </a:xfrm>
          <a:prstGeom prst="rect">
            <a:avLst/>
          </a:prstGeom>
          <a:no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lang="en-CA" sz="2600" dirty="0">
                <a:solidFill>
                  <a:srgbClr val="01579B"/>
                </a:solidFill>
                <a:latin typeface="Franklin Gothic"/>
                <a:cs typeface="Franklin Gothic"/>
                <a:sym typeface="Franklin Gothic"/>
              </a:rPr>
              <a:t>4</a:t>
            </a: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 Before a </a:t>
            </a:r>
            <a:r>
              <a:rPr kumimoji="0" lang="en-CA" sz="2600" b="1" i="0" u="none" strike="noStrike" kern="0" cap="none" spc="0" normalizeH="0" baseline="0" noProof="0" dirty="0">
                <a:ln>
                  <a:noFill/>
                </a:ln>
                <a:solidFill>
                  <a:srgbClr val="F46524"/>
                </a:solidFill>
                <a:effectLst/>
                <a:uLnTx/>
                <a:uFillTx/>
                <a:latin typeface="Franklin Gothic"/>
                <a:cs typeface="Franklin Gothic"/>
                <a:sym typeface="Franklin Gothic"/>
              </a:rPr>
              <a:t>quotation</a:t>
            </a: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 </a:t>
            </a:r>
            <a:endParaRPr kumimoji="0" lang="en-US" sz="2600" b="0" i="0" u="none" strike="noStrike" kern="0" cap="none" spc="0" normalizeH="0" baseline="0" noProof="0" dirty="0">
              <a:ln>
                <a:noFill/>
              </a:ln>
              <a:solidFill>
                <a:srgbClr val="01579B"/>
              </a:solidFill>
              <a:effectLst/>
              <a:uLnTx/>
              <a:uFillTx/>
              <a:latin typeface="Franklin Gothic"/>
              <a:cs typeface="Franklin Gothic"/>
              <a:sym typeface="Franklin Gothic"/>
            </a:endParaRP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1"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He wrote, “Our method was found to be the best.”</a:t>
            </a:r>
          </a:p>
          <a:p>
            <a:pPr algn="r"/>
            <a:endParaRPr lang="en-US" b="1" dirty="0"/>
          </a:p>
        </p:txBody>
      </p:sp>
      <p:sp>
        <p:nvSpPr>
          <p:cNvPr id="11" name="TextBox 10">
            <a:extLst>
              <a:ext uri="{FF2B5EF4-FFF2-40B4-BE49-F238E27FC236}">
                <a16:creationId xmlns:a16="http://schemas.microsoft.com/office/drawing/2014/main" id="{CF105D81-AF08-444D-85B5-2CC83858A079}"/>
              </a:ext>
            </a:extLst>
          </p:cNvPr>
          <p:cNvSpPr txBox="1"/>
          <p:nvPr/>
        </p:nvSpPr>
        <p:spPr>
          <a:xfrm>
            <a:off x="222249" y="2851131"/>
            <a:ext cx="11548393" cy="1908184"/>
          </a:xfrm>
          <a:prstGeom prst="rect">
            <a:avLst/>
          </a:prstGeom>
          <a:noFill/>
          <a:ln>
            <a:noFill/>
          </a:ln>
        </p:spPr>
        <p:txBody>
          <a:bodyPr spcFirstLastPara="1" wrap="square" lIns="91425" tIns="91425" rIns="91425" bIns="91425" rtlCol="0" anchor="b" anchorCtr="0">
            <a:spAutoFit/>
          </a:bodyPr>
          <a:lstStyle/>
          <a:p>
            <a:pPr marL="76200"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5. Between </a:t>
            </a:r>
            <a:r>
              <a:rPr kumimoji="0" lang="en-CA" sz="2600" b="1" i="0" u="none" strike="noStrike" kern="0" cap="none" spc="0" normalizeH="0" baseline="0" noProof="0" dirty="0">
                <a:ln>
                  <a:noFill/>
                </a:ln>
                <a:solidFill>
                  <a:srgbClr val="F46524"/>
                </a:solidFill>
                <a:effectLst/>
                <a:uLnTx/>
                <a:uFillTx/>
                <a:latin typeface="Franklin Gothic"/>
                <a:cs typeface="Franklin Gothic"/>
                <a:sym typeface="Franklin Gothic"/>
              </a:rPr>
              <a:t>items in a list</a:t>
            </a:r>
            <a:r>
              <a:rPr kumimoji="0" lang="en-CA" sz="2600" b="0" i="0" u="none" strike="noStrike" kern="0" cap="none" spc="0" normalizeH="0" baseline="0" noProof="0" dirty="0">
                <a:ln>
                  <a:noFill/>
                </a:ln>
                <a:solidFill>
                  <a:srgbClr val="01579B"/>
                </a:solidFill>
                <a:effectLst/>
                <a:uLnTx/>
                <a:uFillTx/>
                <a:latin typeface="Franklin Gothic"/>
                <a:cs typeface="Franklin Gothic"/>
                <a:sym typeface="Franklin Gothic"/>
              </a:rPr>
              <a:t>* </a:t>
            </a:r>
            <a:endParaRPr kumimoji="0" lang="en-US" sz="2600" b="0" i="0" u="none" strike="noStrike" kern="0" cap="none" spc="0" normalizeH="0" baseline="0" noProof="0" dirty="0">
              <a:ln>
                <a:noFill/>
              </a:ln>
              <a:solidFill>
                <a:srgbClr val="01579B"/>
              </a:solidFill>
              <a:effectLst/>
              <a:uLnTx/>
              <a:uFillTx/>
              <a:latin typeface="Franklin Gothic"/>
              <a:cs typeface="Franklin Gothic"/>
              <a:sym typeface="Franklin Gothic"/>
            </a:endParaRP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1" u="none" strike="noStrike" kern="0" cap="none" spc="0" normalizeH="0" baseline="0" noProof="0" dirty="0">
                <a:ln>
                  <a:noFill/>
                </a:ln>
                <a:solidFill>
                  <a:srgbClr val="0070C0"/>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We found that the methods were accurate, efficient, and cost-effective.</a:t>
            </a: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We found that the methods were accurate, efficient and cost-effective. </a:t>
            </a: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endParaRPr kumimoji="0" lang="en-US"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endParaRPr>
          </a:p>
          <a:p>
            <a:pPr algn="r"/>
            <a:endParaRPr lang="en-US" b="1" dirty="0"/>
          </a:p>
        </p:txBody>
      </p:sp>
      <p:sp>
        <p:nvSpPr>
          <p:cNvPr id="12" name="TextBox 11">
            <a:extLst>
              <a:ext uri="{FF2B5EF4-FFF2-40B4-BE49-F238E27FC236}">
                <a16:creationId xmlns:a16="http://schemas.microsoft.com/office/drawing/2014/main" id="{ABC4D7A7-D0B9-4ED2-8884-219BA6916CC2}"/>
              </a:ext>
            </a:extLst>
          </p:cNvPr>
          <p:cNvSpPr txBox="1"/>
          <p:nvPr/>
        </p:nvSpPr>
        <p:spPr>
          <a:xfrm>
            <a:off x="1123816" y="4234655"/>
            <a:ext cx="9745257" cy="553968"/>
          </a:xfrm>
          <a:prstGeom prst="rect">
            <a:avLst/>
          </a:prstGeom>
          <a:noFill/>
          <a:ln>
            <a:noFill/>
          </a:ln>
        </p:spPr>
        <p:txBody>
          <a:bodyPr spcFirstLastPara="1" wrap="square" lIns="91425" tIns="91425" rIns="91425" bIns="91425" rtlCol="0" anchor="b" anchorCtr="0">
            <a:spAutoFit/>
          </a:bodyPr>
          <a:lstStyle/>
          <a:p>
            <a:pPr algn="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I dedicate this dissertation to my parents, Marie Curie and my cat.</a:t>
            </a:r>
            <a:endParaRPr lang="en-US" b="1" dirty="0"/>
          </a:p>
        </p:txBody>
      </p:sp>
    </p:spTree>
    <p:custDataLst>
      <p:tags r:id="rId1"/>
    </p:custDataLst>
    <p:extLst>
      <p:ext uri="{BB962C8B-B14F-4D97-AF65-F5344CB8AC3E}">
        <p14:creationId xmlns:p14="http://schemas.microsoft.com/office/powerpoint/2010/main" val="111295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7800" dirty="0"/>
              <a:t>Sentence Structure Errors:</a:t>
            </a:r>
            <a:br>
              <a:rPr lang="en-US" sz="7800" dirty="0"/>
            </a:br>
            <a:r>
              <a:rPr lang="en-US" sz="7800" dirty="0"/>
              <a:t>Run-ons and Fragments</a:t>
            </a:r>
          </a:p>
        </p:txBody>
      </p:sp>
    </p:spTree>
    <p:extLst>
      <p:ext uri="{BB962C8B-B14F-4D97-AF65-F5344CB8AC3E}">
        <p14:creationId xmlns:p14="http://schemas.microsoft.com/office/powerpoint/2010/main" val="3646988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4" y="493320"/>
            <a:ext cx="11548393" cy="769720"/>
          </a:xfrm>
        </p:spPr>
        <p:txBody>
          <a:bodyPr/>
          <a:lstStyle/>
          <a:p>
            <a:r>
              <a:rPr lang="en-US" sz="4400" dirty="0">
                <a:solidFill>
                  <a:srgbClr val="002060"/>
                </a:solidFill>
                <a:latin typeface="Franklin Gothic Book" panose="020B0503020102020204" pitchFamily="34" charset="0"/>
              </a:rPr>
              <a:t>Run-on Sentences</a:t>
            </a:r>
          </a:p>
        </p:txBody>
      </p:sp>
      <p:sp>
        <p:nvSpPr>
          <p:cNvPr id="3" name="TextBox 2">
            <a:extLst>
              <a:ext uri="{FF2B5EF4-FFF2-40B4-BE49-F238E27FC236}">
                <a16:creationId xmlns:a16="http://schemas.microsoft.com/office/drawing/2014/main" id="{44CDF755-FA49-41B7-979A-D9E41982B1AF}"/>
              </a:ext>
            </a:extLst>
          </p:cNvPr>
          <p:cNvSpPr txBox="1"/>
          <p:nvPr/>
        </p:nvSpPr>
        <p:spPr>
          <a:xfrm>
            <a:off x="434110" y="135806"/>
            <a:ext cx="11436087" cy="6586388"/>
          </a:xfrm>
          <a:prstGeom prst="rect">
            <a:avLst/>
          </a:prstGeom>
          <a:noFill/>
          <a:ln>
            <a:noFill/>
          </a:ln>
        </p:spPr>
        <p:txBody>
          <a:bodyPr spcFirstLastPara="1" wrap="square" lIns="91425" tIns="91425" rIns="91425" bIns="91425" rtlCol="0" anchor="b" anchorCtr="0">
            <a:spAutoFit/>
          </a:bodyPr>
          <a:lstStyle/>
          <a:p>
            <a:endParaRPr lang="en-US" sz="3200" b="1" dirty="0">
              <a:solidFill>
                <a:srgbClr val="002060"/>
              </a:solidFill>
              <a:latin typeface="Franklin Gothic Book" panose="020B0503020102020204" pitchFamily="34" charset="0"/>
            </a:endParaRPr>
          </a:p>
          <a:p>
            <a:endParaRPr lang="en-US" sz="3200" b="1" dirty="0">
              <a:solidFill>
                <a:schemeClr val="tx1"/>
              </a:solidFill>
              <a:latin typeface="Franklin Gothic Book" panose="020B0503020102020204" pitchFamily="34" charset="0"/>
            </a:endParaRPr>
          </a:p>
          <a:p>
            <a:endParaRPr lang="en-US" sz="3200" b="1" dirty="0">
              <a:solidFill>
                <a:schemeClr val="tx1"/>
              </a:solidFill>
              <a:latin typeface="Franklin Gothic Book" panose="020B0503020102020204" pitchFamily="34" charset="0"/>
            </a:endParaRPr>
          </a:p>
          <a:p>
            <a:r>
              <a:rPr lang="en-US" sz="3200" b="1" dirty="0">
                <a:solidFill>
                  <a:schemeClr val="tx1"/>
                </a:solidFill>
                <a:latin typeface="Franklin Gothic Book" panose="020B0503020102020204" pitchFamily="34" charset="0"/>
              </a:rPr>
              <a:t>Fused Sentences:   </a:t>
            </a:r>
            <a:r>
              <a:rPr lang="en-US" sz="3200" b="1" dirty="0">
                <a:solidFill>
                  <a:srgbClr val="002060"/>
                </a:solidFill>
                <a:latin typeface="Franklin Gothic Book" panose="020B0503020102020204" pitchFamily="34" charset="0"/>
              </a:rPr>
              <a:t>INDClause1  +  INDClause2 </a:t>
            </a:r>
          </a:p>
          <a:p>
            <a:endParaRPr lang="en-US" sz="3200" b="1" dirty="0">
              <a:solidFill>
                <a:srgbClr val="002060"/>
              </a:solidFill>
              <a:latin typeface="Franklin Gothic Book" panose="020B0503020102020204" pitchFamily="34" charset="0"/>
            </a:endParaRPr>
          </a:p>
          <a:p>
            <a:pPr marL="342900" indent="-342900">
              <a:buSzPct val="75000"/>
              <a:buFont typeface="Wingdings" panose="05000000000000000000" pitchFamily="2" charset="2"/>
              <a:buChar char="§"/>
            </a:pPr>
            <a:r>
              <a:rPr lang="en-US" sz="3200" b="1" dirty="0">
                <a:solidFill>
                  <a:srgbClr val="002060"/>
                </a:solidFill>
                <a:latin typeface="Franklin Gothic Book" panose="020B0503020102020204" pitchFamily="34" charset="0"/>
              </a:rPr>
              <a:t>two independent clauses joined </a:t>
            </a:r>
            <a:r>
              <a:rPr lang="en-US" sz="3200" b="1" dirty="0">
                <a:solidFill>
                  <a:schemeClr val="tx1"/>
                </a:solidFill>
                <a:latin typeface="Franklin Gothic Book" panose="020B0503020102020204" pitchFamily="34" charset="0"/>
              </a:rPr>
              <a:t>without</a:t>
            </a:r>
            <a:r>
              <a:rPr lang="en-US" sz="3200" b="1" dirty="0">
                <a:solidFill>
                  <a:srgbClr val="002060"/>
                </a:solidFill>
                <a:latin typeface="Franklin Gothic Book" panose="020B0503020102020204" pitchFamily="34" charset="0"/>
              </a:rPr>
              <a:t> either a comma and a coordinating conjunction (FANBOYS) or a semi-colon  </a:t>
            </a:r>
          </a:p>
          <a:p>
            <a:endParaRPr lang="en-US" sz="3200" b="1" dirty="0">
              <a:solidFill>
                <a:srgbClr val="002060"/>
              </a:solidFill>
              <a:latin typeface="Franklin Gothic Book" panose="020B0503020102020204" pitchFamily="34" charset="0"/>
            </a:endParaRPr>
          </a:p>
          <a:p>
            <a:r>
              <a:rPr lang="en-US" sz="3200" b="1" dirty="0">
                <a:solidFill>
                  <a:srgbClr val="0070C0"/>
                </a:solidFill>
                <a:latin typeface="Franklin Gothic Book" panose="020B0503020102020204" pitchFamily="34" charset="0"/>
              </a:rPr>
              <a:t>Extensive research has been conducted on the benefit of providing natural language explanations for recommendations explanations have traditionally been extremely time-consuming for online retail systems to generate.</a:t>
            </a:r>
          </a:p>
          <a:p>
            <a:endParaRPr lang="en-US" sz="3200" b="1" dirty="0">
              <a:solidFill>
                <a:srgbClr val="002060"/>
              </a:solidFill>
              <a:latin typeface="Franklin Gothic Book" panose="020B0503020102020204" pitchFamily="34" charset="0"/>
            </a:endParaRPr>
          </a:p>
        </p:txBody>
      </p:sp>
      <p:sp>
        <p:nvSpPr>
          <p:cNvPr id="4" name="Oval 3">
            <a:extLst>
              <a:ext uri="{FF2B5EF4-FFF2-40B4-BE49-F238E27FC236}">
                <a16:creationId xmlns:a16="http://schemas.microsoft.com/office/drawing/2014/main" id="{E8A4E53D-7B3E-4905-969A-90637B329CA9}"/>
              </a:ext>
            </a:extLst>
          </p:cNvPr>
          <p:cNvSpPr/>
          <p:nvPr/>
        </p:nvSpPr>
        <p:spPr>
          <a:xfrm>
            <a:off x="11038395" y="4824862"/>
            <a:ext cx="424873" cy="3879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D2C1EFF-0B02-402A-9550-B8892207D435}"/>
              </a:ext>
            </a:extLst>
          </p:cNvPr>
          <p:cNvSpPr/>
          <p:nvPr/>
        </p:nvSpPr>
        <p:spPr>
          <a:xfrm>
            <a:off x="3789802" y="1751682"/>
            <a:ext cx="2306198" cy="5618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0453A95-1DCF-4DC8-A03C-6F4F5A5D7E5C}"/>
              </a:ext>
            </a:extLst>
          </p:cNvPr>
          <p:cNvSpPr/>
          <p:nvPr/>
        </p:nvSpPr>
        <p:spPr>
          <a:xfrm>
            <a:off x="6437522" y="1751682"/>
            <a:ext cx="2306198" cy="5618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014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4" y="493320"/>
            <a:ext cx="11548393" cy="769720"/>
          </a:xfrm>
        </p:spPr>
        <p:txBody>
          <a:bodyPr/>
          <a:lstStyle/>
          <a:p>
            <a:r>
              <a:rPr lang="en-US" sz="4400" dirty="0">
                <a:solidFill>
                  <a:srgbClr val="002060"/>
                </a:solidFill>
                <a:latin typeface="Franklin Gothic Book" panose="020B0503020102020204" pitchFamily="34" charset="0"/>
              </a:rPr>
              <a:t>Run-on Sentences</a:t>
            </a:r>
          </a:p>
        </p:txBody>
      </p:sp>
      <p:sp>
        <p:nvSpPr>
          <p:cNvPr id="3" name="TextBox 2">
            <a:extLst>
              <a:ext uri="{FF2B5EF4-FFF2-40B4-BE49-F238E27FC236}">
                <a16:creationId xmlns:a16="http://schemas.microsoft.com/office/drawing/2014/main" id="{44CDF755-FA49-41B7-979A-D9E41982B1AF}"/>
              </a:ext>
            </a:extLst>
          </p:cNvPr>
          <p:cNvSpPr txBox="1"/>
          <p:nvPr/>
        </p:nvSpPr>
        <p:spPr>
          <a:xfrm>
            <a:off x="434110" y="1102543"/>
            <a:ext cx="11436087" cy="5539948"/>
          </a:xfrm>
          <a:prstGeom prst="rect">
            <a:avLst/>
          </a:prstGeom>
          <a:noFill/>
          <a:ln>
            <a:noFill/>
          </a:ln>
        </p:spPr>
        <p:txBody>
          <a:bodyPr spcFirstLastPara="1" wrap="square" lIns="91425" tIns="91425" rIns="91425" bIns="91425" rtlCol="0" anchor="b" anchorCtr="0">
            <a:spAutoFit/>
          </a:bodyPr>
          <a:lstStyle/>
          <a:p>
            <a:r>
              <a:rPr lang="en-US" sz="3200" b="1" dirty="0">
                <a:solidFill>
                  <a:schemeClr val="tx1"/>
                </a:solidFill>
                <a:latin typeface="Franklin Gothic Book" panose="020B0503020102020204" pitchFamily="34" charset="0"/>
                <a:cs typeface="Franklin Gothic" panose="020B0604020202020204" charset="0"/>
              </a:rPr>
              <a:t>Comma Splices :  </a:t>
            </a:r>
            <a:r>
              <a:rPr lang="en-US" sz="3200" b="1" dirty="0">
                <a:solidFill>
                  <a:srgbClr val="002060"/>
                </a:solidFill>
                <a:latin typeface="Franklin Gothic Book" panose="020B0503020102020204" pitchFamily="34" charset="0"/>
                <a:cs typeface="Franklin Gothic" panose="020B0604020202020204" charset="0"/>
              </a:rPr>
              <a:t>INDCLause1  +  </a:t>
            </a:r>
            <a:r>
              <a:rPr lang="en-US" sz="6000" b="1" dirty="0">
                <a:solidFill>
                  <a:srgbClr val="002060"/>
                </a:solidFill>
                <a:latin typeface="Franklin Gothic Book" panose="020B0503020102020204" pitchFamily="34" charset="0"/>
                <a:cs typeface="Franklin Gothic" panose="020B0604020202020204" charset="0"/>
              </a:rPr>
              <a:t>,</a:t>
            </a:r>
            <a:r>
              <a:rPr lang="en-US" sz="3200" b="1" dirty="0">
                <a:solidFill>
                  <a:srgbClr val="002060"/>
                </a:solidFill>
                <a:latin typeface="Franklin Gothic Book" panose="020B0503020102020204" pitchFamily="34" charset="0"/>
                <a:cs typeface="Franklin Gothic" panose="020B0604020202020204" charset="0"/>
              </a:rPr>
              <a:t>  +  INDClause2</a:t>
            </a:r>
          </a:p>
          <a:p>
            <a:endParaRPr lang="en-US" sz="3200" b="1" dirty="0">
              <a:solidFill>
                <a:srgbClr val="002060"/>
              </a:solidFill>
              <a:latin typeface="Franklin Gothic Book" panose="020B0503020102020204" pitchFamily="34" charset="0"/>
              <a:cs typeface="Franklin Gothic" panose="020B0604020202020204" charset="0"/>
            </a:endParaRPr>
          </a:p>
          <a:p>
            <a:pPr marL="342900" indent="-342900">
              <a:buFont typeface="Wingdings" panose="05000000000000000000" pitchFamily="2" charset="2"/>
              <a:buChar char="§"/>
            </a:pPr>
            <a:r>
              <a:rPr lang="en-US" sz="3200" b="1" dirty="0">
                <a:solidFill>
                  <a:srgbClr val="002060"/>
                </a:solidFill>
                <a:latin typeface="Franklin Gothic Book" panose="020B0503020102020204" pitchFamily="34" charset="0"/>
                <a:cs typeface="Franklin Gothic" panose="020B0604020202020204" charset="0"/>
              </a:rPr>
              <a:t>two independent clauses joined by a comma but not a coordinating conjunction (FANBOYS)</a:t>
            </a:r>
          </a:p>
          <a:p>
            <a:endParaRPr lang="en-US" sz="3200" b="1" dirty="0">
              <a:solidFill>
                <a:srgbClr val="002060"/>
              </a:solidFill>
              <a:latin typeface="Franklin Gothic Book" panose="020B0503020102020204" pitchFamily="34" charset="0"/>
              <a:cs typeface="Franklin Gothic" panose="020B0604020202020204" charset="0"/>
            </a:endParaRPr>
          </a:p>
          <a:p>
            <a:r>
              <a:rPr lang="en-US" sz="3200" b="1" dirty="0">
                <a:solidFill>
                  <a:srgbClr val="0070C0"/>
                </a:solidFill>
                <a:latin typeface="Franklin Gothic Book" panose="020B0503020102020204" pitchFamily="34" charset="0"/>
              </a:rPr>
              <a:t>Extensive research has been conducted on the benefit of providing natural language explanations for recommendations, explanations have traditionally been extremely time-consuming for online retail systems to generate.</a:t>
            </a:r>
          </a:p>
          <a:p>
            <a:endParaRPr lang="en-US" sz="3200" b="1" dirty="0">
              <a:solidFill>
                <a:srgbClr val="002060"/>
              </a:solidFill>
              <a:latin typeface="Franklin Gothic Book" panose="020B0503020102020204" pitchFamily="34" charset="0"/>
              <a:cs typeface="Franklin Gothic" panose="020B0604020202020204" charset="0"/>
            </a:endParaRPr>
          </a:p>
        </p:txBody>
      </p:sp>
      <p:sp>
        <p:nvSpPr>
          <p:cNvPr id="6" name="Oval 5">
            <a:extLst>
              <a:ext uri="{FF2B5EF4-FFF2-40B4-BE49-F238E27FC236}">
                <a16:creationId xmlns:a16="http://schemas.microsoft.com/office/drawing/2014/main" id="{119E963A-8169-4CA2-831D-A7161DF3B63F}"/>
              </a:ext>
            </a:extLst>
          </p:cNvPr>
          <p:cNvSpPr/>
          <p:nvPr/>
        </p:nvSpPr>
        <p:spPr>
          <a:xfrm>
            <a:off x="11045181" y="4735847"/>
            <a:ext cx="424873" cy="3879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7AFDC69-3B16-4BD7-AFC3-3F7D672686D4}"/>
              </a:ext>
            </a:extLst>
          </p:cNvPr>
          <p:cNvSpPr/>
          <p:nvPr/>
        </p:nvSpPr>
        <p:spPr>
          <a:xfrm>
            <a:off x="3503364" y="1591333"/>
            <a:ext cx="2306198" cy="5618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B407152-E9BD-4064-A6FE-1EB9BB237267}"/>
              </a:ext>
            </a:extLst>
          </p:cNvPr>
          <p:cNvSpPr/>
          <p:nvPr/>
        </p:nvSpPr>
        <p:spPr>
          <a:xfrm>
            <a:off x="7083849" y="1591333"/>
            <a:ext cx="2306198" cy="5618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6881BE5-C718-42CB-AB12-BACE5758887D}"/>
              </a:ext>
            </a:extLst>
          </p:cNvPr>
          <p:cNvSpPr/>
          <p:nvPr/>
        </p:nvSpPr>
        <p:spPr>
          <a:xfrm>
            <a:off x="6257124" y="1635401"/>
            <a:ext cx="404870" cy="56186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6999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8000" dirty="0"/>
              <a:t>Sentence Structure</a:t>
            </a:r>
          </a:p>
        </p:txBody>
      </p:sp>
    </p:spTree>
    <p:extLst>
      <p:ext uri="{BB962C8B-B14F-4D97-AF65-F5344CB8AC3E}">
        <p14:creationId xmlns:p14="http://schemas.microsoft.com/office/powerpoint/2010/main" val="2452259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EC58AB-7B3C-4C43-945D-8616DF3A6C94}"/>
              </a:ext>
            </a:extLst>
          </p:cNvPr>
          <p:cNvSpPr txBox="1"/>
          <p:nvPr/>
        </p:nvSpPr>
        <p:spPr>
          <a:xfrm>
            <a:off x="236863" y="577973"/>
            <a:ext cx="11718274" cy="5893891"/>
          </a:xfrm>
          <a:prstGeom prst="rect">
            <a:avLst/>
          </a:prstGeom>
          <a:solidFill>
            <a:schemeClr val="bg1"/>
          </a:solidFill>
          <a:ln>
            <a:noFill/>
          </a:ln>
        </p:spPr>
        <p:txBody>
          <a:bodyPr spcFirstLastPara="1" wrap="square" lIns="91425" tIns="91425" rIns="91425" bIns="91425" rtlCol="0" anchor="b" anchorCtr="0">
            <a:spAutoFit/>
          </a:bodyPr>
          <a:lstStyle/>
          <a:p>
            <a:pPr marL="127000" algn="ctr">
              <a:spcAft>
                <a:spcPts val="1200"/>
              </a:spcAft>
            </a:pPr>
            <a:r>
              <a:rPr lang="en-US" sz="4000" b="1" dirty="0">
                <a:solidFill>
                  <a:srgbClr val="002060"/>
                </a:solidFill>
                <a:latin typeface="Franklin Gothic Book" panose="020B0503020102020204" pitchFamily="34" charset="0"/>
              </a:rPr>
              <a:t>How to correct run-on sentences (many options):</a:t>
            </a:r>
          </a:p>
          <a:p>
            <a:pPr marL="127000" algn="ctr">
              <a:spcAft>
                <a:spcPts val="1200"/>
              </a:spcAft>
            </a:pPr>
            <a:endParaRPr lang="en-US" sz="1600" b="1" dirty="0">
              <a:solidFill>
                <a:srgbClr val="002060"/>
              </a:solidFill>
              <a:latin typeface="Franklin Gothic Book" panose="020B0503020102020204" pitchFamily="34" charset="0"/>
            </a:endParaRPr>
          </a:p>
          <a:p>
            <a:pPr marL="641350" indent="-514350">
              <a:spcAft>
                <a:spcPts val="600"/>
              </a:spcAft>
              <a:buAutoNum type="arabicPeriod"/>
            </a:pPr>
            <a:r>
              <a:rPr lang="en-US" sz="2800" dirty="0">
                <a:solidFill>
                  <a:srgbClr val="002060"/>
                </a:solidFill>
                <a:latin typeface="Franklin Gothic Book" panose="020B0503020102020204" pitchFamily="34" charset="0"/>
              </a:rPr>
              <a:t>Add a conjunction word (coordinating or subordinating) OR a conjunctive adverb (with correct punctuation)</a:t>
            </a:r>
          </a:p>
          <a:p>
            <a:pPr marL="127000">
              <a:spcAft>
                <a:spcPts val="600"/>
              </a:spcAft>
            </a:pPr>
            <a:r>
              <a:rPr lang="en-US" sz="2800" dirty="0">
                <a:solidFill>
                  <a:srgbClr val="0070C0"/>
                </a:solidFill>
                <a:latin typeface="Franklin Gothic Book" panose="020B0503020102020204" pitchFamily="34" charset="0"/>
              </a:rPr>
              <a:t>Extensive research has been conducted on the benefit of providing natural language explanations for recommendations</a:t>
            </a:r>
            <a:r>
              <a:rPr lang="en-US" sz="2800" b="1" dirty="0">
                <a:solidFill>
                  <a:srgbClr val="FF0000"/>
                </a:solidFill>
                <a:latin typeface="Franklin Gothic Book" panose="020B0503020102020204" pitchFamily="34" charset="0"/>
              </a:rPr>
              <a:t>, but </a:t>
            </a:r>
            <a:r>
              <a:rPr lang="en-US" sz="2800" dirty="0">
                <a:solidFill>
                  <a:srgbClr val="0070C0"/>
                </a:solidFill>
                <a:latin typeface="Franklin Gothic Book" panose="020B0503020102020204" pitchFamily="34" charset="0"/>
              </a:rPr>
              <a:t>explanations have traditionally been extremely time-consuming for online retail systems to generate.</a:t>
            </a:r>
          </a:p>
          <a:p>
            <a:pPr marL="127000">
              <a:spcAft>
                <a:spcPts val="600"/>
              </a:spcAft>
            </a:pPr>
            <a:r>
              <a:rPr lang="en-US" sz="2800" dirty="0">
                <a:solidFill>
                  <a:srgbClr val="0070C0"/>
                </a:solidFill>
                <a:latin typeface="Franklin Gothic Book" panose="020B0503020102020204" pitchFamily="34" charset="0"/>
              </a:rPr>
              <a:t>Extensive research has been conducted on the benefit of providing natural language explanations for recommendations</a:t>
            </a:r>
            <a:r>
              <a:rPr lang="en-US" sz="2800" b="1" dirty="0">
                <a:solidFill>
                  <a:srgbClr val="FF0000"/>
                </a:solidFill>
                <a:latin typeface="Franklin Gothic Book" panose="020B0503020102020204" pitchFamily="34" charset="0"/>
              </a:rPr>
              <a:t>; however, </a:t>
            </a:r>
            <a:r>
              <a:rPr lang="en-US" sz="2800" dirty="0">
                <a:solidFill>
                  <a:srgbClr val="0070C0"/>
                </a:solidFill>
                <a:latin typeface="Franklin Gothic Book" panose="020B0503020102020204" pitchFamily="34" charset="0"/>
              </a:rPr>
              <a:t>explanations have traditionally been extremely time-consuming for online retail systems to generate.</a:t>
            </a:r>
          </a:p>
        </p:txBody>
      </p:sp>
    </p:spTree>
    <p:extLst>
      <p:ext uri="{BB962C8B-B14F-4D97-AF65-F5344CB8AC3E}">
        <p14:creationId xmlns:p14="http://schemas.microsoft.com/office/powerpoint/2010/main" val="3427816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EC58AB-7B3C-4C43-945D-8616DF3A6C94}"/>
              </a:ext>
            </a:extLst>
          </p:cNvPr>
          <p:cNvSpPr txBox="1"/>
          <p:nvPr/>
        </p:nvSpPr>
        <p:spPr>
          <a:xfrm>
            <a:off x="321803" y="121638"/>
            <a:ext cx="11718274" cy="6709499"/>
          </a:xfrm>
          <a:prstGeom prst="rect">
            <a:avLst/>
          </a:prstGeom>
          <a:solidFill>
            <a:schemeClr val="bg1"/>
          </a:solidFill>
          <a:ln>
            <a:noFill/>
          </a:ln>
        </p:spPr>
        <p:txBody>
          <a:bodyPr spcFirstLastPara="1" wrap="square" lIns="91425" tIns="91425" rIns="91425" bIns="91425" rtlCol="0" anchor="b" anchorCtr="0">
            <a:spAutoFit/>
          </a:bodyPr>
          <a:lstStyle/>
          <a:p>
            <a:pPr marL="127000" algn="ctr"/>
            <a:r>
              <a:rPr lang="en-US" sz="4000" b="1" dirty="0">
                <a:solidFill>
                  <a:srgbClr val="002060"/>
                </a:solidFill>
                <a:latin typeface="Franklin Gothic Book" panose="020B0503020102020204" pitchFamily="34" charset="0"/>
              </a:rPr>
              <a:t>How to correct run-on sentences (many options):</a:t>
            </a:r>
            <a:endParaRPr lang="en-US" sz="1600" b="1" dirty="0">
              <a:solidFill>
                <a:srgbClr val="002060"/>
              </a:solidFill>
              <a:latin typeface="Franklin Gothic Book" panose="020B0503020102020204" pitchFamily="34" charset="0"/>
            </a:endParaRPr>
          </a:p>
          <a:p>
            <a:pPr marL="127000" algn="ctr"/>
            <a:endParaRPr lang="en-US" sz="1600" b="1" dirty="0">
              <a:solidFill>
                <a:srgbClr val="002060"/>
              </a:solidFill>
              <a:latin typeface="Franklin Gothic Book" panose="020B0503020102020204" pitchFamily="34" charset="0"/>
            </a:endParaRPr>
          </a:p>
          <a:p>
            <a:pPr marL="127000">
              <a:spcAft>
                <a:spcPts val="600"/>
              </a:spcAft>
            </a:pPr>
            <a:r>
              <a:rPr lang="en-US" sz="3200" dirty="0">
                <a:solidFill>
                  <a:srgbClr val="002060"/>
                </a:solidFill>
                <a:latin typeface="Franklin Gothic Book" panose="020B0503020102020204" pitchFamily="34" charset="0"/>
              </a:rPr>
              <a:t>2. Add a semi-colon</a:t>
            </a:r>
            <a:endParaRPr lang="en-CA" sz="3200" dirty="0">
              <a:solidFill>
                <a:srgbClr val="002060"/>
              </a:solidFill>
              <a:latin typeface="Franklin Gothic Book" panose="020B0503020102020204" pitchFamily="34" charset="0"/>
            </a:endParaRPr>
          </a:p>
          <a:p>
            <a:r>
              <a:rPr lang="en-US" sz="2800" b="1" dirty="0">
                <a:solidFill>
                  <a:srgbClr val="0070C0"/>
                </a:solidFill>
                <a:latin typeface="Franklin Gothic Book" panose="020B0503020102020204" pitchFamily="34" charset="0"/>
              </a:rPr>
              <a:t>	</a:t>
            </a:r>
            <a:r>
              <a:rPr lang="en-US" sz="2800" dirty="0">
                <a:solidFill>
                  <a:srgbClr val="0070C0"/>
                </a:solidFill>
                <a:latin typeface="Franklin Gothic Book" panose="020B0503020102020204" pitchFamily="34" charset="0"/>
              </a:rPr>
              <a:t>Extensive research has been conducted on the benefit of providing natural language explanations for recommendations</a:t>
            </a:r>
            <a:r>
              <a:rPr lang="en-US" sz="2800" b="1" dirty="0">
                <a:solidFill>
                  <a:schemeClr val="tx1"/>
                </a:solidFill>
                <a:latin typeface="Franklin Gothic Book" panose="020B0503020102020204" pitchFamily="34" charset="0"/>
              </a:rPr>
              <a:t>;</a:t>
            </a:r>
            <a:r>
              <a:rPr lang="en-US" sz="2800" b="1" dirty="0">
                <a:solidFill>
                  <a:srgbClr val="FF0000"/>
                </a:solidFill>
                <a:latin typeface="Franklin Gothic Book" panose="020B0503020102020204" pitchFamily="34" charset="0"/>
              </a:rPr>
              <a:t> </a:t>
            </a:r>
            <a:r>
              <a:rPr lang="en-US" sz="2800" dirty="0">
                <a:solidFill>
                  <a:srgbClr val="0070C0"/>
                </a:solidFill>
                <a:latin typeface="Franklin Gothic Book" panose="020B0503020102020204" pitchFamily="34" charset="0"/>
              </a:rPr>
              <a:t>explanations have traditionally been extremely time-consuming for online retail systems to generate.</a:t>
            </a:r>
          </a:p>
          <a:p>
            <a:pPr marL="127000">
              <a:spcAft>
                <a:spcPts val="600"/>
              </a:spcAft>
            </a:pPr>
            <a:r>
              <a:rPr lang="en-US" sz="3200" dirty="0">
                <a:solidFill>
                  <a:srgbClr val="002060"/>
                </a:solidFill>
                <a:latin typeface="Franklin Gothic Book" panose="020B0503020102020204" pitchFamily="34" charset="0"/>
              </a:rPr>
              <a:t>3. Split the sentence with a period</a:t>
            </a:r>
            <a:endParaRPr lang="en-CA" sz="3200" dirty="0">
              <a:solidFill>
                <a:srgbClr val="002060"/>
              </a:solidFill>
              <a:latin typeface="Franklin Gothic Book" panose="020B0503020102020204" pitchFamily="34" charset="0"/>
            </a:endParaRPr>
          </a:p>
          <a:p>
            <a:r>
              <a:rPr lang="en-US" sz="2800" dirty="0">
                <a:solidFill>
                  <a:srgbClr val="0070C0"/>
                </a:solidFill>
                <a:latin typeface="Franklin Gothic Book" panose="020B0503020102020204" pitchFamily="34" charset="0"/>
              </a:rPr>
              <a:t>Extensive research has been conducted on the benefit of providing natural language explanations for recommendations</a:t>
            </a:r>
            <a:r>
              <a:rPr lang="en-US" sz="2800" b="1" dirty="0">
                <a:solidFill>
                  <a:schemeClr val="tx1"/>
                </a:solidFill>
                <a:latin typeface="Franklin Gothic Book" panose="020B0503020102020204" pitchFamily="34" charset="0"/>
              </a:rPr>
              <a:t>. E</a:t>
            </a:r>
            <a:r>
              <a:rPr lang="en-US" sz="2800" dirty="0">
                <a:solidFill>
                  <a:srgbClr val="0070C0"/>
                </a:solidFill>
                <a:latin typeface="Franklin Gothic Book" panose="020B0503020102020204" pitchFamily="34" charset="0"/>
              </a:rPr>
              <a:t>xplanations have traditionally been extremely time-consuming for online retail systems to generate.</a:t>
            </a:r>
          </a:p>
          <a:p>
            <a:pPr marL="114300">
              <a:spcAft>
                <a:spcPts val="600"/>
              </a:spcAft>
            </a:pPr>
            <a:r>
              <a:rPr lang="en-US" sz="3200" dirty="0">
                <a:solidFill>
                  <a:srgbClr val="002060"/>
                </a:solidFill>
                <a:latin typeface="Franklin Gothic Book" panose="020B0503020102020204" pitchFamily="34" charset="0"/>
              </a:rPr>
              <a:t>4. Simply state the idea a different way. </a:t>
            </a:r>
          </a:p>
          <a:p>
            <a:pPr marL="114300">
              <a:spcAft>
                <a:spcPts val="600"/>
              </a:spcAft>
            </a:pPr>
            <a:r>
              <a:rPr lang="en-US" sz="2800" dirty="0">
                <a:solidFill>
                  <a:srgbClr val="0070C0"/>
                </a:solidFill>
                <a:latin typeface="Franklin Gothic Book" panose="020B0503020102020204" pitchFamily="34" charset="0"/>
              </a:rPr>
              <a:t>Research has shown [12, 16] that natural language explanations for recommendations are beneficial but time-consuming. </a:t>
            </a:r>
            <a:endParaRPr lang="en-CA" sz="2800" dirty="0">
              <a:solidFill>
                <a:srgbClr val="0070C0"/>
              </a:solidFill>
              <a:latin typeface="Franklin Gothic Book" panose="020B0503020102020204" pitchFamily="34" charset="0"/>
            </a:endParaRPr>
          </a:p>
        </p:txBody>
      </p:sp>
      <p:sp>
        <p:nvSpPr>
          <p:cNvPr id="3" name="Oval 2">
            <a:extLst>
              <a:ext uri="{FF2B5EF4-FFF2-40B4-BE49-F238E27FC236}">
                <a16:creationId xmlns:a16="http://schemas.microsoft.com/office/drawing/2014/main" id="{158204DF-6838-4333-A3B5-5AFDC5952BDC}"/>
              </a:ext>
            </a:extLst>
          </p:cNvPr>
          <p:cNvSpPr/>
          <p:nvPr/>
        </p:nvSpPr>
        <p:spPr>
          <a:xfrm>
            <a:off x="7938726" y="2092856"/>
            <a:ext cx="654129" cy="62529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A451240A-AB89-4FF7-A28E-4D0E38AD40E9}"/>
              </a:ext>
            </a:extLst>
          </p:cNvPr>
          <p:cNvSpPr/>
          <p:nvPr/>
        </p:nvSpPr>
        <p:spPr>
          <a:xfrm>
            <a:off x="6700737" y="4174265"/>
            <a:ext cx="937365" cy="873724"/>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430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300AC09-0AC0-05EF-0D6E-A40F010D0138}"/>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2" y="666717"/>
            <a:ext cx="11548393" cy="769720"/>
          </a:xfrm>
        </p:spPr>
        <p:txBody>
          <a:bodyPr/>
          <a:lstStyle/>
          <a:p>
            <a:r>
              <a:rPr lang="en-US" sz="4000" dirty="0">
                <a:solidFill>
                  <a:srgbClr val="002060"/>
                </a:solidFill>
                <a:latin typeface="Franklin Gothic Book" panose="020B0503020102020204" pitchFamily="34" charset="0"/>
              </a:rPr>
              <a:t>Practice: Run-on Sentences</a:t>
            </a:r>
          </a:p>
        </p:txBody>
      </p:sp>
      <p:sp>
        <p:nvSpPr>
          <p:cNvPr id="5" name="TextBox 4">
            <a:extLst>
              <a:ext uri="{FF2B5EF4-FFF2-40B4-BE49-F238E27FC236}">
                <a16:creationId xmlns:a16="http://schemas.microsoft.com/office/drawing/2014/main" id="{32EC58AB-7B3C-4C43-945D-8616DF3A6C94}"/>
              </a:ext>
            </a:extLst>
          </p:cNvPr>
          <p:cNvSpPr txBox="1"/>
          <p:nvPr/>
        </p:nvSpPr>
        <p:spPr>
          <a:xfrm>
            <a:off x="563049" y="1087715"/>
            <a:ext cx="11065898" cy="5216782"/>
          </a:xfrm>
          <a:prstGeom prst="rect">
            <a:avLst/>
          </a:prstGeom>
          <a:noFill/>
          <a:ln>
            <a:noFill/>
          </a:ln>
        </p:spPr>
        <p:txBody>
          <a:bodyPr spcFirstLastPara="1" wrap="square" lIns="91425" tIns="91425" rIns="91425" bIns="91425" rtlCol="0" anchor="b" anchorCtr="0">
            <a:spAutoFit/>
          </a:bodyPr>
          <a:lstStyle/>
          <a:p>
            <a:pPr indent="-228600">
              <a:spcBef>
                <a:spcPts val="1800"/>
              </a:spcBef>
              <a:buSzPct val="25000"/>
            </a:pPr>
            <a:r>
              <a:rPr lang="en-CA" sz="2800" b="1" dirty="0">
                <a:solidFill>
                  <a:srgbClr val="002060"/>
                </a:solidFill>
                <a:latin typeface="Franklin Gothic Book" panose="020B0503020102020204" pitchFamily="34" charset="0"/>
              </a:rPr>
              <a:t>Revise these sentences so that they are no longer run-on sentences. </a:t>
            </a:r>
            <a:endParaRPr lang="en-US" sz="2800" dirty="0">
              <a:solidFill>
                <a:srgbClr val="002060"/>
              </a:solidFill>
              <a:latin typeface="Franklin Gothic Book" panose="020B0503020102020204" pitchFamily="34" charset="0"/>
            </a:endParaRPr>
          </a:p>
          <a:p>
            <a:pPr indent="-228600">
              <a:spcBef>
                <a:spcPts val="1800"/>
              </a:spcBef>
              <a:buSzPct val="25000"/>
            </a:pPr>
            <a:endParaRPr lang="en-US" sz="2800" dirty="0">
              <a:solidFill>
                <a:srgbClr val="002060"/>
              </a:solidFill>
              <a:latin typeface="Franklin Gothic Book" panose="020B0503020102020204" pitchFamily="34" charset="0"/>
              <a:ea typeface="Questrial"/>
              <a:cs typeface="Questrial"/>
              <a:sym typeface="Questrial"/>
            </a:endParaRPr>
          </a:p>
          <a:p>
            <a:pPr indent="-228600">
              <a:spcBef>
                <a:spcPts val="1800"/>
              </a:spcBef>
              <a:buSzPct val="25000"/>
            </a:pPr>
            <a:r>
              <a:rPr lang="en-US" sz="2800" dirty="0">
                <a:solidFill>
                  <a:srgbClr val="002060"/>
                </a:solidFill>
                <a:latin typeface="Franklin Gothic Book" panose="020B0503020102020204" pitchFamily="34" charset="0"/>
                <a:ea typeface="Questrial"/>
                <a:cs typeface="Questrial"/>
                <a:sym typeface="Questrial"/>
              </a:rPr>
              <a:t>1.  Containerization is important for seamless sharing of models and data, many online repositories do not support it.</a:t>
            </a:r>
          </a:p>
          <a:p>
            <a:pPr indent="-228600">
              <a:spcBef>
                <a:spcPts val="1800"/>
              </a:spcBef>
              <a:buSzPct val="25000"/>
            </a:pPr>
            <a:endParaRPr lang="en-US" sz="2800" dirty="0">
              <a:solidFill>
                <a:srgbClr val="002060"/>
              </a:solidFill>
              <a:latin typeface="Franklin Gothic Book" panose="020B0503020102020204" pitchFamily="34" charset="0"/>
              <a:ea typeface="Questrial"/>
              <a:cs typeface="Questrial"/>
              <a:sym typeface="Questrial"/>
            </a:endParaRPr>
          </a:p>
          <a:p>
            <a:pPr indent="-228600">
              <a:spcBef>
                <a:spcPts val="1800"/>
              </a:spcBef>
              <a:buSzPct val="25000"/>
            </a:pPr>
            <a:r>
              <a:rPr lang="en-US" sz="2800" dirty="0">
                <a:solidFill>
                  <a:srgbClr val="002060"/>
                </a:solidFill>
                <a:latin typeface="Franklin Gothic Book" panose="020B0503020102020204" pitchFamily="34" charset="0"/>
                <a:ea typeface="Questrial"/>
                <a:cs typeface="Questrial"/>
                <a:sym typeface="Questrial"/>
              </a:rPr>
              <a:t>2.  Multimodal processing is a promising emerging area in the field of Artificial Intelligence it may increase accessibility and flexibility for multilingual users and users with disabilities.</a:t>
            </a:r>
          </a:p>
          <a:p>
            <a:pPr marL="127000"/>
            <a:endParaRPr lang="en-CA" sz="28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11267493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3580DD95-D168-894F-FEC3-078E02CBE09E}"/>
              </a:ext>
            </a:extLst>
          </p:cNvPr>
          <p:cNvSpPr/>
          <p:nvPr/>
        </p:nvSpPr>
        <p:spPr>
          <a:xfrm>
            <a:off x="122900" y="168437"/>
            <a:ext cx="11747296"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2EC58AB-7B3C-4C43-945D-8616DF3A6C94}"/>
              </a:ext>
            </a:extLst>
          </p:cNvPr>
          <p:cNvSpPr txBox="1"/>
          <p:nvPr/>
        </p:nvSpPr>
        <p:spPr>
          <a:xfrm>
            <a:off x="749996" y="1321049"/>
            <a:ext cx="10692007" cy="4583469"/>
          </a:xfrm>
          <a:prstGeom prst="rect">
            <a:avLst/>
          </a:prstGeom>
          <a:solidFill>
            <a:schemeClr val="bg1"/>
          </a:solidFill>
          <a:ln>
            <a:noFill/>
          </a:ln>
        </p:spPr>
        <p:txBody>
          <a:bodyPr spcFirstLastPara="1" wrap="square" lIns="91425" tIns="91425" rIns="91425" bIns="91425" rtlCol="0" anchor="b" anchorCtr="0">
            <a:spAutoFit/>
          </a:bodyPr>
          <a:lstStyle/>
          <a:p>
            <a:pPr indent="-228600">
              <a:buSzPct val="25000"/>
            </a:pPr>
            <a:r>
              <a:rPr lang="en-US" sz="2400" dirty="0">
                <a:solidFill>
                  <a:srgbClr val="002060"/>
                </a:solidFill>
                <a:latin typeface="Franklin Gothic Book" panose="020B0503020102020204" pitchFamily="34" charset="0"/>
                <a:ea typeface="Questrial"/>
                <a:cs typeface="Questrial"/>
                <a:sym typeface="Questrial"/>
              </a:rPr>
              <a:t>1. </a:t>
            </a:r>
            <a:r>
              <a:rPr lang="en-US" sz="2400" dirty="0">
                <a:solidFill>
                  <a:srgbClr val="002060"/>
                </a:solidFill>
                <a:latin typeface="Franklin Gothic Book" panose="020B0503020102020204" pitchFamily="34" charset="0"/>
              </a:rPr>
              <a:t>Containerization is important for seamless sharing of models and data many online repositories do not support it.</a:t>
            </a:r>
          </a:p>
          <a:p>
            <a:pPr>
              <a:lnSpc>
                <a:spcPct val="107000"/>
              </a:lnSpc>
            </a:pPr>
            <a:r>
              <a:rPr lang="en-US" sz="1600" dirty="0">
                <a:solidFill>
                  <a:srgbClr val="0070C0"/>
                </a:solidFill>
                <a:latin typeface="Franklin Gothic Book" panose="020B0503020102020204" pitchFamily="34" charset="0"/>
                <a:ea typeface="Calibri"/>
              </a:rPr>
              <a:t>Containerization is important for seamless sharing of models and data</a:t>
            </a:r>
            <a:r>
              <a:rPr lang="en-US" sz="1600" b="1" dirty="0">
                <a:solidFill>
                  <a:srgbClr val="FF0000"/>
                </a:solidFill>
                <a:latin typeface="Franklin Gothic Book" panose="020B0503020102020204" pitchFamily="34" charset="0"/>
                <a:ea typeface="Calibri"/>
              </a:rPr>
              <a:t>;</a:t>
            </a:r>
            <a:r>
              <a:rPr lang="en-US" sz="1600" dirty="0">
                <a:solidFill>
                  <a:srgbClr val="0070C0"/>
                </a:solidFill>
                <a:latin typeface="Franklin Gothic Book" panose="020B0503020102020204" pitchFamily="34" charset="0"/>
                <a:ea typeface="Calibri"/>
              </a:rPr>
              <a:t> many online repositories do not support it.</a:t>
            </a:r>
          </a:p>
          <a:p>
            <a:pPr>
              <a:lnSpc>
                <a:spcPct val="107000"/>
              </a:lnSpc>
            </a:pPr>
            <a:r>
              <a:rPr lang="en-US" sz="1600" dirty="0">
                <a:solidFill>
                  <a:srgbClr val="0070C0"/>
                </a:solidFill>
                <a:latin typeface="Franklin Gothic Book" panose="020B0503020102020204" pitchFamily="34" charset="0"/>
                <a:ea typeface="Calibri"/>
              </a:rPr>
              <a:t>Containerization is important for seamless sharing of models and data</a:t>
            </a:r>
            <a:r>
              <a:rPr lang="en-US" sz="1600" b="1" dirty="0">
                <a:solidFill>
                  <a:schemeClr val="tx1"/>
                </a:solidFill>
                <a:latin typeface="Franklin Gothic Book" panose="020B0503020102020204" pitchFamily="34" charset="0"/>
                <a:ea typeface="Calibri"/>
              </a:rPr>
              <a:t>, but</a:t>
            </a:r>
            <a:r>
              <a:rPr lang="en-US" sz="1600" dirty="0">
                <a:solidFill>
                  <a:srgbClr val="0070C0"/>
                </a:solidFill>
                <a:latin typeface="Franklin Gothic Book" panose="020B0503020102020204" pitchFamily="34" charset="0"/>
                <a:ea typeface="Calibri"/>
              </a:rPr>
              <a:t> many online repositories do not support it.</a:t>
            </a:r>
          </a:p>
          <a:p>
            <a:pPr>
              <a:lnSpc>
                <a:spcPct val="107000"/>
              </a:lnSpc>
            </a:pPr>
            <a:r>
              <a:rPr lang="en-US" sz="1600" b="1" dirty="0">
                <a:solidFill>
                  <a:schemeClr val="tx1"/>
                </a:solidFill>
                <a:latin typeface="Franklin Gothic Book" panose="020B0503020102020204" pitchFamily="34" charset="0"/>
                <a:ea typeface="Calibri"/>
              </a:rPr>
              <a:t>Although </a:t>
            </a:r>
            <a:r>
              <a:rPr lang="en-US" sz="1600" b="1" dirty="0">
                <a:solidFill>
                  <a:srgbClr val="0070C0"/>
                </a:solidFill>
                <a:latin typeface="Franklin Gothic Book" panose="020B0503020102020204" pitchFamily="34" charset="0"/>
                <a:ea typeface="Calibri"/>
              </a:rPr>
              <a:t>c</a:t>
            </a:r>
            <a:r>
              <a:rPr lang="en-US" sz="1600" dirty="0">
                <a:solidFill>
                  <a:srgbClr val="0070C0"/>
                </a:solidFill>
                <a:latin typeface="Franklin Gothic Book" panose="020B0503020102020204" pitchFamily="34" charset="0"/>
                <a:ea typeface="Calibri"/>
              </a:rPr>
              <a:t>ontainerization is important for seamless sharing of models and data</a:t>
            </a:r>
            <a:r>
              <a:rPr lang="en-US" sz="1600" b="1" dirty="0">
                <a:solidFill>
                  <a:schemeClr val="tx1"/>
                </a:solidFill>
                <a:latin typeface="Franklin Gothic Book" panose="020B0503020102020204" pitchFamily="34" charset="0"/>
                <a:ea typeface="Calibri"/>
              </a:rPr>
              <a:t>, </a:t>
            </a:r>
            <a:r>
              <a:rPr lang="en-US" sz="1600" dirty="0">
                <a:solidFill>
                  <a:srgbClr val="0070C0"/>
                </a:solidFill>
                <a:latin typeface="Franklin Gothic Book" panose="020B0503020102020204" pitchFamily="34" charset="0"/>
                <a:ea typeface="Calibri"/>
              </a:rPr>
              <a:t>many online repositories do not support it.</a:t>
            </a:r>
          </a:p>
          <a:p>
            <a:r>
              <a:rPr lang="en-US" sz="1600" dirty="0">
                <a:solidFill>
                  <a:srgbClr val="0070C0"/>
                </a:solidFill>
                <a:latin typeface="Franklin Gothic Book" panose="020B0503020102020204" pitchFamily="34" charset="0"/>
                <a:ea typeface="Calibri"/>
              </a:rPr>
              <a:t>Containerization is important for seamless sharing of models and data</a:t>
            </a:r>
            <a:r>
              <a:rPr lang="en-US" sz="1600" b="1" dirty="0">
                <a:solidFill>
                  <a:schemeClr val="tx1"/>
                </a:solidFill>
                <a:latin typeface="Franklin Gothic Book" panose="020B0503020102020204" pitchFamily="34" charset="0"/>
                <a:ea typeface="Calibri"/>
              </a:rPr>
              <a:t>. M</a:t>
            </a:r>
            <a:r>
              <a:rPr lang="en-US" sz="1600" dirty="0">
                <a:solidFill>
                  <a:srgbClr val="0070C0"/>
                </a:solidFill>
                <a:latin typeface="Franklin Gothic Book" panose="020B0503020102020204" pitchFamily="34" charset="0"/>
                <a:ea typeface="Calibri"/>
              </a:rPr>
              <a:t>any online repositories do not support it.</a:t>
            </a:r>
          </a:p>
          <a:p>
            <a:pPr indent="-228600">
              <a:spcBef>
                <a:spcPts val="1800"/>
              </a:spcBef>
              <a:buSzPct val="25000"/>
            </a:pPr>
            <a:endParaRPr lang="en-US" sz="2400" dirty="0">
              <a:solidFill>
                <a:srgbClr val="002060"/>
              </a:solidFill>
              <a:latin typeface="Franklin Gothic Book" panose="020B0503020102020204" pitchFamily="34" charset="0"/>
              <a:ea typeface="Questrial"/>
              <a:cs typeface="Questrial"/>
              <a:sym typeface="Questrial"/>
            </a:endParaRPr>
          </a:p>
          <a:p>
            <a:pPr indent="-228600">
              <a:spcBef>
                <a:spcPts val="1800"/>
              </a:spcBef>
              <a:buSzPct val="25000"/>
            </a:pPr>
            <a:r>
              <a:rPr lang="en-US" sz="2400" dirty="0">
                <a:solidFill>
                  <a:srgbClr val="002060"/>
                </a:solidFill>
                <a:latin typeface="Franklin Gothic Book" panose="020B0503020102020204" pitchFamily="34" charset="0"/>
                <a:ea typeface="Questrial"/>
                <a:cs typeface="Questrial"/>
                <a:sym typeface="Questrial"/>
              </a:rPr>
              <a:t>2.  Multimodal processing is a promising emerging area in AI it may increase accessibility and flexibility for multilingual users and users with disabilities.</a:t>
            </a:r>
          </a:p>
          <a:p>
            <a:pPr>
              <a:lnSpc>
                <a:spcPct val="107000"/>
              </a:lnSpc>
            </a:pPr>
            <a:r>
              <a:rPr lang="en-US" sz="1600" dirty="0">
                <a:solidFill>
                  <a:srgbClr val="0070C0"/>
                </a:solidFill>
                <a:latin typeface="Franklin Gothic Book" panose="020B0503020102020204" pitchFamily="34" charset="0"/>
                <a:ea typeface="Calibri"/>
              </a:rPr>
              <a:t>Multimodal processing is a promising emerging area in the field of AI</a:t>
            </a:r>
            <a:r>
              <a:rPr lang="en-US" sz="1600" b="1" dirty="0">
                <a:solidFill>
                  <a:schemeClr val="tx1"/>
                </a:solidFill>
                <a:latin typeface="Franklin Gothic Book" panose="020B0503020102020204" pitchFamily="34" charset="0"/>
                <a:ea typeface="Calibri"/>
              </a:rPr>
              <a:t>. I</a:t>
            </a:r>
            <a:r>
              <a:rPr lang="en-US" sz="1600" dirty="0">
                <a:solidFill>
                  <a:srgbClr val="0070C0"/>
                </a:solidFill>
                <a:latin typeface="Franklin Gothic Book" panose="020B0503020102020204" pitchFamily="34" charset="0"/>
                <a:ea typeface="Calibri"/>
              </a:rPr>
              <a:t>t may increase accessibility and flexibility for multilingual users and users with disabilities.</a:t>
            </a:r>
          </a:p>
          <a:p>
            <a:pPr>
              <a:lnSpc>
                <a:spcPct val="107000"/>
              </a:lnSpc>
            </a:pPr>
            <a:r>
              <a:rPr lang="en-US" sz="1600" dirty="0">
                <a:solidFill>
                  <a:srgbClr val="0070C0"/>
                </a:solidFill>
                <a:latin typeface="Franklin Gothic Book" panose="020B0503020102020204" pitchFamily="34" charset="0"/>
              </a:rPr>
              <a:t>Multimodal processing</a:t>
            </a:r>
            <a:r>
              <a:rPr lang="en-US" sz="1600" dirty="0">
                <a:solidFill>
                  <a:schemeClr val="tx1"/>
                </a:solidFill>
                <a:latin typeface="Franklin Gothic Book" panose="020B0503020102020204" pitchFamily="34" charset="0"/>
              </a:rPr>
              <a:t>,</a:t>
            </a:r>
            <a:r>
              <a:rPr lang="en-US" sz="1600" dirty="0">
                <a:solidFill>
                  <a:srgbClr val="0070C0"/>
                </a:solidFill>
                <a:latin typeface="Franklin Gothic Book" panose="020B0503020102020204" pitchFamily="34" charset="0"/>
              </a:rPr>
              <a:t> a promising emerging area in the field of AI</a:t>
            </a:r>
            <a:r>
              <a:rPr lang="en-US" sz="1600" dirty="0">
                <a:solidFill>
                  <a:schemeClr val="tx1"/>
                </a:solidFill>
                <a:latin typeface="Franklin Gothic Book" panose="020B0503020102020204" pitchFamily="34" charset="0"/>
              </a:rPr>
              <a:t>,</a:t>
            </a:r>
            <a:r>
              <a:rPr lang="en-US" sz="1600" dirty="0">
                <a:solidFill>
                  <a:srgbClr val="0070C0"/>
                </a:solidFill>
                <a:latin typeface="Franklin Gothic Book" panose="020B0503020102020204" pitchFamily="34" charset="0"/>
              </a:rPr>
              <a:t> may increase accessibility and flexibility for multilingual users and users with disabilities.</a:t>
            </a:r>
            <a:endParaRPr lang="en-CA" sz="1600" dirty="0">
              <a:solidFill>
                <a:srgbClr val="0070C0"/>
              </a:solidFill>
              <a:latin typeface="Franklin Gothic Book" panose="020B0503020102020204" pitchFamily="34" charset="0"/>
            </a:endParaRPr>
          </a:p>
        </p:txBody>
      </p:sp>
      <p:sp>
        <p:nvSpPr>
          <p:cNvPr id="2" name="Title 1"/>
          <p:cNvSpPr>
            <a:spLocks noGrp="1"/>
          </p:cNvSpPr>
          <p:nvPr>
            <p:ph type="title"/>
          </p:nvPr>
        </p:nvSpPr>
        <p:spPr>
          <a:xfrm>
            <a:off x="1373273" y="439759"/>
            <a:ext cx="9445451" cy="769720"/>
          </a:xfrm>
          <a:solidFill>
            <a:schemeClr val="bg1"/>
          </a:solidFill>
        </p:spPr>
        <p:txBody>
          <a:bodyPr/>
          <a:lstStyle/>
          <a:p>
            <a:r>
              <a:rPr lang="en-US" sz="4000" dirty="0">
                <a:solidFill>
                  <a:srgbClr val="002060"/>
                </a:solidFill>
                <a:latin typeface="Franklin Gothic Book" panose="020B0503020102020204" pitchFamily="34" charset="0"/>
              </a:rPr>
              <a:t>(Some) Possible Revisions</a:t>
            </a:r>
          </a:p>
        </p:txBody>
      </p:sp>
      <p:sp>
        <p:nvSpPr>
          <p:cNvPr id="4" name="TextBox 3">
            <a:extLst>
              <a:ext uri="{FF2B5EF4-FFF2-40B4-BE49-F238E27FC236}">
                <a16:creationId xmlns:a16="http://schemas.microsoft.com/office/drawing/2014/main" id="{01741CEB-8B14-4FA5-B665-4F7D88ED00F2}"/>
              </a:ext>
            </a:extLst>
          </p:cNvPr>
          <p:cNvSpPr txBox="1"/>
          <p:nvPr/>
        </p:nvSpPr>
        <p:spPr>
          <a:xfrm>
            <a:off x="-117809" y="2082100"/>
            <a:ext cx="982099" cy="461635"/>
          </a:xfrm>
          <a:prstGeom prst="rect">
            <a:avLst/>
          </a:prstGeom>
          <a:noFill/>
          <a:ln>
            <a:noFill/>
          </a:ln>
        </p:spPr>
        <p:txBody>
          <a:bodyPr spcFirstLastPara="1" wrap="square" lIns="91425" tIns="91425" rIns="91425" bIns="91425" rtlCol="0" anchor="b" anchorCtr="0">
            <a:spAutoFit/>
          </a:bodyPr>
          <a:lstStyle/>
          <a:p>
            <a:pPr algn="r"/>
            <a:r>
              <a:rPr lang="en-US" sz="1800" b="1" dirty="0">
                <a:solidFill>
                  <a:srgbClr val="FF0000"/>
                </a:solidFill>
                <a:latin typeface="Adobe Devanagari" panose="02040503050201020203" pitchFamily="18" charset="0"/>
                <a:cs typeface="Adobe Devanagari" panose="02040503050201020203" pitchFamily="18" charset="0"/>
              </a:rPr>
              <a:t>(OK)</a:t>
            </a:r>
          </a:p>
        </p:txBody>
      </p:sp>
      <p:sp>
        <p:nvSpPr>
          <p:cNvPr id="6" name="TextBox 5">
            <a:extLst>
              <a:ext uri="{FF2B5EF4-FFF2-40B4-BE49-F238E27FC236}">
                <a16:creationId xmlns:a16="http://schemas.microsoft.com/office/drawing/2014/main" id="{7027B30A-B482-4C9F-B5B2-CBB05A777DF8}"/>
              </a:ext>
            </a:extLst>
          </p:cNvPr>
          <p:cNvSpPr txBox="1"/>
          <p:nvPr/>
        </p:nvSpPr>
        <p:spPr>
          <a:xfrm>
            <a:off x="-117548" y="2892732"/>
            <a:ext cx="982099" cy="461635"/>
          </a:xfrm>
          <a:prstGeom prst="rect">
            <a:avLst/>
          </a:prstGeom>
          <a:noFill/>
          <a:ln>
            <a:noFill/>
          </a:ln>
        </p:spPr>
        <p:txBody>
          <a:bodyPr spcFirstLastPara="1" wrap="square" lIns="91425" tIns="91425" rIns="91425" bIns="91425" rtlCol="0" anchor="b" anchorCtr="0">
            <a:spAutoFit/>
          </a:bodyPr>
          <a:lstStyle/>
          <a:p>
            <a:pPr algn="r"/>
            <a:r>
              <a:rPr lang="en-US" sz="1800" b="1" dirty="0">
                <a:solidFill>
                  <a:srgbClr val="FF0000"/>
                </a:solidFill>
                <a:latin typeface="Adobe Devanagari" panose="02040503050201020203" pitchFamily="18" charset="0"/>
                <a:cs typeface="Adobe Devanagari" panose="02040503050201020203" pitchFamily="18" charset="0"/>
              </a:rPr>
              <a:t>(OK)</a:t>
            </a:r>
          </a:p>
        </p:txBody>
      </p:sp>
      <p:sp>
        <p:nvSpPr>
          <p:cNvPr id="7" name="TextBox 6">
            <a:extLst>
              <a:ext uri="{FF2B5EF4-FFF2-40B4-BE49-F238E27FC236}">
                <a16:creationId xmlns:a16="http://schemas.microsoft.com/office/drawing/2014/main" id="{499C55E2-39E7-465F-933C-E3CA25A12D97}"/>
              </a:ext>
            </a:extLst>
          </p:cNvPr>
          <p:cNvSpPr txBox="1"/>
          <p:nvPr/>
        </p:nvSpPr>
        <p:spPr>
          <a:xfrm>
            <a:off x="321803" y="2570458"/>
            <a:ext cx="508000" cy="553968"/>
          </a:xfrm>
          <a:prstGeom prst="rect">
            <a:avLst/>
          </a:prstGeom>
          <a:noFill/>
          <a:ln>
            <a:noFill/>
          </a:ln>
        </p:spPr>
        <p:txBody>
          <a:bodyPr spcFirstLastPara="1" wrap="square" lIns="91425" tIns="91425" rIns="91425" bIns="91425" rtlCol="0" anchor="b" anchorCtr="0">
            <a:spAutoFit/>
          </a:bodyPr>
          <a:lstStyle/>
          <a:p>
            <a:pPr algn="r"/>
            <a:r>
              <a:rPr lang="en-US" sz="24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2400" b="1" dirty="0">
              <a:solidFill>
                <a:srgbClr val="FF0000"/>
              </a:solidFill>
              <a:latin typeface="Franklin Gothic" panose="020B0604020202020204" charset="0"/>
              <a:cs typeface="Franklin Gothic" panose="020B0604020202020204" charset="0"/>
            </a:endParaRPr>
          </a:p>
        </p:txBody>
      </p:sp>
      <p:sp>
        <p:nvSpPr>
          <p:cNvPr id="8" name="TextBox 7">
            <a:extLst>
              <a:ext uri="{FF2B5EF4-FFF2-40B4-BE49-F238E27FC236}">
                <a16:creationId xmlns:a16="http://schemas.microsoft.com/office/drawing/2014/main" id="{5C2C4FB0-1BD4-40E7-A057-16E65482D9AD}"/>
              </a:ext>
            </a:extLst>
          </p:cNvPr>
          <p:cNvSpPr txBox="1"/>
          <p:nvPr/>
        </p:nvSpPr>
        <p:spPr>
          <a:xfrm>
            <a:off x="321803" y="2312917"/>
            <a:ext cx="508000" cy="553968"/>
          </a:xfrm>
          <a:prstGeom prst="rect">
            <a:avLst/>
          </a:prstGeom>
          <a:noFill/>
          <a:ln>
            <a:noFill/>
          </a:ln>
        </p:spPr>
        <p:txBody>
          <a:bodyPr spcFirstLastPara="1" wrap="square" lIns="91425" tIns="91425" rIns="91425" bIns="91425" rtlCol="0" anchor="b" anchorCtr="0">
            <a:spAutoFit/>
          </a:bodyPr>
          <a:lstStyle/>
          <a:p>
            <a:pPr algn="r"/>
            <a:r>
              <a:rPr lang="en-US" sz="24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2400" b="1" dirty="0">
              <a:solidFill>
                <a:srgbClr val="FF0000"/>
              </a:solidFill>
              <a:latin typeface="Franklin Gothic" panose="020B0604020202020204" charset="0"/>
              <a:cs typeface="Franklin Gothic" panose="020B0604020202020204" charset="0"/>
            </a:endParaRPr>
          </a:p>
        </p:txBody>
      </p:sp>
      <p:sp>
        <p:nvSpPr>
          <p:cNvPr id="9" name="TextBox 8">
            <a:extLst>
              <a:ext uri="{FF2B5EF4-FFF2-40B4-BE49-F238E27FC236}">
                <a16:creationId xmlns:a16="http://schemas.microsoft.com/office/drawing/2014/main" id="{997EE46C-E152-4FD8-82BE-FC6B62583B25}"/>
              </a:ext>
            </a:extLst>
          </p:cNvPr>
          <p:cNvSpPr txBox="1"/>
          <p:nvPr/>
        </p:nvSpPr>
        <p:spPr>
          <a:xfrm>
            <a:off x="321803" y="4649066"/>
            <a:ext cx="508000" cy="553968"/>
          </a:xfrm>
          <a:prstGeom prst="rect">
            <a:avLst/>
          </a:prstGeom>
          <a:noFill/>
          <a:ln>
            <a:noFill/>
          </a:ln>
        </p:spPr>
        <p:txBody>
          <a:bodyPr spcFirstLastPara="1" wrap="square" lIns="91425" tIns="91425" rIns="91425" bIns="91425" rtlCol="0" anchor="b" anchorCtr="0">
            <a:spAutoFit/>
          </a:bodyPr>
          <a:lstStyle/>
          <a:p>
            <a:pPr algn="r"/>
            <a:r>
              <a:rPr lang="en-US" sz="24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2400" b="1" dirty="0">
              <a:solidFill>
                <a:srgbClr val="FF0000"/>
              </a:solidFill>
              <a:latin typeface="Franklin Gothic" panose="020B0604020202020204" charset="0"/>
              <a:cs typeface="Franklin Gothic" panose="020B0604020202020204" charset="0"/>
            </a:endParaRPr>
          </a:p>
        </p:txBody>
      </p:sp>
      <p:sp>
        <p:nvSpPr>
          <p:cNvPr id="10" name="TextBox 9">
            <a:extLst>
              <a:ext uri="{FF2B5EF4-FFF2-40B4-BE49-F238E27FC236}">
                <a16:creationId xmlns:a16="http://schemas.microsoft.com/office/drawing/2014/main" id="{454B82F0-DED0-4DB4-A62E-A579EA114F55}"/>
              </a:ext>
            </a:extLst>
          </p:cNvPr>
          <p:cNvSpPr txBox="1"/>
          <p:nvPr/>
        </p:nvSpPr>
        <p:spPr>
          <a:xfrm>
            <a:off x="322064" y="5074479"/>
            <a:ext cx="508000" cy="553968"/>
          </a:xfrm>
          <a:prstGeom prst="rect">
            <a:avLst/>
          </a:prstGeom>
          <a:noFill/>
          <a:ln>
            <a:noFill/>
          </a:ln>
        </p:spPr>
        <p:txBody>
          <a:bodyPr spcFirstLastPara="1" wrap="square" lIns="91425" tIns="91425" rIns="91425" bIns="91425" rtlCol="0" anchor="b" anchorCtr="0">
            <a:spAutoFit/>
          </a:bodyPr>
          <a:lstStyle/>
          <a:p>
            <a:pPr algn="r"/>
            <a:r>
              <a:rPr lang="en-US" sz="24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2400" b="1" dirty="0">
              <a:solidFill>
                <a:srgbClr val="FF0000"/>
              </a:solidFill>
              <a:latin typeface="Franklin Gothic" panose="020B0604020202020204" charset="0"/>
              <a:cs typeface="Franklin Gothic" panose="020B0604020202020204" charset="0"/>
            </a:endParaRPr>
          </a:p>
        </p:txBody>
      </p:sp>
    </p:spTree>
    <p:extLst>
      <p:ext uri="{BB962C8B-B14F-4D97-AF65-F5344CB8AC3E}">
        <p14:creationId xmlns:p14="http://schemas.microsoft.com/office/powerpoint/2010/main" val="87235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32654"/>
            <a:ext cx="11548393" cy="769720"/>
          </a:xfrm>
        </p:spPr>
        <p:txBody>
          <a:bodyPr/>
          <a:lstStyle/>
          <a:p>
            <a:r>
              <a:rPr lang="en-US" sz="4400" dirty="0">
                <a:solidFill>
                  <a:srgbClr val="002060"/>
                </a:solidFill>
                <a:latin typeface="Franklin Gothic Book" panose="020B0503020102020204" pitchFamily="34" charset="0"/>
              </a:rPr>
              <a:t>Sentence Fragments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402374"/>
            <a:ext cx="10908514" cy="4993802"/>
          </a:xfrm>
        </p:spPr>
        <p:txBody>
          <a:bodyPr/>
          <a:lstStyle/>
          <a:p>
            <a:pPr marL="685800" lvl="1" indent="0" algn="l">
              <a:lnSpc>
                <a:spcPct val="90000"/>
              </a:lnSpc>
              <a:spcBef>
                <a:spcPts val="600"/>
              </a:spcBef>
              <a:buSzPct val="100000"/>
              <a:buNone/>
            </a:pPr>
            <a:r>
              <a:rPr lang="en-US" sz="2400" dirty="0">
                <a:solidFill>
                  <a:srgbClr val="002060"/>
                </a:solidFill>
                <a:latin typeface="Franklin Gothic Book" panose="020B0503020102020204" pitchFamily="34" charset="0"/>
                <a:ea typeface="Questrial"/>
                <a:cs typeface="Questrial"/>
                <a:sym typeface="Questrial"/>
              </a:rPr>
              <a:t>A </a:t>
            </a:r>
            <a:r>
              <a:rPr lang="en-US" sz="2400" dirty="0">
                <a:solidFill>
                  <a:schemeClr val="tx1"/>
                </a:solidFill>
                <a:latin typeface="Franklin Gothic Book" panose="020B0503020102020204" pitchFamily="34" charset="0"/>
                <a:ea typeface="Questrial"/>
                <a:cs typeface="Questrial"/>
                <a:sym typeface="Questrial"/>
              </a:rPr>
              <a:t>sentence fragment </a:t>
            </a:r>
            <a:r>
              <a:rPr lang="en-US" sz="2400" dirty="0">
                <a:solidFill>
                  <a:srgbClr val="002060"/>
                </a:solidFill>
                <a:latin typeface="Franklin Gothic Book" panose="020B0503020102020204" pitchFamily="34" charset="0"/>
                <a:ea typeface="Questrial"/>
                <a:cs typeface="Questrial"/>
                <a:sym typeface="Questrial"/>
              </a:rPr>
              <a:t>does not contain an independent clause; it’s not a complete sentence.</a:t>
            </a:r>
          </a:p>
          <a:p>
            <a:pPr marL="685800" lvl="1" indent="0" algn="l">
              <a:lnSpc>
                <a:spcPct val="90000"/>
              </a:lnSpc>
              <a:spcBef>
                <a:spcPts val="600"/>
              </a:spcBef>
              <a:buSzPct val="100000"/>
              <a:buNone/>
            </a:pPr>
            <a:endParaRPr lang="en-US" sz="2400" dirty="0">
              <a:solidFill>
                <a:srgbClr val="002060"/>
              </a:solidFill>
              <a:latin typeface="Franklin Gothic Book" panose="020B0503020102020204" pitchFamily="34" charset="0"/>
              <a:ea typeface="Questrial"/>
              <a:cs typeface="Questrial"/>
              <a:sym typeface="Questrial"/>
            </a:endParaRPr>
          </a:p>
          <a:p>
            <a:pPr marL="228600" indent="0" algn="l">
              <a:lnSpc>
                <a:spcPct val="90000"/>
              </a:lnSpc>
              <a:spcBef>
                <a:spcPts val="1800"/>
              </a:spcBef>
              <a:buSzPct val="100000"/>
              <a:buNone/>
            </a:pPr>
            <a:r>
              <a:rPr lang="en-US" sz="2600" b="1" dirty="0">
                <a:solidFill>
                  <a:srgbClr val="002060"/>
                </a:solidFill>
                <a:latin typeface="Franklin Gothic Book" panose="020B0503020102020204" pitchFamily="34" charset="0"/>
                <a:ea typeface="Questrial"/>
                <a:cs typeface="Questrial"/>
                <a:sym typeface="Questrial"/>
              </a:rPr>
              <a:t>Are these sentence fragments? Yes or No </a:t>
            </a:r>
          </a:p>
          <a:p>
            <a:pPr marL="228600" indent="0" algn="l">
              <a:lnSpc>
                <a:spcPct val="90000"/>
              </a:lnSpc>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1. Because the centrifuge had been broken.</a:t>
            </a:r>
          </a:p>
          <a:p>
            <a:pPr marL="228600" indent="0" algn="l">
              <a:lnSpc>
                <a:spcPct val="90000"/>
              </a:lnSpc>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2. Even though she wanted to complete her work. </a:t>
            </a:r>
          </a:p>
          <a:p>
            <a:pPr marL="228600" indent="0" algn="l">
              <a:lnSpc>
                <a:spcPct val="90000"/>
              </a:lnSpc>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3. If the results come in tomorrow, she will be able to finish her analysis on time. </a:t>
            </a:r>
          </a:p>
          <a:p>
            <a:pPr marL="228600" indent="0" algn="l">
              <a:lnSpc>
                <a:spcPct val="90000"/>
              </a:lnSpc>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4. In order to improve our model’s performance. We ran the data through a cleaning program.</a:t>
            </a:r>
          </a:p>
          <a:p>
            <a:pPr marL="101600" indent="0" algn="l">
              <a:buNone/>
            </a:pPr>
            <a:endParaRPr lang="en-US" sz="22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8255804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39927"/>
            <a:ext cx="11548393" cy="769720"/>
          </a:xfrm>
          <a:solidFill>
            <a:schemeClr val="bg1"/>
          </a:solidFill>
        </p:spPr>
        <p:txBody>
          <a:bodyPr/>
          <a:lstStyle/>
          <a:p>
            <a:r>
              <a:rPr lang="en-US" sz="4400" dirty="0">
                <a:solidFill>
                  <a:srgbClr val="002060"/>
                </a:solidFill>
                <a:latin typeface="Franklin Gothic Book" panose="020B0503020102020204" pitchFamily="34" charset="0"/>
              </a:rPr>
              <a:t>Sentence Fragments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1" y="881995"/>
            <a:ext cx="10908514" cy="4993802"/>
          </a:xfrm>
        </p:spPr>
        <p:txBody>
          <a:bodyPr/>
          <a:lstStyle/>
          <a:p>
            <a:pPr marL="228600" indent="0" algn="l">
              <a:buSzPct val="25000"/>
              <a:buNone/>
            </a:pPr>
            <a:r>
              <a:rPr lang="en-US" b="1" dirty="0">
                <a:solidFill>
                  <a:srgbClr val="002060"/>
                </a:solidFill>
                <a:latin typeface="Franklin Gothic Book" panose="020B0503020102020204" pitchFamily="34" charset="0"/>
                <a:ea typeface="Questrial"/>
                <a:cs typeface="Questrial"/>
                <a:sym typeface="Questrial"/>
              </a:rPr>
              <a:t>Ways to correct sentence fragments:</a:t>
            </a:r>
          </a:p>
          <a:p>
            <a:pPr marL="114300" indent="0" algn="l">
              <a:spcBef>
                <a:spcPts val="1800"/>
              </a:spcBef>
              <a:buSzPct val="25000"/>
              <a:buNone/>
            </a:pPr>
            <a:r>
              <a:rPr lang="en-US" dirty="0">
                <a:solidFill>
                  <a:srgbClr val="002060"/>
                </a:solidFill>
                <a:latin typeface="Franklin Gothic Book" panose="020B0503020102020204" pitchFamily="34" charset="0"/>
                <a:ea typeface="Questrial"/>
                <a:cs typeface="Questrial"/>
                <a:sym typeface="Questrial"/>
              </a:rPr>
              <a:t>1. Remove the subordinating conjunction (the signal that there should be another part of the thought):</a:t>
            </a:r>
          </a:p>
          <a:p>
            <a:pPr marL="1027113" indent="0" algn="l">
              <a:lnSpc>
                <a:spcPct val="90000"/>
              </a:lnSpc>
              <a:spcBef>
                <a:spcPts val="1800"/>
              </a:spcBef>
              <a:buSzPct val="25000"/>
              <a:buNone/>
            </a:pPr>
            <a:r>
              <a:rPr lang="en-US" dirty="0">
                <a:solidFill>
                  <a:srgbClr val="0070C0"/>
                </a:solidFill>
                <a:latin typeface="Franklin Gothic Book" panose="020B0503020102020204" pitchFamily="34" charset="0"/>
                <a:ea typeface="Questrial"/>
                <a:cs typeface="Questrial"/>
                <a:sym typeface="Questrial"/>
              </a:rPr>
              <a:t>(</a:t>
            </a:r>
            <a:r>
              <a:rPr lang="en-US" strike="dblStrike" dirty="0">
                <a:solidFill>
                  <a:srgbClr val="0070C0"/>
                </a:solidFill>
                <a:latin typeface="Franklin Gothic Book" panose="020B0503020102020204" pitchFamily="34" charset="0"/>
                <a:ea typeface="Questrial"/>
                <a:cs typeface="Questrial"/>
                <a:sym typeface="Questrial"/>
              </a:rPr>
              <a:t>Because</a:t>
            </a:r>
            <a:r>
              <a:rPr lang="en-US" dirty="0">
                <a:solidFill>
                  <a:srgbClr val="0070C0"/>
                </a:solidFill>
                <a:latin typeface="Franklin Gothic Book" panose="020B0503020102020204" pitchFamily="34" charset="0"/>
                <a:ea typeface="Questrial"/>
                <a:cs typeface="Questrial"/>
                <a:sym typeface="Questrial"/>
              </a:rPr>
              <a:t>) </a:t>
            </a:r>
            <a:r>
              <a:rPr lang="en-US" b="1" dirty="0">
                <a:solidFill>
                  <a:srgbClr val="FF0000"/>
                </a:solidFill>
                <a:latin typeface="Franklin Gothic Book" panose="020B0503020102020204" pitchFamily="34" charset="0"/>
                <a:sym typeface="Questrial"/>
              </a:rPr>
              <a:t>T</a:t>
            </a:r>
            <a:r>
              <a:rPr lang="en-US" dirty="0">
                <a:solidFill>
                  <a:srgbClr val="0070C0"/>
                </a:solidFill>
                <a:latin typeface="Franklin Gothic Book" panose="020B0503020102020204" pitchFamily="34" charset="0"/>
                <a:ea typeface="Questrial"/>
                <a:cs typeface="Questrial"/>
                <a:sym typeface="Questrial"/>
              </a:rPr>
              <a:t>he centrifuge had been broken.</a:t>
            </a:r>
          </a:p>
          <a:p>
            <a:pPr marL="1027113" indent="0" algn="l">
              <a:spcBef>
                <a:spcPts val="1800"/>
              </a:spcBef>
              <a:buSzPct val="25000"/>
              <a:buNone/>
            </a:pPr>
            <a:r>
              <a:rPr lang="en-US" dirty="0">
                <a:solidFill>
                  <a:srgbClr val="0070C0"/>
                </a:solidFill>
                <a:latin typeface="Franklin Gothic Book" panose="020B0503020102020204" pitchFamily="34" charset="0"/>
                <a:ea typeface="Questrial"/>
                <a:cs typeface="Questrial"/>
                <a:sym typeface="Questrial"/>
              </a:rPr>
              <a:t>(</a:t>
            </a:r>
            <a:r>
              <a:rPr lang="en-US" strike="sngStrike" dirty="0">
                <a:solidFill>
                  <a:srgbClr val="0070C0"/>
                </a:solidFill>
                <a:latin typeface="Franklin Gothic Book" panose="020B0503020102020204" pitchFamily="34" charset="0"/>
                <a:ea typeface="Questrial"/>
                <a:cs typeface="Questrial"/>
                <a:sym typeface="Questrial"/>
              </a:rPr>
              <a:t>Even though</a:t>
            </a:r>
            <a:r>
              <a:rPr lang="en-US" dirty="0">
                <a:solidFill>
                  <a:srgbClr val="0070C0"/>
                </a:solidFill>
                <a:latin typeface="Franklin Gothic Book" panose="020B0503020102020204" pitchFamily="34" charset="0"/>
                <a:ea typeface="Questrial"/>
                <a:cs typeface="Questrial"/>
                <a:sym typeface="Questrial"/>
              </a:rPr>
              <a:t>) </a:t>
            </a:r>
            <a:r>
              <a:rPr lang="en-US" b="1" dirty="0">
                <a:solidFill>
                  <a:srgbClr val="FF0000"/>
                </a:solidFill>
                <a:latin typeface="Franklin Gothic Book" panose="020B0503020102020204" pitchFamily="34" charset="0"/>
                <a:ea typeface="Questrial"/>
                <a:cs typeface="Questrial"/>
                <a:sym typeface="Questrial"/>
              </a:rPr>
              <a:t>S</a:t>
            </a:r>
            <a:r>
              <a:rPr lang="en-US" dirty="0">
                <a:solidFill>
                  <a:srgbClr val="0070C0"/>
                </a:solidFill>
                <a:latin typeface="Franklin Gothic Book" panose="020B0503020102020204" pitchFamily="34" charset="0"/>
                <a:ea typeface="Questrial"/>
                <a:cs typeface="Questrial"/>
                <a:sym typeface="Questrial"/>
              </a:rPr>
              <a:t>he wanted to complete her work. </a:t>
            </a:r>
          </a:p>
          <a:p>
            <a:pPr marL="114300" indent="0" algn="l">
              <a:spcBef>
                <a:spcPts val="1800"/>
              </a:spcBef>
              <a:buSzPct val="25000"/>
              <a:buNone/>
            </a:pPr>
            <a:r>
              <a:rPr lang="en-US" dirty="0">
                <a:solidFill>
                  <a:srgbClr val="002060"/>
                </a:solidFill>
                <a:latin typeface="Franklin Gothic Book" panose="020B0503020102020204" pitchFamily="34" charset="0"/>
                <a:ea typeface="Questrial"/>
                <a:cs typeface="Questrial"/>
                <a:sym typeface="Questrial"/>
              </a:rPr>
              <a:t>2. Combine the fragment with an independent clause; complete the thought:</a:t>
            </a:r>
          </a:p>
          <a:p>
            <a:pPr marL="1027113" indent="0" algn="l">
              <a:spcBef>
                <a:spcPts val="1800"/>
              </a:spcBef>
              <a:buSzPct val="25000"/>
              <a:buNone/>
            </a:pPr>
            <a:r>
              <a:rPr lang="en-US" dirty="0">
                <a:solidFill>
                  <a:srgbClr val="0070C0"/>
                </a:solidFill>
                <a:latin typeface="Franklin Gothic Book" panose="020B0503020102020204" pitchFamily="34" charset="0"/>
                <a:ea typeface="Questrial"/>
                <a:cs typeface="Questrial"/>
                <a:sym typeface="Questrial"/>
              </a:rPr>
              <a:t>Because the centrifuge had been broken</a:t>
            </a:r>
            <a:r>
              <a:rPr lang="en-US" b="1" dirty="0">
                <a:solidFill>
                  <a:srgbClr val="FF0000"/>
                </a:solidFill>
                <a:latin typeface="Franklin Gothic Book" panose="020B0503020102020204" pitchFamily="34" charset="0"/>
                <a:ea typeface="Questrial"/>
                <a:cs typeface="Questrial"/>
                <a:sym typeface="Questrial"/>
              </a:rPr>
              <a:t>, all lab work was delayed for days.</a:t>
            </a:r>
          </a:p>
          <a:p>
            <a:pPr marL="1027113" indent="0" algn="l">
              <a:spcBef>
                <a:spcPts val="1800"/>
              </a:spcBef>
              <a:buSzPct val="25000"/>
              <a:buNone/>
            </a:pPr>
            <a:r>
              <a:rPr lang="en-US" sz="2400" dirty="0">
                <a:solidFill>
                  <a:srgbClr val="0070C0"/>
                </a:solidFill>
                <a:latin typeface="Franklin Gothic Book" panose="020B0503020102020204" pitchFamily="34" charset="0"/>
                <a:ea typeface="Questrial"/>
                <a:cs typeface="Questrial"/>
                <a:sym typeface="Questrial"/>
              </a:rPr>
              <a:t>In order to improve our model’s performance</a:t>
            </a:r>
            <a:r>
              <a:rPr lang="en-US" sz="2400" dirty="0">
                <a:solidFill>
                  <a:schemeClr val="tx1"/>
                </a:solidFill>
                <a:latin typeface="Franklin Gothic Book" panose="020B0503020102020204" pitchFamily="34" charset="0"/>
                <a:ea typeface="Questrial"/>
                <a:cs typeface="Questrial"/>
                <a:sym typeface="Questrial"/>
              </a:rPr>
              <a:t>, w</a:t>
            </a:r>
            <a:r>
              <a:rPr lang="en-US" sz="2400" dirty="0">
                <a:solidFill>
                  <a:srgbClr val="0070C0"/>
                </a:solidFill>
                <a:latin typeface="Franklin Gothic Book" panose="020B0503020102020204" pitchFamily="34" charset="0"/>
                <a:ea typeface="Questrial"/>
                <a:cs typeface="Questrial"/>
                <a:sym typeface="Questrial"/>
              </a:rPr>
              <a:t>e ran the data through a cleaning program. </a:t>
            </a:r>
          </a:p>
          <a:p>
            <a:pPr marL="1027113" indent="0" algn="l">
              <a:spcBef>
                <a:spcPts val="1800"/>
              </a:spcBef>
              <a:buSzPct val="25000"/>
              <a:buNone/>
            </a:pPr>
            <a:r>
              <a:rPr lang="en-US" dirty="0">
                <a:solidFill>
                  <a:srgbClr val="0070C0"/>
                </a:solidFill>
                <a:latin typeface="Franklin Gothic Book" panose="020B0503020102020204" pitchFamily="34" charset="0"/>
                <a:ea typeface="Questrial"/>
                <a:cs typeface="Questrial"/>
                <a:sym typeface="Questrial"/>
              </a:rPr>
              <a:t>Even though she wanted to complete her work</a:t>
            </a:r>
            <a:r>
              <a:rPr lang="en-US" b="1" dirty="0">
                <a:solidFill>
                  <a:srgbClr val="FF0000"/>
                </a:solidFill>
                <a:latin typeface="Franklin Gothic Book" panose="020B0503020102020204" pitchFamily="34" charset="0"/>
                <a:ea typeface="Questrial"/>
                <a:cs typeface="Questrial"/>
                <a:sym typeface="Questrial"/>
              </a:rPr>
              <a:t>, she didn’t have the time. </a:t>
            </a:r>
          </a:p>
        </p:txBody>
      </p:sp>
    </p:spTree>
    <p:extLst>
      <p:ext uri="{BB962C8B-B14F-4D97-AF65-F5344CB8AC3E}">
        <p14:creationId xmlns:p14="http://schemas.microsoft.com/office/powerpoint/2010/main" val="15910596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46E6A0F-4771-AAEE-9AAA-0657F77E6C7E}"/>
              </a:ext>
            </a:extLst>
          </p:cNvPr>
          <p:cNvSpPr/>
          <p:nvPr/>
        </p:nvSpPr>
        <p:spPr>
          <a:xfrm>
            <a:off x="262502" y="120314"/>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632654"/>
            <a:ext cx="11548393" cy="769720"/>
          </a:xfrm>
        </p:spPr>
        <p:txBody>
          <a:bodyPr/>
          <a:lstStyle/>
          <a:p>
            <a:r>
              <a:rPr lang="en-US" sz="4400" dirty="0">
                <a:solidFill>
                  <a:srgbClr val="002060"/>
                </a:solidFill>
                <a:latin typeface="Franklin Gothic Book" panose="020B0503020102020204" pitchFamily="34" charset="0"/>
              </a:rPr>
              <a:t>More Practice: Sentence Fragments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402374"/>
            <a:ext cx="10908514" cy="4993802"/>
          </a:xfrm>
        </p:spPr>
        <p:txBody>
          <a:bodyPr/>
          <a:lstStyle/>
          <a:p>
            <a:pPr indent="-228600" algn="l">
              <a:buSzPct val="25000"/>
              <a:buNone/>
            </a:pPr>
            <a:r>
              <a:rPr lang="en-CA" sz="2800" b="1" dirty="0">
                <a:solidFill>
                  <a:srgbClr val="002060"/>
                </a:solidFill>
                <a:latin typeface="Franklin Gothic Book" panose="020B0503020102020204" pitchFamily="34" charset="0"/>
              </a:rPr>
              <a:t>Rewrite these fragments into complete sentences (you may need to add text). </a:t>
            </a:r>
            <a:endParaRPr lang="en-US" sz="2800" b="1" dirty="0">
              <a:solidFill>
                <a:srgbClr val="002060"/>
              </a:solidFill>
              <a:latin typeface="Franklin Gothic Book" panose="020B0503020102020204" pitchFamily="34" charset="0"/>
              <a:sym typeface="Questrial"/>
            </a:endParaRPr>
          </a:p>
          <a:p>
            <a:pPr indent="-228600" algn="l">
              <a:buSzPct val="25000"/>
              <a:buNone/>
            </a:pPr>
            <a:endParaRPr lang="en-US" sz="2800" dirty="0">
              <a:solidFill>
                <a:srgbClr val="002060"/>
              </a:solidFill>
              <a:latin typeface="Franklin Gothic Book" panose="020B0503020102020204" pitchFamily="34" charset="0"/>
              <a:ea typeface="Questrial"/>
              <a:cs typeface="Questrial"/>
              <a:sym typeface="Questrial"/>
            </a:endParaRPr>
          </a:p>
          <a:p>
            <a:pPr indent="-228600" algn="l">
              <a:buSzPct val="25000"/>
              <a:buNone/>
            </a:pPr>
            <a:r>
              <a:rPr lang="en-US" sz="2800" dirty="0">
                <a:solidFill>
                  <a:srgbClr val="002060"/>
                </a:solidFill>
                <a:latin typeface="Franklin Gothic Book" panose="020B0503020102020204" pitchFamily="34" charset="0"/>
                <a:ea typeface="Questrial"/>
                <a:cs typeface="Questrial"/>
                <a:sym typeface="Questrial"/>
              </a:rPr>
              <a:t>1.  Believing that he had carried out the methods accurately. </a:t>
            </a:r>
          </a:p>
          <a:p>
            <a:pPr indent="-228600" algn="l">
              <a:spcBef>
                <a:spcPts val="1800"/>
              </a:spcBef>
              <a:buSzPct val="25000"/>
              <a:buNone/>
            </a:pPr>
            <a:endParaRPr lang="en-US" sz="2800" dirty="0">
              <a:solidFill>
                <a:srgbClr val="002060"/>
              </a:solidFill>
              <a:latin typeface="Franklin Gothic Book" panose="020B0503020102020204" pitchFamily="34" charset="0"/>
              <a:ea typeface="Questrial"/>
              <a:cs typeface="Questrial"/>
              <a:sym typeface="Questrial"/>
            </a:endParaRPr>
          </a:p>
          <a:p>
            <a:pPr indent="-228600" algn="l">
              <a:spcBef>
                <a:spcPts val="1800"/>
              </a:spcBef>
              <a:buSzPct val="25000"/>
              <a:buNone/>
            </a:pPr>
            <a:r>
              <a:rPr lang="en-US" sz="2800" dirty="0">
                <a:solidFill>
                  <a:srgbClr val="002060"/>
                </a:solidFill>
                <a:latin typeface="Franklin Gothic Book" panose="020B0503020102020204" pitchFamily="34" charset="0"/>
                <a:ea typeface="Questrial"/>
                <a:cs typeface="Questrial"/>
                <a:sym typeface="Questrial"/>
              </a:rPr>
              <a:t>2.  Last week, after the samples had been processed. </a:t>
            </a:r>
          </a:p>
          <a:p>
            <a:pPr indent="-228600" algn="l">
              <a:spcBef>
                <a:spcPts val="1800"/>
              </a:spcBef>
              <a:buSzPct val="25000"/>
              <a:buNone/>
            </a:pPr>
            <a:endParaRPr lang="en-US" sz="2800" dirty="0">
              <a:solidFill>
                <a:srgbClr val="002060"/>
              </a:solidFill>
              <a:latin typeface="Franklin Gothic Book" panose="020B0503020102020204" pitchFamily="34" charset="0"/>
              <a:ea typeface="Questrial"/>
              <a:cs typeface="Questrial"/>
              <a:sym typeface="Questrial"/>
            </a:endParaRPr>
          </a:p>
          <a:p>
            <a:pPr indent="-228600" algn="l">
              <a:spcBef>
                <a:spcPts val="1800"/>
              </a:spcBef>
              <a:buSzPct val="25000"/>
              <a:buNone/>
            </a:pPr>
            <a:endParaRPr lang="en-US" sz="1800" dirty="0">
              <a:solidFill>
                <a:srgbClr val="002060"/>
              </a:solidFill>
              <a:latin typeface="Franklin Gothic Book" panose="020B0503020102020204" pitchFamily="34" charset="0"/>
              <a:ea typeface="Questrial"/>
              <a:cs typeface="Questrial"/>
              <a:sym typeface="Questrial"/>
            </a:endParaRPr>
          </a:p>
          <a:p>
            <a:pPr indent="-228600" algn="l">
              <a:spcBef>
                <a:spcPts val="1800"/>
              </a:spcBef>
              <a:buSzPct val="25000"/>
              <a:buNone/>
            </a:pPr>
            <a:r>
              <a:rPr lang="en-US" sz="1800" dirty="0">
                <a:solidFill>
                  <a:srgbClr val="002060"/>
                </a:solidFill>
                <a:latin typeface="Franklin Gothic Book" panose="020B0503020102020204" pitchFamily="34" charset="0"/>
                <a:ea typeface="Questrial"/>
                <a:cs typeface="Questrial"/>
                <a:sym typeface="Questrial"/>
              </a:rPr>
              <a:t>More Practice: </a:t>
            </a:r>
            <a:r>
              <a:rPr lang="en-US" sz="1800" u="sng" dirty="0">
                <a:solidFill>
                  <a:srgbClr val="002060"/>
                </a:solidFill>
                <a:latin typeface="Franklin Gothic Book" panose="020B0503020102020204" pitchFamily="34" charset="0"/>
                <a:ea typeface="Questrial"/>
                <a:cs typeface="Questrial"/>
                <a:sym typeface="Questrial"/>
              </a:rPr>
              <a:t>http://guidetogrammar.org/grammar/fragments.htm</a:t>
            </a:r>
            <a:endParaRPr lang="en-US" sz="1800" dirty="0">
              <a:solidFill>
                <a:srgbClr val="002060"/>
              </a:solidFill>
              <a:latin typeface="Franklin Gothic Book" panose="020B0503020102020204" pitchFamily="34" charset="0"/>
              <a:ea typeface="Questrial"/>
              <a:cs typeface="Questrial"/>
              <a:sym typeface="Questrial"/>
            </a:endParaRPr>
          </a:p>
          <a:p>
            <a:pPr marL="101600" indent="0" algn="l">
              <a:buNone/>
            </a:pPr>
            <a:endParaRPr lang="en-US" sz="28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35174811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C36068B-C60E-7D0E-F0ED-6197F92888E1}"/>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632654"/>
            <a:ext cx="11548393" cy="769720"/>
          </a:xfrm>
        </p:spPr>
        <p:txBody>
          <a:bodyPr/>
          <a:lstStyle/>
          <a:p>
            <a:r>
              <a:rPr lang="en-US" sz="3800" dirty="0">
                <a:solidFill>
                  <a:srgbClr val="002060"/>
                </a:solidFill>
                <a:latin typeface="Franklin Gothic Book" panose="020B0503020102020204" pitchFamily="34" charset="0"/>
              </a:rPr>
              <a:t>Sentence Fragments (Possible Answers)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660992"/>
            <a:ext cx="10908514" cy="4993802"/>
          </a:xfrm>
        </p:spPr>
        <p:txBody>
          <a:bodyPr/>
          <a:lstStyle/>
          <a:p>
            <a:pPr marL="228600" indent="0" algn="l">
              <a:spcBef>
                <a:spcPts val="600"/>
              </a:spcBef>
              <a:spcAft>
                <a:spcPts val="600"/>
              </a:spcAft>
              <a:buSzPct val="25000"/>
              <a:buNone/>
            </a:pPr>
            <a:r>
              <a:rPr lang="en-US" sz="2800" dirty="0">
                <a:solidFill>
                  <a:srgbClr val="002060"/>
                </a:solidFill>
                <a:latin typeface="Franklin Gothic Book" panose="020B0503020102020204" pitchFamily="34" charset="0"/>
                <a:sym typeface="Questrial"/>
              </a:rPr>
              <a:t>1. Believing that he had carried out the methods accurately. </a:t>
            </a:r>
          </a:p>
          <a:p>
            <a:pPr marL="228600" indent="0" algn="l">
              <a:spcBef>
                <a:spcPts val="600"/>
              </a:spcBef>
              <a:spcAft>
                <a:spcPts val="600"/>
              </a:spcAft>
              <a:buSzPct val="25000"/>
              <a:buNone/>
            </a:pPr>
            <a:r>
              <a:rPr lang="en-US" sz="2400" dirty="0">
                <a:solidFill>
                  <a:schemeClr val="tx1"/>
                </a:solidFill>
                <a:latin typeface="Franklin Gothic Book" panose="020B0503020102020204" pitchFamily="34" charset="0"/>
              </a:rPr>
              <a:t>He believed </a:t>
            </a:r>
            <a:r>
              <a:rPr lang="en-US" sz="2400" dirty="0">
                <a:solidFill>
                  <a:srgbClr val="0070C0"/>
                </a:solidFill>
                <a:latin typeface="Franklin Gothic Book" panose="020B0503020102020204" pitchFamily="34" charset="0"/>
              </a:rPr>
              <a:t>that he had carried out the methods accurately. </a:t>
            </a:r>
          </a:p>
          <a:p>
            <a:pPr marL="228600" lvl="1" indent="0" algn="l">
              <a:lnSpc>
                <a:spcPct val="107000"/>
              </a:lnSpc>
              <a:spcBef>
                <a:spcPts val="600"/>
              </a:spcBef>
              <a:spcAft>
                <a:spcPts val="600"/>
              </a:spcAft>
              <a:buNone/>
            </a:pPr>
            <a:r>
              <a:rPr lang="en-US" sz="2400" dirty="0">
                <a:solidFill>
                  <a:srgbClr val="0070C0"/>
                </a:solidFill>
                <a:latin typeface="Franklin Gothic Book" panose="020B0503020102020204" pitchFamily="34" charset="0"/>
              </a:rPr>
              <a:t>Believing that he had carried out the methods accurately</a:t>
            </a:r>
            <a:r>
              <a:rPr lang="en-US" sz="2400" dirty="0">
                <a:solidFill>
                  <a:schemeClr val="tx1"/>
                </a:solidFill>
                <a:latin typeface="Franklin Gothic Book" panose="020B0503020102020204" pitchFamily="34" charset="0"/>
              </a:rPr>
              <a:t>, he analyzed the results.</a:t>
            </a:r>
          </a:p>
          <a:p>
            <a:pPr marL="228600" lvl="1" indent="0" algn="l">
              <a:lnSpc>
                <a:spcPct val="107000"/>
              </a:lnSpc>
              <a:spcBef>
                <a:spcPts val="600"/>
              </a:spcBef>
              <a:spcAft>
                <a:spcPts val="600"/>
              </a:spcAft>
              <a:buNone/>
            </a:pPr>
            <a:r>
              <a:rPr lang="en-US" sz="2800" dirty="0">
                <a:solidFill>
                  <a:srgbClr val="002060"/>
                </a:solidFill>
                <a:latin typeface="Franklin Gothic Book" panose="020B0503020102020204" pitchFamily="34" charset="0"/>
                <a:sym typeface="Questrial"/>
              </a:rPr>
              <a:t>2. Last week, after the samples had been processed. </a:t>
            </a:r>
          </a:p>
          <a:p>
            <a:pPr marL="127000" indent="0" algn="l">
              <a:spcBef>
                <a:spcPts val="600"/>
              </a:spcBef>
              <a:spcAft>
                <a:spcPts val="600"/>
              </a:spcAft>
              <a:buNone/>
            </a:pPr>
            <a:r>
              <a:rPr lang="en-US" dirty="0">
                <a:solidFill>
                  <a:srgbClr val="0070C0"/>
                </a:solidFill>
                <a:latin typeface="Franklin Gothic Book" panose="020B0503020102020204" pitchFamily="34" charset="0"/>
              </a:rPr>
              <a:t>Last week, </a:t>
            </a:r>
            <a:r>
              <a:rPr lang="en-US" dirty="0">
                <a:solidFill>
                  <a:schemeClr val="tx1"/>
                </a:solidFill>
                <a:latin typeface="Franklin Gothic Book" panose="020B0503020102020204" pitchFamily="34" charset="0"/>
              </a:rPr>
              <a:t>after</a:t>
            </a:r>
            <a:r>
              <a:rPr lang="en-US" dirty="0">
                <a:solidFill>
                  <a:srgbClr val="0070C0"/>
                </a:solidFill>
                <a:latin typeface="Franklin Gothic Book" panose="020B0503020102020204" pitchFamily="34" charset="0"/>
              </a:rPr>
              <a:t> the samples had been processed</a:t>
            </a:r>
            <a:r>
              <a:rPr lang="en-US" dirty="0">
                <a:solidFill>
                  <a:schemeClr val="tx1"/>
                </a:solidFill>
                <a:latin typeface="Franklin Gothic Book" panose="020B0503020102020204" pitchFamily="34" charset="0"/>
              </a:rPr>
              <a:t>, Dr. Vargas found an error.</a:t>
            </a:r>
          </a:p>
          <a:p>
            <a:pPr marL="127000" indent="0" algn="l">
              <a:spcBef>
                <a:spcPts val="600"/>
              </a:spcBef>
              <a:spcAft>
                <a:spcPts val="600"/>
              </a:spcAft>
              <a:buNone/>
            </a:pPr>
            <a:r>
              <a:rPr lang="en-US" dirty="0">
                <a:solidFill>
                  <a:srgbClr val="0070C0"/>
                </a:solidFill>
                <a:latin typeface="Franklin Gothic Book" panose="020B0503020102020204" pitchFamily="34" charset="0"/>
              </a:rPr>
              <a:t>Last week, the samples were processed.</a:t>
            </a:r>
            <a:endParaRPr lang="en-US" dirty="0">
              <a:solidFill>
                <a:srgbClr val="0070C0"/>
              </a:solidFill>
              <a:latin typeface="Franklin Gothic Book" panose="020B0503020102020204" pitchFamily="34" charset="0"/>
              <a:sym typeface="Questrial"/>
            </a:endParaRPr>
          </a:p>
          <a:p>
            <a:pPr indent="-228600" algn="l">
              <a:spcBef>
                <a:spcPts val="1800"/>
              </a:spcBef>
              <a:buSzPct val="25000"/>
              <a:buNone/>
            </a:pPr>
            <a:endParaRPr lang="en-US" sz="1800" dirty="0">
              <a:solidFill>
                <a:srgbClr val="002060"/>
              </a:solidFill>
              <a:latin typeface="Franklin Gothic Book" panose="020B0503020102020204" pitchFamily="34" charset="0"/>
              <a:ea typeface="Questrial"/>
              <a:cs typeface="Questrial"/>
              <a:sym typeface="Questrial"/>
            </a:endParaRPr>
          </a:p>
          <a:p>
            <a:pPr indent="-228600" algn="l">
              <a:spcBef>
                <a:spcPts val="1800"/>
              </a:spcBef>
              <a:buSzPct val="25000"/>
              <a:buNone/>
            </a:pPr>
            <a:r>
              <a:rPr lang="en-US" sz="1800" dirty="0">
                <a:solidFill>
                  <a:srgbClr val="002060"/>
                </a:solidFill>
                <a:latin typeface="Franklin Gothic Book" panose="020B0503020102020204" pitchFamily="34" charset="0"/>
                <a:ea typeface="Questrial"/>
                <a:cs typeface="Questrial"/>
                <a:sym typeface="Questrial"/>
              </a:rPr>
              <a:t>More Practice: </a:t>
            </a:r>
            <a:r>
              <a:rPr lang="en-US" sz="1800" u="sng" dirty="0">
                <a:solidFill>
                  <a:srgbClr val="002060"/>
                </a:solidFill>
                <a:latin typeface="Franklin Gothic Book" panose="020B0503020102020204" pitchFamily="34" charset="0"/>
                <a:ea typeface="Questrial"/>
                <a:cs typeface="Questrial"/>
                <a:sym typeface="Questrial"/>
              </a:rPr>
              <a:t>http://guidetogrammar.org/grammar/fragments.htm</a:t>
            </a:r>
            <a:endParaRPr lang="en-US" sz="1800" dirty="0">
              <a:solidFill>
                <a:srgbClr val="002060"/>
              </a:solidFill>
              <a:latin typeface="Franklin Gothic Book" panose="020B0503020102020204" pitchFamily="34" charset="0"/>
              <a:ea typeface="Questrial"/>
              <a:cs typeface="Questrial"/>
              <a:sym typeface="Questrial"/>
            </a:endParaRPr>
          </a:p>
          <a:p>
            <a:pPr marL="101600" indent="0" algn="l">
              <a:buNone/>
            </a:pPr>
            <a:endParaRPr lang="en-US" sz="2800" dirty="0">
              <a:solidFill>
                <a:srgbClr val="002060"/>
              </a:solidFill>
              <a:latin typeface="Franklin Gothic Book" panose="020B0503020102020204" pitchFamily="34" charset="0"/>
            </a:endParaRPr>
          </a:p>
        </p:txBody>
      </p:sp>
      <p:sp>
        <p:nvSpPr>
          <p:cNvPr id="3" name="Oval 2">
            <a:extLst>
              <a:ext uri="{FF2B5EF4-FFF2-40B4-BE49-F238E27FC236}">
                <a16:creationId xmlns:a16="http://schemas.microsoft.com/office/drawing/2014/main" id="{0D5DFAB0-C291-4BD8-86F7-B99AF93D265B}"/>
              </a:ext>
            </a:extLst>
          </p:cNvPr>
          <p:cNvSpPr/>
          <p:nvPr/>
        </p:nvSpPr>
        <p:spPr>
          <a:xfrm>
            <a:off x="1847272" y="4590472"/>
            <a:ext cx="822037" cy="55418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1631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7800" dirty="0"/>
              <a:t>Sentence Structure Errors:</a:t>
            </a:r>
            <a:br>
              <a:rPr lang="en-US" sz="7800" dirty="0"/>
            </a:br>
            <a:r>
              <a:rPr lang="en-US" sz="7800" dirty="0"/>
              <a:t>Modifiers</a:t>
            </a:r>
          </a:p>
        </p:txBody>
      </p:sp>
    </p:spTree>
    <p:extLst>
      <p:ext uri="{BB962C8B-B14F-4D97-AF65-F5344CB8AC3E}">
        <p14:creationId xmlns:p14="http://schemas.microsoft.com/office/powerpoint/2010/main" val="39296497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461824"/>
            <a:ext cx="11548393" cy="769720"/>
          </a:xfrm>
        </p:spPr>
        <p:txBody>
          <a:bodyPr/>
          <a:lstStyle/>
          <a:p>
            <a:r>
              <a:rPr lang="en-US" sz="4400" dirty="0">
                <a:solidFill>
                  <a:srgbClr val="002060"/>
                </a:solidFill>
                <a:latin typeface="Franklin Gothic Book" panose="020B0503020102020204" pitchFamily="34" charset="0"/>
              </a:rPr>
              <a:t>Modifiers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70252" y="1281260"/>
            <a:ext cx="11399943" cy="5764630"/>
          </a:xfrm>
        </p:spPr>
        <p:txBody>
          <a:bodyPr/>
          <a:lstStyle/>
          <a:p>
            <a:pPr marL="228600" indent="0" algn="l">
              <a:buClr>
                <a:srgbClr val="002060"/>
              </a:buClr>
              <a:buSzPct val="100000"/>
              <a:buNone/>
            </a:pPr>
            <a:r>
              <a:rPr lang="en-US" sz="2800" dirty="0">
                <a:solidFill>
                  <a:schemeClr val="tx1"/>
                </a:solidFill>
                <a:latin typeface="Franklin Gothic Book" panose="020B0503020102020204" pitchFamily="34" charset="0"/>
                <a:ea typeface="Questrial"/>
                <a:cs typeface="Questrial"/>
                <a:sym typeface="Questrial"/>
              </a:rPr>
              <a:t>Modifiers</a:t>
            </a:r>
            <a:r>
              <a:rPr lang="en-US" sz="2800" dirty="0">
                <a:solidFill>
                  <a:srgbClr val="002060"/>
                </a:solidFill>
                <a:latin typeface="Franklin Gothic Book" panose="020B0503020102020204" pitchFamily="34" charset="0"/>
                <a:ea typeface="Questrial"/>
                <a:cs typeface="Questrial"/>
                <a:sym typeface="Questrial"/>
              </a:rPr>
              <a:t> are words, phrases, or clauses that give more information about another element in the sentence.</a:t>
            </a:r>
          </a:p>
          <a:p>
            <a:pPr marL="228600" indent="0" algn="l">
              <a:buClr>
                <a:srgbClr val="002060"/>
              </a:buClr>
              <a:buSzPct val="100000"/>
              <a:buNone/>
            </a:pPr>
            <a:endParaRPr lang="en-US" sz="1000" dirty="0">
              <a:solidFill>
                <a:srgbClr val="002060"/>
              </a:solidFill>
              <a:latin typeface="Franklin Gothic Book" panose="020B0503020102020204" pitchFamily="34" charset="0"/>
              <a:ea typeface="Questrial"/>
              <a:cs typeface="Questrial"/>
              <a:sym typeface="Questrial"/>
            </a:endParaRPr>
          </a:p>
          <a:p>
            <a:pPr marL="228600" indent="0" algn="l">
              <a:buClr>
                <a:srgbClr val="002060"/>
              </a:buClr>
              <a:buSzPct val="100000"/>
              <a:buNone/>
            </a:pPr>
            <a:endParaRPr lang="en-US" sz="1200" dirty="0">
              <a:solidFill>
                <a:srgbClr val="002060"/>
              </a:solidFill>
              <a:latin typeface="Franklin Gothic Book" panose="020B0503020102020204" pitchFamily="34" charset="0"/>
              <a:ea typeface="Questrial"/>
              <a:cs typeface="Questrial"/>
              <a:sym typeface="Questrial"/>
            </a:endParaRPr>
          </a:p>
          <a:p>
            <a:pPr indent="-228600" algn="l">
              <a:buSzPct val="25000"/>
              <a:buNone/>
            </a:pPr>
            <a:r>
              <a:rPr lang="en-US" b="1" i="1" dirty="0">
                <a:solidFill>
                  <a:srgbClr val="0070C0"/>
                </a:solidFill>
                <a:latin typeface="Franklin Gothic Book" panose="020B0503020102020204" pitchFamily="34" charset="0"/>
                <a:ea typeface="Questrial"/>
                <a:cs typeface="Questrial"/>
                <a:sym typeface="Questrial"/>
              </a:rPr>
              <a:t>The most efficient prototype </a:t>
            </a:r>
            <a:r>
              <a:rPr lang="en-US" i="1" dirty="0">
                <a:solidFill>
                  <a:srgbClr val="0070C0"/>
                </a:solidFill>
                <a:latin typeface="Franklin Gothic Book" panose="020B0503020102020204" pitchFamily="34" charset="0"/>
                <a:ea typeface="Questrial"/>
                <a:cs typeface="Questrial"/>
                <a:sym typeface="Questrial"/>
              </a:rPr>
              <a:t>is the one </a:t>
            </a:r>
            <a:r>
              <a:rPr lang="en-US" i="1" u="sng" dirty="0">
                <a:solidFill>
                  <a:srgbClr val="0070C0"/>
                </a:solidFill>
                <a:latin typeface="Franklin Gothic Book" panose="020B0503020102020204" pitchFamily="34" charset="0"/>
                <a:ea typeface="Questrial"/>
                <a:cs typeface="Questrial"/>
                <a:sym typeface="Questrial"/>
              </a:rPr>
              <a:t>with the large orange wheels</a:t>
            </a:r>
            <a:r>
              <a:rPr lang="en-US" i="1" dirty="0">
                <a:solidFill>
                  <a:srgbClr val="0070C0"/>
                </a:solidFill>
                <a:latin typeface="Franklin Gothic Book" panose="020B0503020102020204" pitchFamily="34" charset="0"/>
                <a:ea typeface="Questrial"/>
                <a:cs typeface="Questrial"/>
                <a:sym typeface="Questrial"/>
              </a:rPr>
              <a:t>. </a:t>
            </a:r>
          </a:p>
          <a:p>
            <a:pPr indent="-228600" algn="l">
              <a:buSzPct val="25000"/>
              <a:buNone/>
            </a:pPr>
            <a:endParaRPr lang="en-US" sz="1000" i="1" dirty="0">
              <a:solidFill>
                <a:srgbClr val="0070C0"/>
              </a:solidFill>
              <a:latin typeface="Franklin Gothic Book" panose="020B0503020102020204" pitchFamily="34" charset="0"/>
              <a:ea typeface="Questrial"/>
              <a:cs typeface="Questrial"/>
              <a:sym typeface="Questrial"/>
            </a:endParaRPr>
          </a:p>
          <a:p>
            <a:pPr marL="225425" indent="3175" algn="l">
              <a:buSzPct val="25000"/>
              <a:buNone/>
            </a:pPr>
            <a:r>
              <a:rPr lang="en-US" b="1" i="1" dirty="0">
                <a:solidFill>
                  <a:srgbClr val="0070C0"/>
                </a:solidFill>
                <a:latin typeface="Franklin Gothic Book" panose="020B0503020102020204" pitchFamily="34" charset="0"/>
                <a:sym typeface="Questrial"/>
              </a:rPr>
              <a:t>The U.S. Military Academy</a:t>
            </a:r>
            <a:r>
              <a:rPr lang="en-US" i="1" dirty="0">
                <a:solidFill>
                  <a:srgbClr val="0070C0"/>
                </a:solidFill>
                <a:latin typeface="Franklin Gothic Book" panose="020B0503020102020204" pitchFamily="34" charset="0"/>
                <a:sym typeface="Questrial"/>
              </a:rPr>
              <a:t>, </a:t>
            </a:r>
            <a:r>
              <a:rPr lang="en-US" i="1" u="sng" dirty="0">
                <a:solidFill>
                  <a:srgbClr val="0070C0"/>
                </a:solidFill>
                <a:latin typeface="Franklin Gothic Book" panose="020B0503020102020204" pitchFamily="34" charset="0"/>
                <a:sym typeface="Questrial"/>
              </a:rPr>
              <a:t>the first engineering school in the United States</a:t>
            </a:r>
            <a:r>
              <a:rPr lang="en-US" i="1" dirty="0">
                <a:solidFill>
                  <a:srgbClr val="0070C0"/>
                </a:solidFill>
                <a:latin typeface="Franklin Gothic Book" panose="020B0503020102020204" pitchFamily="34" charset="0"/>
                <a:sym typeface="Questrial"/>
              </a:rPr>
              <a:t>, was based in part on the French curricular model of mathematical rigor.	      </a:t>
            </a:r>
            <a:r>
              <a:rPr lang="en-US" sz="1050" i="1" dirty="0">
                <a:solidFill>
                  <a:schemeClr val="bg2">
                    <a:lumMod val="50000"/>
                    <a:lumOff val="50000"/>
                  </a:schemeClr>
                </a:solidFill>
                <a:latin typeface="Franklin Gothic Book" panose="020B0503020102020204" pitchFamily="34" charset="0"/>
                <a:sym typeface="Questrial"/>
              </a:rPr>
              <a:t>Adapted from </a:t>
            </a:r>
            <a:r>
              <a:rPr lang="en-US" sz="1050" i="1" dirty="0" err="1">
                <a:solidFill>
                  <a:schemeClr val="bg2">
                    <a:lumMod val="50000"/>
                    <a:lumOff val="50000"/>
                  </a:schemeClr>
                </a:solidFill>
                <a:latin typeface="Franklin Gothic Book" panose="020B0503020102020204" pitchFamily="34" charset="0"/>
                <a:sym typeface="Questrial"/>
              </a:rPr>
              <a:t>Feisel</a:t>
            </a:r>
            <a:r>
              <a:rPr lang="en-US" sz="1050" i="1" dirty="0">
                <a:solidFill>
                  <a:schemeClr val="bg2">
                    <a:lumMod val="50000"/>
                    <a:lumOff val="50000"/>
                  </a:schemeClr>
                </a:solidFill>
                <a:latin typeface="Franklin Gothic Book" panose="020B0503020102020204" pitchFamily="34" charset="0"/>
                <a:sym typeface="Questrial"/>
              </a:rPr>
              <a:t> (2005)</a:t>
            </a:r>
          </a:p>
          <a:p>
            <a:pPr marL="225425" indent="3175" algn="l">
              <a:buSzPct val="25000"/>
              <a:buNone/>
            </a:pPr>
            <a:endParaRPr lang="en-US" sz="1050" i="1" dirty="0">
              <a:solidFill>
                <a:schemeClr val="bg2">
                  <a:lumMod val="50000"/>
                  <a:lumOff val="50000"/>
                </a:schemeClr>
              </a:solidFill>
              <a:latin typeface="Franklin Gothic Book" panose="020B0503020102020204" pitchFamily="34" charset="0"/>
              <a:sym typeface="Questrial"/>
            </a:endParaRPr>
          </a:p>
          <a:p>
            <a:pPr marL="225425" indent="9525" algn="l">
              <a:buSzPct val="25000"/>
              <a:buNone/>
            </a:pPr>
            <a:r>
              <a:rPr lang="en-US" i="1" u="sng" dirty="0">
                <a:solidFill>
                  <a:srgbClr val="0070C0"/>
                </a:solidFill>
                <a:latin typeface="Franklin Gothic Book" panose="020B0503020102020204" pitchFamily="34" charset="0"/>
                <a:ea typeface="Questrial"/>
                <a:cs typeface="Questrial"/>
                <a:sym typeface="Questrial"/>
              </a:rPr>
              <a:t>Home to almost a quarter million people</a:t>
            </a:r>
            <a:r>
              <a:rPr lang="en-US" i="1" dirty="0">
                <a:solidFill>
                  <a:srgbClr val="0070C0"/>
                </a:solidFill>
                <a:latin typeface="Franklin Gothic Book" panose="020B0503020102020204" pitchFamily="34" charset="0"/>
                <a:ea typeface="Questrial"/>
                <a:cs typeface="Questrial"/>
                <a:sym typeface="Questrial"/>
              </a:rPr>
              <a:t> [47], </a:t>
            </a:r>
            <a:r>
              <a:rPr lang="en-US" b="1" i="1" dirty="0">
                <a:solidFill>
                  <a:srgbClr val="0070C0"/>
                </a:solidFill>
                <a:latin typeface="Franklin Gothic Book" panose="020B0503020102020204" pitchFamily="34" charset="0"/>
                <a:ea typeface="Questrial"/>
                <a:cs typeface="Questrial"/>
                <a:sym typeface="Questrial"/>
              </a:rPr>
              <a:t>Norfolk</a:t>
            </a:r>
            <a:r>
              <a:rPr lang="en-US" i="1" dirty="0">
                <a:solidFill>
                  <a:srgbClr val="0070C0"/>
                </a:solidFill>
                <a:latin typeface="Franklin Gothic Book" panose="020B0503020102020204" pitchFamily="34" charset="0"/>
                <a:ea typeface="Questrial"/>
                <a:cs typeface="Questrial"/>
                <a:sym typeface="Questrial"/>
              </a:rPr>
              <a:t> serves important </a:t>
            </a:r>
            <a:r>
              <a:rPr lang="en-US" i="1" dirty="0">
                <a:solidFill>
                  <a:srgbClr val="0070C0"/>
                </a:solidFill>
                <a:latin typeface="Franklin Gothic Book" panose="020B0503020102020204" pitchFamily="34" charset="0"/>
                <a:sym typeface="Questrial"/>
              </a:rPr>
              <a:t>economic and national security roles… 							     </a:t>
            </a:r>
            <a:r>
              <a:rPr lang="en-US" sz="1000" i="1" dirty="0">
                <a:solidFill>
                  <a:schemeClr val="bg2">
                    <a:lumMod val="50000"/>
                    <a:lumOff val="50000"/>
                  </a:schemeClr>
                </a:solidFill>
                <a:latin typeface="Franklin Gothic Book" panose="020B0503020102020204" pitchFamily="34" charset="0"/>
                <a:sym typeface="Questrial"/>
              </a:rPr>
              <a:t>Bowes (2019)</a:t>
            </a:r>
          </a:p>
          <a:p>
            <a:pPr marL="225425" indent="9525" algn="l">
              <a:buSzPct val="25000"/>
              <a:buNone/>
            </a:pPr>
            <a:endParaRPr lang="en-US" sz="1000" i="1" dirty="0">
              <a:solidFill>
                <a:srgbClr val="0070C0"/>
              </a:solidFill>
              <a:latin typeface="Franklin Gothic Book" panose="020B0503020102020204" pitchFamily="34" charset="0"/>
              <a:sym typeface="Questrial"/>
            </a:endParaRPr>
          </a:p>
          <a:p>
            <a:pPr marL="225425" indent="9525" algn="l">
              <a:buSzPct val="25000"/>
              <a:buNone/>
            </a:pPr>
            <a:endParaRPr lang="en-US" sz="1000" i="1" dirty="0">
              <a:solidFill>
                <a:srgbClr val="0070C0"/>
              </a:solidFill>
              <a:latin typeface="Franklin Gothic Book" panose="020B0503020102020204" pitchFamily="34" charset="0"/>
              <a:sym typeface="Questrial"/>
            </a:endParaRPr>
          </a:p>
          <a:p>
            <a:pPr marL="225425" indent="9525" algn="l">
              <a:buSzPct val="25000"/>
              <a:buNone/>
            </a:pPr>
            <a:endParaRPr lang="en-US" sz="1000" i="1" dirty="0">
              <a:solidFill>
                <a:srgbClr val="0070C0"/>
              </a:solidFill>
              <a:latin typeface="Franklin Gothic Book" panose="020B0503020102020204" pitchFamily="34" charset="0"/>
              <a:sym typeface="Questrial"/>
            </a:endParaRPr>
          </a:p>
          <a:p>
            <a:pPr marL="225425" indent="9525" algn="l">
              <a:buSzPct val="25000"/>
              <a:buNone/>
            </a:pPr>
            <a:r>
              <a:rPr lang="en-US" sz="2800" dirty="0">
                <a:solidFill>
                  <a:srgbClr val="002060"/>
                </a:solidFill>
                <a:latin typeface="Franklin Gothic Book" panose="020B0503020102020204" pitchFamily="34" charset="0"/>
                <a:ea typeface="Questrial"/>
                <a:cs typeface="Questrial"/>
                <a:sym typeface="Questrial"/>
              </a:rPr>
              <a:t>Modifiers create problems when it’s unclear what element your modifier is referring to. </a:t>
            </a:r>
          </a:p>
        </p:txBody>
      </p:sp>
    </p:spTree>
    <p:extLst>
      <p:ext uri="{BB962C8B-B14F-4D97-AF65-F5344CB8AC3E}">
        <p14:creationId xmlns:p14="http://schemas.microsoft.com/office/powerpoint/2010/main" val="1979384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5500" y="669240"/>
            <a:ext cx="8681000" cy="769720"/>
          </a:xfrm>
        </p:spPr>
        <p:txBody>
          <a:bodyPr/>
          <a:lstStyle/>
          <a:p>
            <a:r>
              <a:rPr lang="en-US" sz="6000" i="0" dirty="0">
                <a:solidFill>
                  <a:schemeClr val="accent1"/>
                </a:solidFill>
                <a:latin typeface="Franklin Gothic Book" panose="020B0503020102020204" pitchFamily="34" charset="0"/>
              </a:rPr>
              <a:t>Sentences</a:t>
            </a:r>
          </a:p>
        </p:txBody>
      </p:sp>
      <p:sp>
        <p:nvSpPr>
          <p:cNvPr id="3" name="Content Placeholder 2"/>
          <p:cNvSpPr>
            <a:spLocks noGrp="1"/>
          </p:cNvSpPr>
          <p:nvPr>
            <p:ph type="body" idx="1"/>
          </p:nvPr>
        </p:nvSpPr>
        <p:spPr>
          <a:xfrm>
            <a:off x="2660650" y="1701800"/>
            <a:ext cx="6870700" cy="3991659"/>
          </a:xfrm>
        </p:spPr>
        <p:txBody>
          <a:bodyPr/>
          <a:lstStyle/>
          <a:p>
            <a:pPr marL="76200" indent="0" algn="l">
              <a:spcBef>
                <a:spcPts val="600"/>
              </a:spcBef>
              <a:spcAft>
                <a:spcPts val="1200"/>
              </a:spcAft>
              <a:buClr>
                <a:srgbClr val="002060"/>
              </a:buClr>
              <a:buSzPct val="75000"/>
              <a:buNone/>
            </a:pPr>
            <a:r>
              <a:rPr lang="en-US" sz="4400" dirty="0">
                <a:solidFill>
                  <a:schemeClr val="accent1"/>
                </a:solidFill>
              </a:rPr>
              <a:t>Every complete sentence:</a:t>
            </a:r>
          </a:p>
          <a:p>
            <a:pPr algn="l">
              <a:spcBef>
                <a:spcPts val="600"/>
              </a:spcBef>
              <a:spcAft>
                <a:spcPts val="1200"/>
              </a:spcAft>
              <a:buClr>
                <a:schemeClr val="accent1"/>
              </a:buClr>
              <a:buSzPct val="75000"/>
              <a:buFont typeface="Wingdings" panose="05000000000000000000" pitchFamily="2" charset="2"/>
              <a:buChar char="§"/>
            </a:pPr>
            <a:r>
              <a:rPr lang="en-US" sz="4400" dirty="0">
                <a:solidFill>
                  <a:schemeClr val="accent1"/>
                </a:solidFill>
              </a:rPr>
              <a:t>has a </a:t>
            </a:r>
            <a:r>
              <a:rPr lang="en-US" sz="4400" b="1" dirty="0">
                <a:solidFill>
                  <a:schemeClr val="tx1"/>
                </a:solidFill>
              </a:rPr>
              <a:t>subject</a:t>
            </a:r>
            <a:r>
              <a:rPr lang="en-US" sz="4400" dirty="0">
                <a:solidFill>
                  <a:srgbClr val="002060"/>
                </a:solidFill>
              </a:rPr>
              <a:t> </a:t>
            </a:r>
          </a:p>
          <a:p>
            <a:pPr algn="l">
              <a:spcBef>
                <a:spcPts val="600"/>
              </a:spcBef>
              <a:spcAft>
                <a:spcPts val="1200"/>
              </a:spcAft>
              <a:buClr>
                <a:schemeClr val="accent1"/>
              </a:buClr>
              <a:buSzPct val="75000"/>
              <a:buFont typeface="Wingdings" panose="05000000000000000000" pitchFamily="2" charset="2"/>
              <a:buChar char="§"/>
            </a:pPr>
            <a:r>
              <a:rPr lang="en-US" sz="4400" dirty="0">
                <a:solidFill>
                  <a:schemeClr val="accent1"/>
                </a:solidFill>
              </a:rPr>
              <a:t>has a </a:t>
            </a:r>
            <a:r>
              <a:rPr lang="en-US" sz="4400" b="1" dirty="0">
                <a:solidFill>
                  <a:schemeClr val="tx1"/>
                </a:solidFill>
              </a:rPr>
              <a:t>verb</a:t>
            </a:r>
            <a:r>
              <a:rPr lang="en-US" sz="4400" b="1" dirty="0">
                <a:solidFill>
                  <a:srgbClr val="002060"/>
                </a:solidFill>
              </a:rPr>
              <a:t> </a:t>
            </a:r>
            <a:endParaRPr lang="en-US" sz="4400" dirty="0">
              <a:solidFill>
                <a:srgbClr val="002060"/>
              </a:solidFill>
            </a:endParaRPr>
          </a:p>
          <a:p>
            <a:pPr algn="l">
              <a:spcBef>
                <a:spcPts val="600"/>
              </a:spcBef>
              <a:spcAft>
                <a:spcPts val="1200"/>
              </a:spcAft>
              <a:buClr>
                <a:schemeClr val="accent1"/>
              </a:buClr>
              <a:buSzPct val="75000"/>
              <a:buFont typeface="Wingdings" panose="05000000000000000000" pitchFamily="2" charset="2"/>
              <a:buChar char="§"/>
            </a:pPr>
            <a:r>
              <a:rPr lang="en-US" sz="4400" dirty="0">
                <a:solidFill>
                  <a:schemeClr val="accent1"/>
                </a:solidFill>
              </a:rPr>
              <a:t>is a </a:t>
            </a:r>
            <a:r>
              <a:rPr lang="en-US" sz="4400" b="1" dirty="0">
                <a:solidFill>
                  <a:schemeClr val="tx1"/>
                </a:solidFill>
              </a:rPr>
              <a:t>complete thought</a:t>
            </a:r>
            <a:r>
              <a:rPr lang="en-US" sz="4400" dirty="0">
                <a:solidFill>
                  <a:schemeClr val="accent1"/>
                </a:solidFill>
              </a:rPr>
              <a:t>. </a:t>
            </a:r>
            <a:r>
              <a:rPr lang="en-US" sz="4400" dirty="0">
                <a:solidFill>
                  <a:srgbClr val="002060"/>
                </a:solidFill>
              </a:rPr>
              <a:t> </a:t>
            </a:r>
          </a:p>
          <a:p>
            <a:pPr marL="76200" indent="0" algn="l">
              <a:spcBef>
                <a:spcPts val="600"/>
              </a:spcBef>
              <a:spcAft>
                <a:spcPts val="1200"/>
              </a:spcAft>
              <a:buClr>
                <a:srgbClr val="002060"/>
              </a:buClr>
              <a:buSzPct val="75000"/>
              <a:buNone/>
            </a:pPr>
            <a:endParaRPr lang="en-US" sz="4400" dirty="0">
              <a:solidFill>
                <a:srgbClr val="002060"/>
              </a:solidFill>
            </a:endParaRPr>
          </a:p>
          <a:p>
            <a:pPr lvl="1" algn="l">
              <a:spcBef>
                <a:spcPts val="600"/>
              </a:spcBef>
              <a:spcAft>
                <a:spcPts val="1200"/>
              </a:spcAft>
            </a:pPr>
            <a:endParaRPr lang="en-US" sz="4400" dirty="0">
              <a:solidFill>
                <a:srgbClr val="002060"/>
              </a:solidFill>
            </a:endParaRPr>
          </a:p>
        </p:txBody>
      </p:sp>
    </p:spTree>
    <p:extLst>
      <p:ext uri="{BB962C8B-B14F-4D97-AF65-F5344CB8AC3E}">
        <p14:creationId xmlns:p14="http://schemas.microsoft.com/office/powerpoint/2010/main" val="5254546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519920"/>
            <a:ext cx="11548393" cy="769720"/>
          </a:xfrm>
        </p:spPr>
        <p:txBody>
          <a:bodyPr/>
          <a:lstStyle/>
          <a:p>
            <a:r>
              <a:rPr lang="en-US" sz="4400" dirty="0">
                <a:solidFill>
                  <a:srgbClr val="002060"/>
                </a:solidFill>
                <a:latin typeface="Franklin Gothic Book" panose="020B0503020102020204" pitchFamily="34" charset="0"/>
              </a:rPr>
              <a:t>Errors in Modifiers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14893" y="1264588"/>
            <a:ext cx="10962211" cy="4993802"/>
          </a:xfrm>
        </p:spPr>
        <p:txBody>
          <a:bodyPr/>
          <a:lstStyle/>
          <a:p>
            <a:pPr marL="685800" indent="-457200" algn="l">
              <a:spcAft>
                <a:spcPts val="600"/>
              </a:spcAft>
              <a:buSzPct val="100000"/>
              <a:buAutoNum type="arabicPeriod"/>
            </a:pPr>
            <a:r>
              <a:rPr lang="en-US" sz="3200" b="1" dirty="0">
                <a:solidFill>
                  <a:schemeClr val="tx1"/>
                </a:solidFill>
                <a:latin typeface="Franklin Gothic Book" panose="020B0503020102020204" pitchFamily="34" charset="0"/>
                <a:ea typeface="Questrial"/>
                <a:cs typeface="Questrial"/>
                <a:sym typeface="Questrial"/>
              </a:rPr>
              <a:t>Dangling Modifier</a:t>
            </a:r>
            <a:r>
              <a:rPr lang="en-US" sz="3200" b="1" dirty="0">
                <a:solidFill>
                  <a:srgbClr val="002060"/>
                </a:solidFill>
                <a:latin typeface="Franklin Gothic Book" panose="020B0503020102020204" pitchFamily="34" charset="0"/>
                <a:ea typeface="Questrial"/>
                <a:cs typeface="Questrial"/>
                <a:sym typeface="Questrial"/>
              </a:rPr>
              <a:t>: </a:t>
            </a:r>
            <a:r>
              <a:rPr lang="en-US" sz="3200" dirty="0">
                <a:solidFill>
                  <a:srgbClr val="002060"/>
                </a:solidFill>
                <a:latin typeface="Franklin Gothic Book" panose="020B0503020102020204" pitchFamily="34" charset="0"/>
                <a:ea typeface="Questrial"/>
                <a:cs typeface="Questrial"/>
                <a:sym typeface="Questrial"/>
              </a:rPr>
              <a:t>a word or phrase that modifies an element that is not clearly stated. </a:t>
            </a:r>
          </a:p>
          <a:p>
            <a:pPr marL="685800" indent="-457200" algn="l">
              <a:spcAft>
                <a:spcPts val="600"/>
              </a:spcAft>
              <a:buSzPct val="100000"/>
              <a:buAutoNum type="arabicPeriod"/>
            </a:pPr>
            <a:endParaRPr lang="en-US" sz="1200" dirty="0">
              <a:solidFill>
                <a:srgbClr val="002060"/>
              </a:solidFill>
              <a:latin typeface="Franklin Gothic Book" panose="020B0503020102020204" pitchFamily="34" charset="0"/>
              <a:ea typeface="Questrial"/>
              <a:cs typeface="Questrial"/>
              <a:sym typeface="Questrial"/>
            </a:endParaRPr>
          </a:p>
          <a:p>
            <a:pPr marL="76200" indent="0" algn="l">
              <a:spcAft>
                <a:spcPts val="600"/>
              </a:spcAft>
              <a:buNone/>
            </a:pPr>
            <a:r>
              <a:rPr lang="en-US" sz="3200" b="1" i="1" dirty="0">
                <a:solidFill>
                  <a:srgbClr val="0070C0"/>
                </a:solidFill>
                <a:latin typeface="Franklin Gothic Book" panose="020B0503020102020204" pitchFamily="34" charset="0"/>
              </a:rPr>
              <a:t>While analyzing our results, it was realized that a key statistical test had been overlooked. </a:t>
            </a:r>
          </a:p>
          <a:p>
            <a:pPr marL="76200" indent="0" algn="l">
              <a:spcAft>
                <a:spcPts val="600"/>
              </a:spcAft>
              <a:buNone/>
            </a:pPr>
            <a:r>
              <a:rPr lang="en-US" sz="3200" dirty="0">
                <a:solidFill>
                  <a:srgbClr val="002060"/>
                </a:solidFill>
                <a:latin typeface="Franklin Gothic Book" panose="020B0503020102020204" pitchFamily="34" charset="0"/>
                <a:ea typeface="Questrial"/>
                <a:cs typeface="Questrial"/>
                <a:sym typeface="Questrial"/>
              </a:rPr>
              <a:t>Who analyzed? Who realized? Were these actions done by the same subject?</a:t>
            </a:r>
          </a:p>
          <a:p>
            <a:pPr marL="76200" indent="0" algn="l">
              <a:spcAft>
                <a:spcPts val="600"/>
              </a:spcAft>
              <a:buNone/>
            </a:pPr>
            <a:endParaRPr lang="en-US" sz="1200" dirty="0">
              <a:solidFill>
                <a:srgbClr val="002060"/>
              </a:solidFill>
              <a:latin typeface="Franklin Gothic Book" panose="020B0503020102020204" pitchFamily="34" charset="0"/>
              <a:ea typeface="Questrial"/>
              <a:cs typeface="Questrial"/>
              <a:sym typeface="Questrial"/>
            </a:endParaRPr>
          </a:p>
          <a:p>
            <a:pPr marL="76200" indent="0" algn="l">
              <a:spcAft>
                <a:spcPts val="600"/>
              </a:spcAft>
              <a:buNone/>
            </a:pPr>
            <a:r>
              <a:rPr lang="en-US" sz="3200" b="1" i="1" dirty="0">
                <a:solidFill>
                  <a:srgbClr val="0070C0"/>
                </a:solidFill>
                <a:latin typeface="Franklin Gothic Book" panose="020B0503020102020204" pitchFamily="34" charset="0"/>
              </a:rPr>
              <a:t>Having finished the experiment, the samples were cataloged.</a:t>
            </a:r>
          </a:p>
          <a:p>
            <a:pPr marL="76200" indent="0" algn="l">
              <a:spcAft>
                <a:spcPts val="600"/>
              </a:spcAft>
              <a:buNone/>
            </a:pPr>
            <a:r>
              <a:rPr lang="en-US" sz="3200" dirty="0">
                <a:solidFill>
                  <a:srgbClr val="002060"/>
                </a:solidFill>
                <a:latin typeface="Franklin Gothic Book" panose="020B0503020102020204" pitchFamily="34" charset="0"/>
              </a:rPr>
              <a:t>Did the samples finish the experiment? Who did?</a:t>
            </a:r>
          </a:p>
          <a:p>
            <a:pPr marL="76200" indent="0" algn="l">
              <a:spcAft>
                <a:spcPts val="600"/>
              </a:spcAft>
              <a:buNone/>
            </a:pPr>
            <a:endParaRPr lang="en-US" sz="3200" b="1" i="1" dirty="0">
              <a:solidFill>
                <a:srgbClr val="0070C0"/>
              </a:solidFill>
              <a:latin typeface="Franklin Gothic Book" panose="020B0503020102020204" pitchFamily="34" charset="0"/>
            </a:endParaRPr>
          </a:p>
        </p:txBody>
      </p:sp>
    </p:spTree>
    <p:extLst>
      <p:ext uri="{BB962C8B-B14F-4D97-AF65-F5344CB8AC3E}">
        <p14:creationId xmlns:p14="http://schemas.microsoft.com/office/powerpoint/2010/main" val="1125656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519920"/>
            <a:ext cx="11548393" cy="769720"/>
          </a:xfrm>
        </p:spPr>
        <p:txBody>
          <a:bodyPr/>
          <a:lstStyle/>
          <a:p>
            <a:r>
              <a:rPr lang="en-US" sz="4400" dirty="0">
                <a:solidFill>
                  <a:srgbClr val="002060"/>
                </a:solidFill>
                <a:latin typeface="Franklin Gothic Book" panose="020B0503020102020204" pitchFamily="34" charset="0"/>
              </a:rPr>
              <a:t>Errors in Modifiers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14893" y="1344278"/>
            <a:ext cx="10962211" cy="4993802"/>
          </a:xfrm>
        </p:spPr>
        <p:txBody>
          <a:bodyPr/>
          <a:lstStyle/>
          <a:p>
            <a:pPr marL="739775" indent="-514350" algn="l">
              <a:spcAft>
                <a:spcPts val="600"/>
              </a:spcAft>
              <a:buSzPct val="100000"/>
              <a:buAutoNum type="arabicPeriod" startAt="2"/>
            </a:pPr>
            <a:r>
              <a:rPr lang="en-US" sz="3200" b="1" dirty="0">
                <a:solidFill>
                  <a:schemeClr val="tx1"/>
                </a:solidFill>
                <a:latin typeface="Franklin Gothic Book" panose="020B0503020102020204" pitchFamily="34" charset="0"/>
                <a:ea typeface="Questrial"/>
                <a:cs typeface="Questrial"/>
                <a:sym typeface="Questrial"/>
              </a:rPr>
              <a:t>Misplaced Modifier</a:t>
            </a:r>
            <a:r>
              <a:rPr lang="en-US" sz="3200" b="1" dirty="0">
                <a:solidFill>
                  <a:srgbClr val="002060"/>
                </a:solidFill>
                <a:latin typeface="Franklin Gothic Book" panose="020B0503020102020204" pitchFamily="34" charset="0"/>
                <a:ea typeface="Questrial"/>
                <a:cs typeface="Questrial"/>
                <a:sym typeface="Questrial"/>
              </a:rPr>
              <a:t>: </a:t>
            </a:r>
            <a:r>
              <a:rPr lang="en-US" sz="3200" dirty="0">
                <a:solidFill>
                  <a:srgbClr val="002060"/>
                </a:solidFill>
                <a:latin typeface="Franklin Gothic Book" panose="020B0503020102020204" pitchFamily="34" charset="0"/>
                <a:ea typeface="Questrial"/>
                <a:cs typeface="Questrial"/>
                <a:sym typeface="Questrial"/>
              </a:rPr>
              <a:t>a word or phrase that is not placed close enough to the element it modifies. </a:t>
            </a:r>
          </a:p>
          <a:p>
            <a:pPr marL="739775" indent="-514350" algn="l">
              <a:spcAft>
                <a:spcPts val="600"/>
              </a:spcAft>
              <a:buSzPct val="100000"/>
              <a:buAutoNum type="arabicPeriod" startAt="2"/>
            </a:pPr>
            <a:endParaRPr lang="en-US" sz="3200" dirty="0">
              <a:solidFill>
                <a:srgbClr val="002060"/>
              </a:solidFill>
              <a:latin typeface="Franklin Gothic Book" panose="020B0503020102020204" pitchFamily="34" charset="0"/>
              <a:ea typeface="Questrial"/>
              <a:cs typeface="Questrial"/>
              <a:sym typeface="Questrial"/>
            </a:endParaRPr>
          </a:p>
          <a:p>
            <a:pPr marL="0" indent="0" algn="l">
              <a:spcAft>
                <a:spcPts val="600"/>
              </a:spcAft>
              <a:buSzPct val="100000"/>
              <a:buNone/>
            </a:pPr>
            <a:r>
              <a:rPr lang="en-US" sz="3200" b="1" i="1" dirty="0">
                <a:solidFill>
                  <a:srgbClr val="0070C0"/>
                </a:solidFill>
                <a:latin typeface="Franklin Gothic Book" panose="020B0503020102020204" pitchFamily="34" charset="0"/>
                <a:sym typeface="Questrial"/>
              </a:rPr>
              <a:t>Lined up on the shelf, the biomedical engineer loved the orderliness of clean pipette tips.</a:t>
            </a:r>
          </a:p>
          <a:p>
            <a:pPr marL="0" indent="0" algn="l">
              <a:spcAft>
                <a:spcPts val="600"/>
              </a:spcAft>
              <a:buSzPct val="100000"/>
              <a:buNone/>
            </a:pPr>
            <a:endParaRPr lang="en-US" sz="3200" b="1" i="1" dirty="0">
              <a:solidFill>
                <a:srgbClr val="0070C0"/>
              </a:solidFill>
              <a:latin typeface="Franklin Gothic Book" panose="020B0503020102020204" pitchFamily="34" charset="0"/>
              <a:sym typeface="Questrial"/>
            </a:endParaRPr>
          </a:p>
          <a:p>
            <a:pPr marL="0" indent="0" algn="l">
              <a:spcAft>
                <a:spcPts val="600"/>
              </a:spcAft>
              <a:buSzPct val="100000"/>
              <a:buNone/>
            </a:pPr>
            <a:r>
              <a:rPr lang="en-US" sz="3200" dirty="0">
                <a:solidFill>
                  <a:srgbClr val="002060"/>
                </a:solidFill>
                <a:latin typeface="Franklin Gothic Book" panose="020B0503020102020204" pitchFamily="34" charset="0"/>
                <a:ea typeface="Questrial"/>
                <a:cs typeface="Questrial"/>
                <a:sym typeface="Questrial"/>
              </a:rPr>
              <a:t>Is it the engineer who is lined up on the shelf? </a:t>
            </a:r>
            <a:endParaRPr lang="en-US" sz="3200" i="1" dirty="0">
              <a:solidFill>
                <a:srgbClr val="002060"/>
              </a:solidFill>
              <a:latin typeface="Franklin Gothic Book" panose="020B0503020102020204" pitchFamily="34" charset="0"/>
              <a:ea typeface="Questrial"/>
              <a:cs typeface="Questrial"/>
              <a:sym typeface="Questrial"/>
            </a:endParaRPr>
          </a:p>
        </p:txBody>
      </p:sp>
    </p:spTree>
    <p:extLst>
      <p:ext uri="{BB962C8B-B14F-4D97-AF65-F5344CB8AC3E}">
        <p14:creationId xmlns:p14="http://schemas.microsoft.com/office/powerpoint/2010/main" val="33724649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71670" y="858151"/>
            <a:ext cx="11448658" cy="3254255"/>
          </a:xfrm>
          <a:solidFill>
            <a:schemeClr val="bg1"/>
          </a:solidFill>
        </p:spPr>
        <p:txBody>
          <a:bodyPr/>
          <a:lstStyle/>
          <a:p>
            <a:pPr marL="114300" indent="0" algn="l">
              <a:spcBef>
                <a:spcPts val="1800"/>
              </a:spcBef>
              <a:buSzPct val="25000"/>
              <a:buNone/>
            </a:pPr>
            <a:r>
              <a:rPr lang="en-US" b="1" dirty="0">
                <a:solidFill>
                  <a:srgbClr val="002060"/>
                </a:solidFill>
                <a:latin typeface="Franklin Gothic Book" panose="020B0503020102020204" pitchFamily="34" charset="0"/>
                <a:ea typeface="Questrial"/>
                <a:cs typeface="Questrial"/>
                <a:sym typeface="Questrial"/>
              </a:rPr>
              <a:t>1. Make sure the item to be modified is clearly stated in the sentence:</a:t>
            </a:r>
          </a:p>
          <a:p>
            <a:pPr marL="571500" indent="-457200" algn="l">
              <a:spcBef>
                <a:spcPts val="1800"/>
              </a:spcBef>
              <a:buSzPct val="25000"/>
              <a:buNone/>
            </a:pPr>
            <a:r>
              <a:rPr lang="en-US" sz="2400" b="1" i="1" u="sng" dirty="0">
                <a:solidFill>
                  <a:srgbClr val="0070C0"/>
                </a:solidFill>
                <a:latin typeface="Franklin Gothic Book" panose="020B0503020102020204" pitchFamily="34" charset="0"/>
              </a:rPr>
              <a:t>While </a:t>
            </a:r>
            <a:r>
              <a:rPr lang="en-US" sz="2400" b="1" i="1" u="sng" dirty="0">
                <a:solidFill>
                  <a:schemeClr val="tx1"/>
                </a:solidFill>
                <a:latin typeface="Franklin Gothic Book" panose="020B0503020102020204" pitchFamily="34" charset="0"/>
              </a:rPr>
              <a:t>analyzing</a:t>
            </a:r>
            <a:r>
              <a:rPr lang="en-US" sz="2400" b="1" i="1" u="sng" dirty="0">
                <a:solidFill>
                  <a:srgbClr val="0070C0"/>
                </a:solidFill>
                <a:latin typeface="Franklin Gothic Book" panose="020B0503020102020204" pitchFamily="34" charset="0"/>
              </a:rPr>
              <a:t> our results</a:t>
            </a:r>
            <a:r>
              <a:rPr lang="en-US" sz="2400" b="1" i="1" dirty="0">
                <a:solidFill>
                  <a:srgbClr val="0070C0"/>
                </a:solidFill>
                <a:latin typeface="Franklin Gothic Book" panose="020B0503020102020204" pitchFamily="34" charset="0"/>
              </a:rPr>
              <a:t>, </a:t>
            </a:r>
            <a:r>
              <a:rPr lang="en-US" sz="2400" b="1" i="1" dirty="0">
                <a:solidFill>
                  <a:schemeClr val="tx1"/>
                </a:solidFill>
                <a:latin typeface="Franklin Gothic Book" panose="020B0503020102020204" pitchFamily="34" charset="0"/>
              </a:rPr>
              <a:t>it</a:t>
            </a:r>
            <a:r>
              <a:rPr lang="en-US" sz="2400" b="1" i="1" dirty="0">
                <a:solidFill>
                  <a:srgbClr val="0070C0"/>
                </a:solidFill>
                <a:latin typeface="Franklin Gothic Book" panose="020B0503020102020204" pitchFamily="34" charset="0"/>
              </a:rPr>
              <a:t> was realized that a key statistical test had been overlooked. </a:t>
            </a:r>
            <a:r>
              <a:rPr lang="en-US" b="1" dirty="0">
                <a:solidFill>
                  <a:srgbClr val="002060"/>
                </a:solidFill>
                <a:latin typeface="Franklin Gothic Book" panose="020B0503020102020204" pitchFamily="34" charset="0"/>
                <a:sym typeface="Questrial"/>
              </a:rPr>
              <a:t>(UNCLEAR)</a:t>
            </a:r>
            <a:endParaRPr lang="en-US" b="1" i="1" dirty="0">
              <a:solidFill>
                <a:srgbClr val="0070C0"/>
              </a:solidFill>
              <a:latin typeface="Franklin Gothic Book" panose="020B0503020102020204" pitchFamily="34" charset="0"/>
              <a:ea typeface="Questrial"/>
              <a:cs typeface="Questrial"/>
              <a:sym typeface="Questrial"/>
            </a:endParaRPr>
          </a:p>
          <a:p>
            <a:pPr marL="571500" indent="-457200" algn="l">
              <a:spcBef>
                <a:spcPts val="1800"/>
              </a:spcBef>
              <a:buSzPct val="25000"/>
              <a:buNone/>
            </a:pPr>
            <a:r>
              <a:rPr lang="en-US" b="1" i="1" dirty="0">
                <a:solidFill>
                  <a:srgbClr val="0070C0"/>
                </a:solidFill>
                <a:latin typeface="Franklin Gothic Book" panose="020B0503020102020204" pitchFamily="34" charset="0"/>
                <a:ea typeface="Questrial"/>
                <a:cs typeface="Questrial"/>
                <a:sym typeface="Questrial"/>
              </a:rPr>
              <a:t>While analyzing our results, </a:t>
            </a:r>
            <a:r>
              <a:rPr lang="en-US" b="1" i="1" dirty="0">
                <a:solidFill>
                  <a:schemeClr val="tx1"/>
                </a:solidFill>
                <a:latin typeface="Franklin Gothic Book" panose="020B0503020102020204" pitchFamily="34" charset="0"/>
                <a:ea typeface="Questrial"/>
                <a:cs typeface="Questrial"/>
                <a:sym typeface="Questrial"/>
              </a:rPr>
              <a:t>we</a:t>
            </a:r>
            <a:r>
              <a:rPr lang="en-US" b="1" i="1" dirty="0">
                <a:solidFill>
                  <a:srgbClr val="0070C0"/>
                </a:solidFill>
                <a:latin typeface="Franklin Gothic Book" panose="020B0503020102020204" pitchFamily="34" charset="0"/>
                <a:ea typeface="Questrial"/>
                <a:cs typeface="Questrial"/>
                <a:sym typeface="Questrial"/>
              </a:rPr>
              <a:t> realized that a key statistical test had been overlooked. </a:t>
            </a:r>
          </a:p>
          <a:p>
            <a:pPr marL="571500" indent="-457200" algn="l">
              <a:spcBef>
                <a:spcPts val="1800"/>
              </a:spcBef>
              <a:buSzPct val="25000"/>
              <a:buNone/>
            </a:pPr>
            <a:r>
              <a:rPr lang="en-US" b="1" i="1" dirty="0">
                <a:solidFill>
                  <a:schemeClr val="tx1"/>
                </a:solidFill>
                <a:latin typeface="Franklin Gothic Book" panose="020B0503020102020204" pitchFamily="34" charset="0"/>
                <a:sym typeface="Questrial"/>
              </a:rPr>
              <a:t>During analysis, </a:t>
            </a:r>
            <a:r>
              <a:rPr lang="en-US" b="1" i="1" dirty="0">
                <a:solidFill>
                  <a:srgbClr val="0070C0"/>
                </a:solidFill>
                <a:latin typeface="Franklin Gothic Book" panose="020B0503020102020204" pitchFamily="34" charset="0"/>
              </a:rPr>
              <a:t>it </a:t>
            </a:r>
            <a:r>
              <a:rPr lang="en-US" sz="2400" b="1" i="1" dirty="0">
                <a:solidFill>
                  <a:srgbClr val="0070C0"/>
                </a:solidFill>
                <a:latin typeface="Franklin Gothic Book" panose="020B0503020102020204" pitchFamily="34" charset="0"/>
              </a:rPr>
              <a:t>was realized that a key statistical test had been overlooked</a:t>
            </a:r>
            <a:endParaRPr lang="en-US" b="1" i="1" dirty="0">
              <a:solidFill>
                <a:srgbClr val="0070C0"/>
              </a:solidFill>
              <a:latin typeface="Franklin Gothic Book" panose="020B0503020102020204" pitchFamily="34" charset="0"/>
              <a:ea typeface="Questrial"/>
              <a:cs typeface="Questrial"/>
              <a:sym typeface="Questrial"/>
            </a:endParaRPr>
          </a:p>
        </p:txBody>
      </p:sp>
      <p:sp>
        <p:nvSpPr>
          <p:cNvPr id="2" name="Title 1"/>
          <p:cNvSpPr>
            <a:spLocks noGrp="1"/>
          </p:cNvSpPr>
          <p:nvPr>
            <p:ph type="title"/>
          </p:nvPr>
        </p:nvSpPr>
        <p:spPr>
          <a:xfrm>
            <a:off x="371670" y="88431"/>
            <a:ext cx="11548393" cy="769720"/>
          </a:xfrm>
          <a:solidFill>
            <a:schemeClr val="bg1"/>
          </a:solidFill>
        </p:spPr>
        <p:txBody>
          <a:bodyPr/>
          <a:lstStyle/>
          <a:p>
            <a:r>
              <a:rPr lang="en-US" sz="4400" dirty="0">
                <a:solidFill>
                  <a:srgbClr val="002060"/>
                </a:solidFill>
                <a:latin typeface="Franklin Gothic Book" panose="020B0503020102020204" pitchFamily="34" charset="0"/>
              </a:rPr>
              <a:t>Correcting Errors in Modifiers</a:t>
            </a:r>
          </a:p>
        </p:txBody>
      </p:sp>
      <p:sp>
        <p:nvSpPr>
          <p:cNvPr id="3" name="TextBox 2">
            <a:extLst>
              <a:ext uri="{FF2B5EF4-FFF2-40B4-BE49-F238E27FC236}">
                <a16:creationId xmlns:a16="http://schemas.microsoft.com/office/drawing/2014/main" id="{EF20647B-ECD1-4F3B-A3CF-7852E7D3856D}"/>
              </a:ext>
            </a:extLst>
          </p:cNvPr>
          <p:cNvSpPr txBox="1"/>
          <p:nvPr/>
        </p:nvSpPr>
        <p:spPr>
          <a:xfrm>
            <a:off x="371670" y="4007526"/>
            <a:ext cx="11662154" cy="2569904"/>
          </a:xfrm>
          <a:prstGeom prst="rect">
            <a:avLst/>
          </a:prstGeom>
          <a:noFill/>
          <a:ln>
            <a:noFill/>
          </a:ln>
        </p:spPr>
        <p:txBody>
          <a:bodyPr spcFirstLastPara="1" wrap="square" lIns="91425" tIns="91425" rIns="91425" bIns="91425" rtlCol="0" anchor="b" anchorCtr="0">
            <a:spAutoFit/>
          </a:bodyPr>
          <a:lstStyle/>
          <a:p>
            <a:pPr marL="571500" marR="0" lvl="0" indent="-45720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400" b="1"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2. Make sure the modifier is located next to the item it modifies:</a:t>
            </a:r>
          </a:p>
          <a:p>
            <a:pPr marL="571500" marR="0" lvl="0" indent="-45720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400" b="1" i="1" u="none" strike="noStrike" kern="0" cap="none" spc="0" normalizeH="0" baseline="0" noProof="0" dirty="0">
                <a:ln>
                  <a:noFill/>
                </a:ln>
                <a:solidFill>
                  <a:srgbClr val="F46524"/>
                </a:solidFill>
                <a:effectLst/>
                <a:uLnTx/>
                <a:uFillTx/>
                <a:latin typeface="Franklin Gothic Book" panose="020B0503020102020204" pitchFamily="34" charset="0"/>
                <a:cs typeface="Franklin Gothic"/>
                <a:sym typeface="Questrial"/>
              </a:rPr>
              <a:t>Lined up </a:t>
            </a:r>
            <a:r>
              <a:rPr kumimoji="0" lang="en-US" sz="2400" b="1" i="1" u="none" strike="noStrike" kern="0" cap="none" spc="0" normalizeH="0" baseline="0" noProof="0" dirty="0">
                <a:ln>
                  <a:noFill/>
                </a:ln>
                <a:solidFill>
                  <a:srgbClr val="0070C0"/>
                </a:solidFill>
                <a:effectLst/>
                <a:uLnTx/>
                <a:uFillTx/>
                <a:latin typeface="Franklin Gothic Book" panose="020B0503020102020204" pitchFamily="34" charset="0"/>
                <a:cs typeface="Franklin Gothic"/>
                <a:sym typeface="Questrial"/>
              </a:rPr>
              <a:t>on the shelf, </a:t>
            </a:r>
            <a:r>
              <a:rPr kumimoji="0" lang="en-US" sz="2400" b="1" i="1" u="none" strike="noStrike" kern="0" cap="none" spc="0" normalizeH="0" baseline="0" noProof="0" dirty="0">
                <a:ln>
                  <a:noFill/>
                </a:ln>
                <a:solidFill>
                  <a:srgbClr val="F46524"/>
                </a:solidFill>
                <a:effectLst/>
                <a:uLnTx/>
                <a:uFillTx/>
                <a:latin typeface="Franklin Gothic Book" panose="020B0503020102020204" pitchFamily="34" charset="0"/>
                <a:cs typeface="Franklin Gothic"/>
                <a:sym typeface="Questrial"/>
              </a:rPr>
              <a:t>the biomedical engineer </a:t>
            </a:r>
            <a:r>
              <a:rPr kumimoji="0" lang="en-US" sz="2400" b="1" i="1" u="none" strike="noStrike" kern="0" cap="none" spc="0" normalizeH="0" baseline="0" noProof="0" dirty="0">
                <a:ln>
                  <a:noFill/>
                </a:ln>
                <a:solidFill>
                  <a:srgbClr val="0070C0"/>
                </a:solidFill>
                <a:effectLst/>
                <a:uLnTx/>
                <a:uFillTx/>
                <a:latin typeface="Franklin Gothic Book" panose="020B0503020102020204" pitchFamily="34" charset="0"/>
                <a:cs typeface="Franklin Gothic"/>
                <a:sym typeface="Questrial"/>
              </a:rPr>
              <a:t>loved the orderliness of clean pipette tips. </a:t>
            </a:r>
            <a:r>
              <a:rPr kumimoji="0" lang="en-US" sz="2400" b="1" i="0" u="none" strike="noStrike" kern="0" cap="none" spc="0" normalizeH="0" baseline="0" noProof="0" dirty="0">
                <a:ln>
                  <a:noFill/>
                </a:ln>
                <a:solidFill>
                  <a:srgbClr val="002060"/>
                </a:solidFill>
                <a:effectLst/>
                <a:uLnTx/>
                <a:uFillTx/>
                <a:latin typeface="Franklin Gothic Book" panose="020B0503020102020204" pitchFamily="34" charset="0"/>
                <a:cs typeface="Franklin Gothic"/>
                <a:sym typeface="Questrial"/>
              </a:rPr>
              <a:t>(UNCLEAR)</a:t>
            </a:r>
          </a:p>
          <a:p>
            <a:pPr marL="571500" marR="0" lvl="0" indent="-45720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400" b="1" i="1" u="none"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The biomedical engineer</a:t>
            </a:r>
            <a:r>
              <a:rPr kumimoji="0" lang="en-US" sz="2400" b="1" i="1" u="none" strike="noStrike" kern="0" cap="none" spc="0" normalizeH="0" baseline="0" noProof="0" dirty="0">
                <a:ln>
                  <a:noFill/>
                </a:ln>
                <a:solidFill>
                  <a:srgbClr val="0070C0"/>
                </a:solidFill>
                <a:effectLst/>
                <a:uLnTx/>
                <a:uFillTx/>
                <a:latin typeface="Franklin Gothic Book" panose="020B0503020102020204" pitchFamily="34" charset="0"/>
                <a:ea typeface="Questrial"/>
                <a:cs typeface="Questrial"/>
                <a:sym typeface="Questrial"/>
              </a:rPr>
              <a:t> loved </a:t>
            </a:r>
            <a:r>
              <a:rPr kumimoji="0" lang="en-US" sz="2400" b="1" i="1" u="none" strike="noStrike" kern="0" cap="none" spc="0" normalizeH="0" baseline="0" noProof="0" dirty="0">
                <a:ln>
                  <a:noFill/>
                </a:ln>
                <a:solidFill>
                  <a:srgbClr val="0070C0"/>
                </a:solidFill>
                <a:effectLst/>
                <a:uLnTx/>
                <a:uFillTx/>
                <a:latin typeface="Franklin Gothic Book" panose="020B0503020102020204" pitchFamily="34" charset="0"/>
                <a:cs typeface="Franklin Gothic"/>
                <a:sym typeface="Questrial"/>
              </a:rPr>
              <a:t>the orderliness of clean pipette tips </a:t>
            </a:r>
            <a:r>
              <a:rPr kumimoji="0" lang="en-US" sz="2400" b="1" i="1" u="none" strike="noStrike" kern="0" cap="none" spc="0" normalizeH="0" baseline="0" noProof="0" dirty="0">
                <a:ln>
                  <a:noFill/>
                </a:ln>
                <a:solidFill>
                  <a:srgbClr val="0070C0"/>
                </a:solidFill>
                <a:effectLst/>
                <a:uLnTx/>
                <a:uFillTx/>
                <a:latin typeface="Franklin Gothic Book" panose="020B0503020102020204" pitchFamily="34" charset="0"/>
                <a:ea typeface="Questrial"/>
                <a:cs typeface="Questrial"/>
                <a:sym typeface="Questrial"/>
              </a:rPr>
              <a:t>lined up on the shelf. </a:t>
            </a:r>
          </a:p>
          <a:p>
            <a:pPr algn="r"/>
            <a:endParaRPr lang="en-US" b="1" dirty="0"/>
          </a:p>
        </p:txBody>
      </p:sp>
    </p:spTree>
    <p:extLst>
      <p:ext uri="{BB962C8B-B14F-4D97-AF65-F5344CB8AC3E}">
        <p14:creationId xmlns:p14="http://schemas.microsoft.com/office/powerpoint/2010/main" val="208334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DC29D-15C7-45EB-96EB-B3972EDE924E}"/>
              </a:ext>
            </a:extLst>
          </p:cNvPr>
          <p:cNvSpPr>
            <a:spLocks noGrp="1"/>
          </p:cNvSpPr>
          <p:nvPr>
            <p:ph type="title"/>
          </p:nvPr>
        </p:nvSpPr>
        <p:spPr>
          <a:xfrm>
            <a:off x="564800" y="335568"/>
            <a:ext cx="11062400" cy="1262345"/>
          </a:xfrm>
        </p:spPr>
        <p:txBody>
          <a:bodyPr/>
          <a:lstStyle/>
          <a:p>
            <a:r>
              <a:rPr lang="en-US" sz="4400" dirty="0">
                <a:solidFill>
                  <a:srgbClr val="002060"/>
                </a:solidFill>
                <a:latin typeface="Franklin Gothic Book" panose="020B0503020102020204" pitchFamily="34" charset="0"/>
              </a:rPr>
              <a:t>Passive voice and unclear modifiers</a:t>
            </a:r>
          </a:p>
        </p:txBody>
      </p:sp>
      <p:sp>
        <p:nvSpPr>
          <p:cNvPr id="3" name="Text Placeholder 2">
            <a:extLst>
              <a:ext uri="{FF2B5EF4-FFF2-40B4-BE49-F238E27FC236}">
                <a16:creationId xmlns:a16="http://schemas.microsoft.com/office/drawing/2014/main" id="{C12DA49D-BD9E-456E-9757-2408DA501B42}"/>
              </a:ext>
            </a:extLst>
          </p:cNvPr>
          <p:cNvSpPr>
            <a:spLocks noGrp="1"/>
          </p:cNvSpPr>
          <p:nvPr>
            <p:ph type="body" idx="1"/>
          </p:nvPr>
        </p:nvSpPr>
        <p:spPr>
          <a:xfrm>
            <a:off x="746823" y="1355954"/>
            <a:ext cx="10880377" cy="5282841"/>
          </a:xfrm>
        </p:spPr>
        <p:txBody>
          <a:bodyPr/>
          <a:lstStyle/>
          <a:p>
            <a:pPr marL="76200" indent="0" algn="l">
              <a:buNone/>
            </a:pPr>
            <a:r>
              <a:rPr lang="en-US" sz="3200" dirty="0">
                <a:solidFill>
                  <a:srgbClr val="002060"/>
                </a:solidFill>
                <a:latin typeface="Franklin Gothic Book" panose="020B0503020102020204" pitchFamily="34" charset="0"/>
              </a:rPr>
              <a:t>Often, using passive voice leads you to modifier errors:</a:t>
            </a:r>
          </a:p>
          <a:p>
            <a:pPr marL="76200" indent="0" algn="l">
              <a:buNone/>
            </a:pPr>
            <a:endParaRPr lang="en-US" sz="1000" dirty="0">
              <a:solidFill>
                <a:srgbClr val="002060"/>
              </a:solidFill>
              <a:latin typeface="Franklin Gothic Book" panose="020B0503020102020204" pitchFamily="34" charset="0"/>
            </a:endParaRPr>
          </a:p>
          <a:p>
            <a:pPr marL="76200" indent="0" algn="l">
              <a:buNone/>
            </a:pPr>
            <a:r>
              <a:rPr lang="en-US" sz="2800" b="1" i="1" dirty="0">
                <a:solidFill>
                  <a:srgbClr val="0070C0"/>
                </a:solidFill>
                <a:latin typeface="Franklin Gothic Book" panose="020B0503020102020204" pitchFamily="34" charset="0"/>
              </a:rPr>
              <a:t>“After shifting the time series of each variable, all data were normalized to values between 0-1 and combined into an input matrix or tensor and a label tensor.” 						      </a:t>
            </a:r>
            <a:r>
              <a:rPr lang="en-US" sz="1050" i="1" dirty="0">
                <a:solidFill>
                  <a:schemeClr val="tx2">
                    <a:lumMod val="75000"/>
                  </a:schemeClr>
                </a:solidFill>
                <a:latin typeface="Franklin Gothic Book" panose="020B0503020102020204" pitchFamily="34" charset="0"/>
              </a:rPr>
              <a:t>Bowes (2019)</a:t>
            </a:r>
          </a:p>
          <a:p>
            <a:pPr marL="76200" indent="0" algn="l">
              <a:buNone/>
            </a:pPr>
            <a:endParaRPr lang="en-US" sz="1050" i="1" dirty="0">
              <a:solidFill>
                <a:schemeClr val="tx2">
                  <a:lumMod val="75000"/>
                </a:schemeClr>
              </a:solidFill>
              <a:latin typeface="Franklin Gothic Book" panose="020B0503020102020204" pitchFamily="34" charset="0"/>
            </a:endParaRPr>
          </a:p>
          <a:p>
            <a:pPr marL="76200" indent="0" algn="l">
              <a:buNone/>
            </a:pPr>
            <a:r>
              <a:rPr lang="en-US" sz="2800" dirty="0">
                <a:solidFill>
                  <a:srgbClr val="002060"/>
                </a:solidFill>
                <a:latin typeface="Franklin Gothic Book" panose="020B0503020102020204" pitchFamily="34" charset="0"/>
              </a:rPr>
              <a:t>The modifier refers to an entirely different subject, not mentioned in the sentence</a:t>
            </a:r>
          </a:p>
          <a:p>
            <a:pPr marL="76200" indent="0" algn="l">
              <a:buNone/>
            </a:pPr>
            <a:r>
              <a:rPr lang="en-US" sz="2800" dirty="0">
                <a:solidFill>
                  <a:srgbClr val="002060"/>
                </a:solidFill>
                <a:latin typeface="Franklin Gothic Book" panose="020B0503020102020204" pitchFamily="34" charset="0"/>
              </a:rPr>
              <a:t>Who did the action? </a:t>
            </a:r>
          </a:p>
          <a:p>
            <a:pPr marL="76200" indent="0" algn="l">
              <a:buNone/>
            </a:pPr>
            <a:endParaRPr lang="en-US" sz="1000" dirty="0">
              <a:solidFill>
                <a:srgbClr val="002060"/>
              </a:solidFill>
              <a:latin typeface="Franklin Gothic Book" panose="020B0503020102020204" pitchFamily="34" charset="0"/>
            </a:endParaRPr>
          </a:p>
          <a:p>
            <a:pPr marL="76200" indent="0" algn="l">
              <a:buNone/>
            </a:pPr>
            <a:r>
              <a:rPr lang="en-US" sz="2800" b="1" i="1" dirty="0">
                <a:solidFill>
                  <a:srgbClr val="0070C0"/>
                </a:solidFill>
                <a:latin typeface="Franklin Gothic Book" panose="020B0503020102020204" pitchFamily="34" charset="0"/>
              </a:rPr>
              <a:t>After shifting the time series of each variable, </a:t>
            </a:r>
            <a:r>
              <a:rPr lang="en-US" sz="2800" b="1" i="1" dirty="0">
                <a:solidFill>
                  <a:schemeClr val="tx1"/>
                </a:solidFill>
                <a:latin typeface="Franklin Gothic Book" panose="020B0503020102020204" pitchFamily="34" charset="0"/>
              </a:rPr>
              <a:t>we normalized</a:t>
            </a:r>
            <a:r>
              <a:rPr lang="en-US" sz="2800" b="1" i="1" dirty="0">
                <a:solidFill>
                  <a:srgbClr val="0070C0"/>
                </a:solidFill>
                <a:latin typeface="Franklin Gothic Book" panose="020B0503020102020204" pitchFamily="34" charset="0"/>
              </a:rPr>
              <a:t> all data </a:t>
            </a:r>
            <a:r>
              <a:rPr lang="en-US" sz="2800" b="1" i="1" strike="sngStrike" dirty="0">
                <a:solidFill>
                  <a:schemeClr val="tx1"/>
                </a:solidFill>
                <a:latin typeface="Franklin Gothic Book" panose="020B0503020102020204" pitchFamily="34" charset="0"/>
              </a:rPr>
              <a:t>were normalized </a:t>
            </a:r>
            <a:r>
              <a:rPr lang="en-US" sz="2800" b="1" i="1" dirty="0">
                <a:solidFill>
                  <a:srgbClr val="0070C0"/>
                </a:solidFill>
                <a:latin typeface="Franklin Gothic Book" panose="020B0503020102020204" pitchFamily="34" charset="0"/>
              </a:rPr>
              <a:t>to values between 0-1 and combined </a:t>
            </a:r>
            <a:r>
              <a:rPr lang="en-US" sz="2800" b="1" i="1" dirty="0">
                <a:solidFill>
                  <a:schemeClr val="tx1"/>
                </a:solidFill>
                <a:latin typeface="Franklin Gothic Book" panose="020B0503020102020204" pitchFamily="34" charset="0"/>
              </a:rPr>
              <a:t>them</a:t>
            </a:r>
            <a:r>
              <a:rPr lang="en-US" sz="2800" b="1" i="1" dirty="0">
                <a:solidFill>
                  <a:srgbClr val="0070C0"/>
                </a:solidFill>
                <a:latin typeface="Franklin Gothic Book" panose="020B0503020102020204" pitchFamily="34" charset="0"/>
              </a:rPr>
              <a:t> into an input matrix or tensor and a label tensor.</a:t>
            </a:r>
            <a:endParaRPr lang="en-US" sz="28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21731210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0A3C36A-A382-059F-6029-BD820F4CB90B}"/>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55614" y="310671"/>
            <a:ext cx="7021470" cy="769720"/>
          </a:xfrm>
        </p:spPr>
        <p:txBody>
          <a:bodyPr/>
          <a:lstStyle/>
          <a:p>
            <a:r>
              <a:rPr lang="en-US" sz="4400" dirty="0">
                <a:solidFill>
                  <a:srgbClr val="002060"/>
                </a:solidFill>
                <a:latin typeface="Franklin Gothic Book" panose="020B0503020102020204" pitchFamily="34" charset="0"/>
              </a:rPr>
              <a:t>Practice: Errors in Modifiers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81773" y="1050954"/>
            <a:ext cx="11228454" cy="5277657"/>
          </a:xfrm>
          <a:solidFill>
            <a:schemeClr val="bg1"/>
          </a:solidFill>
        </p:spPr>
        <p:txBody>
          <a:bodyPr/>
          <a:lstStyle/>
          <a:p>
            <a:pPr marL="0" indent="0" algn="l">
              <a:spcBef>
                <a:spcPts val="600"/>
              </a:spcBef>
              <a:buSzPct val="100000"/>
              <a:buNone/>
            </a:pPr>
            <a:r>
              <a:rPr lang="en-CA" sz="2300" b="1" dirty="0">
                <a:solidFill>
                  <a:srgbClr val="002060"/>
                </a:solidFill>
                <a:latin typeface="Franklin Gothic Book" panose="020B0503020102020204" pitchFamily="34" charset="0"/>
              </a:rPr>
              <a:t>Revise these sentences so that they do not contain dangling or misplaced modifiers: </a:t>
            </a:r>
            <a:endParaRPr lang="en-US" sz="2300" dirty="0">
              <a:solidFill>
                <a:srgbClr val="002060"/>
              </a:solidFill>
              <a:latin typeface="Franklin Gothic Book" panose="020B0503020102020204" pitchFamily="34" charset="0"/>
            </a:endParaRPr>
          </a:p>
          <a:p>
            <a:pPr indent="-457200" algn="l">
              <a:spcBef>
                <a:spcPts val="600"/>
              </a:spcBef>
              <a:buSzPct val="100000"/>
              <a:buFont typeface="+mj-lt"/>
              <a:buAutoNum type="arabicPeriod"/>
            </a:pPr>
            <a:endParaRPr lang="en-US" sz="1100" dirty="0">
              <a:solidFill>
                <a:srgbClr val="002060"/>
              </a:solidFill>
              <a:latin typeface="Franklin Gothic Book" panose="020B0503020102020204" pitchFamily="34" charset="0"/>
              <a:ea typeface="Questrial"/>
              <a:cs typeface="Questrial"/>
              <a:sym typeface="Questrial"/>
            </a:endParaRP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ea typeface="Questrial"/>
                <a:cs typeface="Questrial"/>
                <a:sym typeface="Questrial"/>
              </a:rPr>
              <a:t>The baseball player returned to the park where he had hit a home run with his mother.</a:t>
            </a: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rPr>
              <a:t>The programmer wrote a new code for the biologist with a faster run-time.</a:t>
            </a: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ea typeface="Questrial"/>
                <a:cs typeface="Questrial"/>
                <a:sym typeface="Questrial"/>
              </a:rPr>
              <a:t>Being an experienced cardiologist, the dog was quickly diagnosed with  heart failure.</a:t>
            </a: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rPr>
              <a:t>Being good scientists, the models were perfectly calibrated to preprocessing specifications.</a:t>
            </a:r>
            <a:endParaRPr lang="en-US" sz="2300" dirty="0">
              <a:solidFill>
                <a:srgbClr val="002060"/>
              </a:solidFill>
              <a:latin typeface="Franklin Gothic Book" panose="020B0503020102020204" pitchFamily="34" charset="0"/>
              <a:sym typeface="Questrial"/>
            </a:endParaRP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rPr>
              <a:t>Sorting them by size, the samples were suspended in a vitamin solution. </a:t>
            </a:r>
          </a:p>
          <a:p>
            <a:pPr indent="-457200" algn="l">
              <a:spcBef>
                <a:spcPts val="600"/>
              </a:spcBef>
              <a:spcAft>
                <a:spcPts val="600"/>
              </a:spcAft>
              <a:buSzPct val="100000"/>
              <a:buFont typeface="+mj-lt"/>
              <a:buAutoNum type="arabicPeriod"/>
            </a:pPr>
            <a:r>
              <a:rPr lang="en-US" sz="2300" dirty="0">
                <a:solidFill>
                  <a:srgbClr val="002060"/>
                </a:solidFill>
                <a:latin typeface="Franklin Gothic Book" panose="020B0503020102020204" pitchFamily="34" charset="0"/>
              </a:rPr>
              <a:t>Using </a:t>
            </a:r>
            <a:r>
              <a:rPr lang="en-US" sz="2300" dirty="0" err="1">
                <a:solidFill>
                  <a:srgbClr val="002060"/>
                </a:solidFill>
                <a:latin typeface="Franklin Gothic Book" panose="020B0503020102020204" pitchFamily="34" charset="0"/>
              </a:rPr>
              <a:t>sarkosyl</a:t>
            </a:r>
            <a:r>
              <a:rPr lang="en-US" sz="2300" dirty="0">
                <a:solidFill>
                  <a:srgbClr val="002060"/>
                </a:solidFill>
                <a:latin typeface="Franklin Gothic Book" panose="020B0503020102020204" pitchFamily="34" charset="0"/>
              </a:rPr>
              <a:t> to induce nuclear run-on, the transcriptionally inactive b-globin gene in mature erythrocytes was demonstrated to harbor high levels of Pol II at 5' proximal regulatory regions. </a:t>
            </a:r>
          </a:p>
          <a:p>
            <a:pPr indent="-228600" algn="r">
              <a:buSzPct val="25000"/>
              <a:buNone/>
            </a:pPr>
            <a:endParaRPr lang="en-US" sz="1500" dirty="0">
              <a:solidFill>
                <a:srgbClr val="002060"/>
              </a:solidFill>
              <a:latin typeface="Franklin Gothic Book" panose="020B0503020102020204" pitchFamily="34" charset="0"/>
              <a:ea typeface="Questrial"/>
              <a:cs typeface="Questrial"/>
              <a:sym typeface="Questrial"/>
            </a:endParaRPr>
          </a:p>
          <a:p>
            <a:pPr indent="-228600">
              <a:spcBef>
                <a:spcPts val="600"/>
              </a:spcBef>
              <a:buSzPct val="25000"/>
              <a:buNone/>
            </a:pPr>
            <a:r>
              <a:rPr lang="en-US" sz="1400" dirty="0">
                <a:solidFill>
                  <a:srgbClr val="002060"/>
                </a:solidFill>
                <a:latin typeface="Franklin Gothic Book" panose="020B0503020102020204" pitchFamily="34" charset="0"/>
                <a:ea typeface="Questrial"/>
                <a:cs typeface="Questrial"/>
                <a:sym typeface="Questrial"/>
              </a:rPr>
              <a:t>Example 6 from Duke’s Scientific Writing Lab: https://cgi.duke.edu/web/sciwriting/index.php?action=dangling_modifiers</a:t>
            </a:r>
          </a:p>
        </p:txBody>
      </p:sp>
    </p:spTree>
    <p:extLst>
      <p:ext uri="{BB962C8B-B14F-4D97-AF65-F5344CB8AC3E}">
        <p14:creationId xmlns:p14="http://schemas.microsoft.com/office/powerpoint/2010/main" val="442729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EF4B9752-B411-463D-93EC-7C9E6574FBAC}"/>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632654"/>
            <a:ext cx="11548393" cy="769720"/>
          </a:xfrm>
        </p:spPr>
        <p:txBody>
          <a:bodyPr/>
          <a:lstStyle/>
          <a:p>
            <a:r>
              <a:rPr lang="en-US" sz="3600" dirty="0">
                <a:solidFill>
                  <a:srgbClr val="002060"/>
                </a:solidFill>
                <a:latin typeface="Franklin Gothic Book" panose="020B0503020102020204" pitchFamily="34" charset="0"/>
              </a:rPr>
              <a:t>Errors in Modifiers (Possible Answers)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402374"/>
            <a:ext cx="10908514" cy="4993802"/>
          </a:xfrm>
        </p:spPr>
        <p:txBody>
          <a:bodyPr/>
          <a:lstStyle/>
          <a:p>
            <a:pPr indent="-457200" algn="l">
              <a:spcBef>
                <a:spcPts val="600"/>
              </a:spcBef>
              <a:buSzPct val="100000"/>
              <a:buFont typeface="+mj-lt"/>
              <a:buAutoNum type="arabicPeriod"/>
            </a:pPr>
            <a:r>
              <a:rPr lang="en-US" dirty="0">
                <a:solidFill>
                  <a:srgbClr val="002060"/>
                </a:solidFill>
                <a:latin typeface="Franklin Gothic Book" panose="020B0503020102020204" pitchFamily="34" charset="0"/>
                <a:ea typeface="Questrial"/>
                <a:cs typeface="Questrial"/>
                <a:sym typeface="Questrial"/>
              </a:rPr>
              <a:t>The baseball player returned </a:t>
            </a:r>
            <a:r>
              <a:rPr lang="en-US" dirty="0">
                <a:solidFill>
                  <a:schemeClr val="tx1"/>
                </a:solidFill>
                <a:latin typeface="Franklin Gothic Book" panose="020B0503020102020204" pitchFamily="34" charset="0"/>
                <a:ea typeface="Questrial"/>
                <a:cs typeface="Questrial"/>
                <a:sym typeface="Questrial"/>
              </a:rPr>
              <a:t>with his mother </a:t>
            </a:r>
            <a:r>
              <a:rPr lang="en-US" dirty="0">
                <a:solidFill>
                  <a:srgbClr val="002060"/>
                </a:solidFill>
                <a:latin typeface="Franklin Gothic Book" panose="020B0503020102020204" pitchFamily="34" charset="0"/>
                <a:ea typeface="Questrial"/>
                <a:cs typeface="Questrial"/>
                <a:sym typeface="Questrial"/>
              </a:rPr>
              <a:t>to the park where he had hit a home run.  </a:t>
            </a:r>
          </a:p>
          <a:p>
            <a:pPr indent="-457200" algn="l">
              <a:spcBef>
                <a:spcPts val="600"/>
              </a:spcBef>
              <a:buSzPct val="100000"/>
              <a:buFont typeface="+mj-lt"/>
              <a:buAutoNum type="arabicPeriod"/>
            </a:pPr>
            <a:r>
              <a:rPr lang="en-US" dirty="0">
                <a:solidFill>
                  <a:srgbClr val="002060"/>
                </a:solidFill>
                <a:latin typeface="Franklin Gothic Book" panose="020B0503020102020204" pitchFamily="34" charset="0"/>
              </a:rPr>
              <a:t>The programmer wrote a new code </a:t>
            </a:r>
            <a:r>
              <a:rPr lang="en-US" dirty="0">
                <a:solidFill>
                  <a:schemeClr val="tx1"/>
                </a:solidFill>
                <a:latin typeface="Franklin Gothic Book" panose="020B0503020102020204" pitchFamily="34" charset="0"/>
              </a:rPr>
              <a:t>with a faster run-time so the biologist could work more efficiently. </a:t>
            </a:r>
            <a:endParaRPr lang="en-US" dirty="0">
              <a:solidFill>
                <a:srgbClr val="002060"/>
              </a:solidFill>
              <a:latin typeface="Franklin Gothic Book" panose="020B0503020102020204" pitchFamily="34" charset="0"/>
            </a:endParaRPr>
          </a:p>
          <a:p>
            <a:pPr indent="-457200" algn="l">
              <a:spcBef>
                <a:spcPts val="600"/>
              </a:spcBef>
              <a:buSzPct val="100000"/>
              <a:buFont typeface="+mj-lt"/>
              <a:buAutoNum type="arabicPeriod"/>
            </a:pPr>
            <a:r>
              <a:rPr lang="en-US" dirty="0">
                <a:solidFill>
                  <a:srgbClr val="002060"/>
                </a:solidFill>
                <a:latin typeface="Franklin Gothic Book" panose="020B0503020102020204" pitchFamily="34" charset="0"/>
                <a:ea typeface="Questrial"/>
                <a:cs typeface="Questrial"/>
                <a:sym typeface="Questrial"/>
              </a:rPr>
              <a:t>Being an experienced cardiologist, </a:t>
            </a:r>
            <a:r>
              <a:rPr lang="en-US" dirty="0">
                <a:solidFill>
                  <a:schemeClr val="tx1"/>
                </a:solidFill>
                <a:latin typeface="Franklin Gothic Book" panose="020B0503020102020204" pitchFamily="34" charset="0"/>
                <a:ea typeface="Questrial"/>
                <a:cs typeface="Questrial"/>
                <a:sym typeface="Questrial"/>
              </a:rPr>
              <a:t>the doctor quickly diagnosed</a:t>
            </a:r>
            <a:r>
              <a:rPr lang="en-US" dirty="0">
                <a:solidFill>
                  <a:srgbClr val="002060"/>
                </a:solidFill>
                <a:latin typeface="Franklin Gothic Book" panose="020B0503020102020204" pitchFamily="34" charset="0"/>
                <a:ea typeface="Questrial"/>
                <a:cs typeface="Questrial"/>
                <a:sym typeface="Questrial"/>
              </a:rPr>
              <a:t> the dog with  heart failure.</a:t>
            </a:r>
          </a:p>
          <a:p>
            <a:pPr indent="-457200" algn="l">
              <a:spcBef>
                <a:spcPts val="600"/>
              </a:spcBef>
              <a:buSzPct val="100000"/>
              <a:buFont typeface="+mj-lt"/>
              <a:buAutoNum type="arabicPeriod"/>
            </a:pPr>
            <a:r>
              <a:rPr lang="en-CA" dirty="0">
                <a:solidFill>
                  <a:srgbClr val="002060"/>
                </a:solidFill>
                <a:latin typeface="Franklin Gothic Book" panose="020B0503020102020204" pitchFamily="34" charset="0"/>
              </a:rPr>
              <a:t>We are good scientists, so we calibrated the models perfectly according to the field’s preprocessing standards. </a:t>
            </a:r>
          </a:p>
          <a:p>
            <a:pPr indent="-457200" algn="l">
              <a:spcBef>
                <a:spcPts val="600"/>
              </a:spcBef>
              <a:buSzPct val="100000"/>
              <a:buFont typeface="+mj-lt"/>
              <a:buAutoNum type="arabicPeriod"/>
            </a:pPr>
            <a:r>
              <a:rPr lang="en-US" dirty="0">
                <a:solidFill>
                  <a:srgbClr val="002060"/>
                </a:solidFill>
                <a:latin typeface="Franklin Gothic Book" panose="020B0503020102020204" pitchFamily="34" charset="0"/>
              </a:rPr>
              <a:t>We suspended the samples in a vitamin solution and sorted them by size. </a:t>
            </a:r>
          </a:p>
          <a:p>
            <a:pPr indent="-457200" algn="l">
              <a:spcBef>
                <a:spcPts val="600"/>
              </a:spcBef>
              <a:buSzPct val="100000"/>
              <a:buFont typeface="+mj-lt"/>
              <a:buAutoNum type="arabicPeriod"/>
            </a:pPr>
            <a:r>
              <a:rPr lang="en-US" dirty="0">
                <a:solidFill>
                  <a:srgbClr val="002060"/>
                </a:solidFill>
                <a:latin typeface="Franklin Gothic Book" panose="020B0503020102020204" pitchFamily="34" charset="0"/>
              </a:rPr>
              <a:t>Using </a:t>
            </a:r>
            <a:r>
              <a:rPr lang="en-US" dirty="0" err="1">
                <a:solidFill>
                  <a:srgbClr val="002060"/>
                </a:solidFill>
                <a:latin typeface="Franklin Gothic Book" panose="020B0503020102020204" pitchFamily="34" charset="0"/>
              </a:rPr>
              <a:t>sarkosyl</a:t>
            </a:r>
            <a:r>
              <a:rPr lang="en-US" dirty="0">
                <a:solidFill>
                  <a:srgbClr val="002060"/>
                </a:solidFill>
                <a:latin typeface="Franklin Gothic Book" panose="020B0503020102020204" pitchFamily="34" charset="0"/>
              </a:rPr>
              <a:t> to induce nuclear run-on, </a:t>
            </a:r>
            <a:r>
              <a:rPr lang="en-US" dirty="0">
                <a:solidFill>
                  <a:schemeClr val="tx1"/>
                </a:solidFill>
                <a:latin typeface="Franklin Gothic Book" panose="020B0503020102020204" pitchFamily="34" charset="0"/>
              </a:rPr>
              <a:t>we demonstrated that </a:t>
            </a:r>
            <a:r>
              <a:rPr lang="en-US" dirty="0">
                <a:solidFill>
                  <a:srgbClr val="002060"/>
                </a:solidFill>
                <a:latin typeface="Franklin Gothic Book" panose="020B0503020102020204" pitchFamily="34" charset="0"/>
              </a:rPr>
              <a:t>the transcriptionally inactive b-globin gene in mature erythrocytes harbor</a:t>
            </a:r>
            <a:r>
              <a:rPr lang="en-US" dirty="0">
                <a:solidFill>
                  <a:schemeClr val="tx1"/>
                </a:solidFill>
                <a:latin typeface="Franklin Gothic Book" panose="020B0503020102020204" pitchFamily="34" charset="0"/>
              </a:rPr>
              <a:t>s</a:t>
            </a:r>
            <a:r>
              <a:rPr lang="en-US" dirty="0">
                <a:solidFill>
                  <a:srgbClr val="002060"/>
                </a:solidFill>
                <a:latin typeface="Franklin Gothic Book" panose="020B0503020102020204" pitchFamily="34" charset="0"/>
              </a:rPr>
              <a:t> high levels of Pol II at 5' proximal regulatory regions. </a:t>
            </a:r>
            <a:endParaRPr lang="en-US" dirty="0">
              <a:solidFill>
                <a:srgbClr val="002060"/>
              </a:solidFill>
              <a:latin typeface="Franklin Gothic Book" panose="020B0503020102020204" pitchFamily="34" charset="0"/>
              <a:ea typeface="Questrial"/>
              <a:cs typeface="Questrial"/>
              <a:sym typeface="Questrial"/>
            </a:endParaRPr>
          </a:p>
          <a:p>
            <a:pPr indent="-228600" algn="l">
              <a:spcBef>
                <a:spcPts val="600"/>
              </a:spcBef>
              <a:buSzPct val="25000"/>
              <a:buNone/>
            </a:pPr>
            <a:endParaRPr lang="en-US" dirty="0">
              <a:solidFill>
                <a:srgbClr val="002060"/>
              </a:solidFill>
              <a:latin typeface="Franklin Gothic Book" panose="020B0503020102020204" pitchFamily="34" charset="0"/>
              <a:ea typeface="Questrial"/>
              <a:cs typeface="Questrial"/>
              <a:sym typeface="Questrial"/>
            </a:endParaRPr>
          </a:p>
        </p:txBody>
      </p:sp>
      <p:sp>
        <p:nvSpPr>
          <p:cNvPr id="3" name="TextBox 2">
            <a:extLst>
              <a:ext uri="{FF2B5EF4-FFF2-40B4-BE49-F238E27FC236}">
                <a16:creationId xmlns:a16="http://schemas.microsoft.com/office/drawing/2014/main" id="{3EBEE213-6172-42A3-92F3-F9CFC03DF92C}"/>
              </a:ext>
            </a:extLst>
          </p:cNvPr>
          <p:cNvSpPr txBox="1"/>
          <p:nvPr/>
        </p:nvSpPr>
        <p:spPr>
          <a:xfrm>
            <a:off x="2286000" y="1929908"/>
            <a:ext cx="8968154" cy="430857"/>
          </a:xfrm>
          <a:prstGeom prst="rect">
            <a:avLst/>
          </a:prstGeom>
          <a:noFill/>
          <a:ln>
            <a:noFill/>
          </a:ln>
        </p:spPr>
        <p:txBody>
          <a:bodyPr spcFirstLastPara="1" wrap="square" lIns="91425" tIns="91425" rIns="91425" bIns="91425" rtlCol="0" anchor="b" anchorCtr="0">
            <a:spAutoFit/>
          </a:bodyPr>
          <a:lstStyle/>
          <a:p>
            <a:pPr algn="r"/>
            <a:r>
              <a:rPr lang="en-US" sz="1600" b="1" dirty="0">
                <a:solidFill>
                  <a:schemeClr val="tx1"/>
                </a:solidFill>
              </a:rPr>
              <a:t>(The baseball player and his mother returned to the park where he had hit a home run.)</a:t>
            </a:r>
          </a:p>
        </p:txBody>
      </p:sp>
    </p:spTree>
    <p:extLst>
      <p:ext uri="{BB962C8B-B14F-4D97-AF65-F5344CB8AC3E}">
        <p14:creationId xmlns:p14="http://schemas.microsoft.com/office/powerpoint/2010/main" val="261737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8000" dirty="0"/>
              <a:t>Relative (Adjective) Clauses</a:t>
            </a:r>
          </a:p>
        </p:txBody>
      </p:sp>
    </p:spTree>
    <p:extLst>
      <p:ext uri="{BB962C8B-B14F-4D97-AF65-F5344CB8AC3E}">
        <p14:creationId xmlns:p14="http://schemas.microsoft.com/office/powerpoint/2010/main" val="4872284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492954"/>
            <a:ext cx="11548393" cy="769720"/>
          </a:xfrm>
        </p:spPr>
        <p:txBody>
          <a:bodyPr/>
          <a:lstStyle/>
          <a:p>
            <a:r>
              <a:rPr lang="en-US" sz="3600" dirty="0">
                <a:solidFill>
                  <a:srgbClr val="002060"/>
                </a:solidFill>
                <a:latin typeface="Franklin Gothic Book" panose="020B0503020102020204" pitchFamily="34" charset="0"/>
              </a:rPr>
              <a:t>Relative (Adjective)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63463" y="1262674"/>
            <a:ext cx="11406733" cy="5431025"/>
          </a:xfrm>
          <a:solidFill>
            <a:schemeClr val="bg1"/>
          </a:solidFill>
        </p:spPr>
        <p:txBody>
          <a:bodyPr/>
          <a:lstStyle/>
          <a:p>
            <a:pPr marL="463550" indent="0" algn="l">
              <a:buSzPct val="97368"/>
              <a:buNone/>
            </a:pPr>
            <a:r>
              <a:rPr lang="en-US" b="1" dirty="0">
                <a:solidFill>
                  <a:schemeClr val="tx1"/>
                </a:solidFill>
                <a:latin typeface="Franklin Gothic Book" panose="020B0503020102020204" pitchFamily="34" charset="0"/>
                <a:ea typeface="Questrial"/>
                <a:cs typeface="Questrial"/>
                <a:sym typeface="Questrial"/>
              </a:rPr>
              <a:t>Relative clauses </a:t>
            </a:r>
            <a:r>
              <a:rPr lang="en-US" b="1" dirty="0">
                <a:solidFill>
                  <a:srgbClr val="002060"/>
                </a:solidFill>
                <a:latin typeface="Franklin Gothic Book" panose="020B0503020102020204" pitchFamily="34" charset="0"/>
                <a:ea typeface="Questrial"/>
                <a:cs typeface="Questrial"/>
                <a:sym typeface="Questrial"/>
              </a:rPr>
              <a:t>are often used in academic writing. </a:t>
            </a:r>
          </a:p>
          <a:p>
            <a:pPr marL="463550" indent="0" algn="l">
              <a:buSzPct val="97368"/>
              <a:buNone/>
            </a:pPr>
            <a:r>
              <a:rPr lang="en-US" b="1" dirty="0">
                <a:solidFill>
                  <a:srgbClr val="002060"/>
                </a:solidFill>
                <a:latin typeface="Franklin Gothic Book" panose="020B0503020102020204" pitchFamily="34" charset="0"/>
                <a:ea typeface="Questrial"/>
                <a:cs typeface="Questrial"/>
                <a:sym typeface="Questrial"/>
              </a:rPr>
              <a:t>What is a </a:t>
            </a:r>
            <a:r>
              <a:rPr lang="en-US" b="1" dirty="0">
                <a:solidFill>
                  <a:schemeClr val="tx1"/>
                </a:solidFill>
                <a:latin typeface="Franklin Gothic Book" panose="020B0503020102020204" pitchFamily="34" charset="0"/>
                <a:ea typeface="Questrial"/>
                <a:cs typeface="Questrial"/>
                <a:sym typeface="Questrial"/>
              </a:rPr>
              <a:t>relative clause</a:t>
            </a:r>
            <a:r>
              <a:rPr lang="en-US" b="1" dirty="0">
                <a:solidFill>
                  <a:srgbClr val="002060"/>
                </a:solidFill>
                <a:latin typeface="Franklin Gothic Book" panose="020B0503020102020204" pitchFamily="34" charset="0"/>
                <a:ea typeface="Questrial"/>
                <a:cs typeface="Questrial"/>
                <a:sym typeface="Questrial"/>
              </a:rPr>
              <a:t>? </a:t>
            </a:r>
          </a:p>
          <a:p>
            <a:pPr marL="463550" lvl="1" indent="0" algn="l">
              <a:spcBef>
                <a:spcPts val="0"/>
              </a:spcBef>
              <a:buSzPct val="97058"/>
              <a:buNone/>
            </a:pPr>
            <a:r>
              <a:rPr lang="en-US" sz="2400" dirty="0">
                <a:solidFill>
                  <a:srgbClr val="002060"/>
                </a:solidFill>
                <a:latin typeface="Franklin Gothic Book" panose="020B0503020102020204" pitchFamily="34" charset="0"/>
                <a:ea typeface="Questrial"/>
                <a:cs typeface="Questrial"/>
                <a:sym typeface="Questrial"/>
              </a:rPr>
              <a:t>It modifies a noun and is placed after the noun that it modifies </a:t>
            </a:r>
          </a:p>
          <a:p>
            <a:pPr marL="463550" lvl="1" indent="0" algn="l">
              <a:spcBef>
                <a:spcPts val="0"/>
              </a:spcBef>
              <a:buSzPct val="97058"/>
              <a:buNone/>
            </a:pPr>
            <a:r>
              <a:rPr lang="en-US" sz="2400" dirty="0">
                <a:solidFill>
                  <a:srgbClr val="002060"/>
                </a:solidFill>
                <a:latin typeface="Franklin Gothic Book" panose="020B0503020102020204" pitchFamily="34" charset="0"/>
                <a:ea typeface="Questrial"/>
                <a:cs typeface="Questrial"/>
                <a:sym typeface="Questrial"/>
              </a:rPr>
              <a:t>It begins with a </a:t>
            </a:r>
            <a:r>
              <a:rPr lang="en-US" sz="2400" b="1" dirty="0">
                <a:solidFill>
                  <a:schemeClr val="tx1"/>
                </a:solidFill>
                <a:latin typeface="Franklin Gothic Book" panose="020B0503020102020204" pitchFamily="34" charset="0"/>
                <a:ea typeface="Questrial"/>
                <a:cs typeface="Questrial"/>
                <a:sym typeface="Questrial"/>
              </a:rPr>
              <a:t>relative pronoun</a:t>
            </a:r>
            <a:r>
              <a:rPr lang="en-US" sz="2400" dirty="0">
                <a:solidFill>
                  <a:schemeClr val="tx1"/>
                </a:solidFill>
                <a:latin typeface="Franklin Gothic Book" panose="020B0503020102020204" pitchFamily="34" charset="0"/>
                <a:ea typeface="Questrial"/>
                <a:cs typeface="Questrial"/>
                <a:sym typeface="Questrial"/>
              </a:rPr>
              <a:t>:</a:t>
            </a:r>
            <a:r>
              <a:rPr lang="en-US" sz="2400" dirty="0">
                <a:solidFill>
                  <a:srgbClr val="002060"/>
                </a:solidFill>
                <a:latin typeface="Franklin Gothic Book" panose="020B0503020102020204" pitchFamily="34" charset="0"/>
                <a:ea typeface="Questrial"/>
                <a:cs typeface="Questrial"/>
                <a:sym typeface="Questrial"/>
              </a:rPr>
              <a:t> </a:t>
            </a:r>
            <a:r>
              <a:rPr lang="en-US" sz="3200" dirty="0">
                <a:solidFill>
                  <a:schemeClr val="tx1"/>
                </a:solidFill>
                <a:latin typeface="Franklin Gothic Book" panose="020B0503020102020204" pitchFamily="34" charset="0"/>
                <a:ea typeface="Questrial"/>
                <a:cs typeface="Questrial"/>
                <a:sym typeface="Questrial"/>
              </a:rPr>
              <a:t>that, which, who, whom, whose</a:t>
            </a:r>
          </a:p>
          <a:p>
            <a:pPr marL="463550" lvl="1" indent="0" algn="l">
              <a:spcBef>
                <a:spcPts val="0"/>
              </a:spcBef>
              <a:buSzPct val="25000"/>
              <a:buNone/>
            </a:pPr>
            <a:endParaRPr lang="en-US" sz="2400" dirty="0">
              <a:solidFill>
                <a:srgbClr val="002060"/>
              </a:solidFill>
              <a:latin typeface="Franklin Gothic Book" panose="020B0503020102020204" pitchFamily="34" charset="0"/>
              <a:ea typeface="Questrial"/>
              <a:cs typeface="Questrial"/>
              <a:sym typeface="Questrial"/>
            </a:endParaRPr>
          </a:p>
          <a:p>
            <a:pPr marL="463550" lvl="1" indent="0" algn="l">
              <a:spcBef>
                <a:spcPts val="0"/>
              </a:spcBef>
              <a:buSzPct val="25000"/>
              <a:buNone/>
            </a:pPr>
            <a:r>
              <a:rPr lang="en-US" sz="2400" dirty="0">
                <a:solidFill>
                  <a:srgbClr val="0070C0"/>
                </a:solidFill>
                <a:latin typeface="Franklin Gothic Book" panose="020B0503020102020204" pitchFamily="34" charset="0"/>
                <a:ea typeface="Questrial"/>
                <a:cs typeface="Questrial"/>
                <a:sym typeface="Questrial"/>
              </a:rPr>
              <a:t>People </a:t>
            </a:r>
            <a:r>
              <a:rPr lang="en-US" sz="2400" u="sng" dirty="0">
                <a:solidFill>
                  <a:srgbClr val="0070C0"/>
                </a:solidFill>
                <a:latin typeface="Franklin Gothic Book" panose="020B0503020102020204" pitchFamily="34" charset="0"/>
                <a:ea typeface="Questrial"/>
                <a:cs typeface="Questrial"/>
                <a:sym typeface="Questrial"/>
              </a:rPr>
              <a:t>who do not work in academia </a:t>
            </a:r>
            <a:r>
              <a:rPr lang="en-US" sz="2400" dirty="0">
                <a:solidFill>
                  <a:srgbClr val="0070C0"/>
                </a:solidFill>
                <a:latin typeface="Franklin Gothic Book" panose="020B0503020102020204" pitchFamily="34" charset="0"/>
                <a:ea typeface="Questrial"/>
                <a:cs typeface="Questrial"/>
                <a:sym typeface="Questrial"/>
              </a:rPr>
              <a:t>may not be aware of the amount of administrative paperwork involved.</a:t>
            </a:r>
          </a:p>
          <a:p>
            <a:pPr marL="463550" lvl="1" indent="0" algn="l">
              <a:spcBef>
                <a:spcPts val="0"/>
              </a:spcBef>
              <a:buSzPct val="25000"/>
              <a:buNone/>
            </a:pPr>
            <a:endParaRPr lang="en-US" sz="1000" dirty="0">
              <a:solidFill>
                <a:srgbClr val="0070C0"/>
              </a:solidFill>
              <a:latin typeface="Franklin Gothic Book" panose="020B0503020102020204" pitchFamily="34" charset="0"/>
              <a:ea typeface="Questrial"/>
              <a:cs typeface="Questrial"/>
              <a:sym typeface="Questrial"/>
            </a:endParaRPr>
          </a:p>
          <a:p>
            <a:pPr marL="463550" lvl="1" indent="0" algn="l">
              <a:spcBef>
                <a:spcPts val="0"/>
              </a:spcBef>
              <a:buSzPct val="25000"/>
              <a:buNone/>
            </a:pPr>
            <a:r>
              <a:rPr lang="en-US" sz="2400" dirty="0">
                <a:solidFill>
                  <a:srgbClr val="0070C0"/>
                </a:solidFill>
                <a:latin typeface="Franklin Gothic Book" panose="020B0503020102020204" pitchFamily="34" charset="0"/>
                <a:ea typeface="Questrial"/>
                <a:cs typeface="Questrial"/>
                <a:sym typeface="Questrial"/>
              </a:rPr>
              <a:t>Researchers </a:t>
            </a:r>
            <a:r>
              <a:rPr lang="en-US" sz="2400" u="sng" dirty="0">
                <a:solidFill>
                  <a:srgbClr val="0070C0"/>
                </a:solidFill>
                <a:latin typeface="Franklin Gothic Book" panose="020B0503020102020204" pitchFamily="34" charset="0"/>
                <a:ea typeface="Questrial"/>
                <a:cs typeface="Questrial"/>
                <a:sym typeface="Questrial"/>
              </a:rPr>
              <a:t>who work in labs </a:t>
            </a:r>
            <a:r>
              <a:rPr lang="en-US" sz="2400" dirty="0">
                <a:solidFill>
                  <a:srgbClr val="0070C0"/>
                </a:solidFill>
                <a:latin typeface="Franklin Gothic Book" panose="020B0503020102020204" pitchFamily="34" charset="0"/>
                <a:ea typeface="Questrial"/>
                <a:cs typeface="Questrial"/>
                <a:sym typeface="Questrial"/>
              </a:rPr>
              <a:t>have different lifestyles from those </a:t>
            </a:r>
            <a:r>
              <a:rPr lang="en-US" sz="2400" u="sng" dirty="0">
                <a:solidFill>
                  <a:srgbClr val="0070C0"/>
                </a:solidFill>
                <a:latin typeface="Franklin Gothic Book" panose="020B0503020102020204" pitchFamily="34" charset="0"/>
                <a:ea typeface="Questrial"/>
                <a:cs typeface="Questrial"/>
                <a:sym typeface="Questrial"/>
              </a:rPr>
              <a:t>who work in archives</a:t>
            </a:r>
            <a:r>
              <a:rPr lang="en-US" sz="2400" dirty="0">
                <a:solidFill>
                  <a:srgbClr val="0070C0"/>
                </a:solidFill>
                <a:latin typeface="Franklin Gothic Book" panose="020B0503020102020204" pitchFamily="34" charset="0"/>
                <a:ea typeface="Questrial"/>
                <a:cs typeface="Questrial"/>
                <a:sym typeface="Questrial"/>
              </a:rPr>
              <a:t>. </a:t>
            </a:r>
          </a:p>
          <a:p>
            <a:pPr marL="463550" lvl="1" indent="0" algn="l">
              <a:spcBef>
                <a:spcPts val="0"/>
              </a:spcBef>
              <a:buSzPct val="25000"/>
              <a:buNone/>
            </a:pPr>
            <a:endParaRPr lang="en-US" sz="1000" dirty="0">
              <a:solidFill>
                <a:srgbClr val="0070C0"/>
              </a:solidFill>
              <a:latin typeface="Franklin Gothic Book" panose="020B0503020102020204" pitchFamily="34" charset="0"/>
              <a:ea typeface="Questrial"/>
              <a:cs typeface="Questrial"/>
              <a:sym typeface="Questrial"/>
            </a:endParaRPr>
          </a:p>
          <a:p>
            <a:pPr marL="463550" lvl="1" indent="0" algn="l">
              <a:spcBef>
                <a:spcPts val="0"/>
              </a:spcBef>
              <a:buSzPct val="25000"/>
              <a:buNone/>
            </a:pPr>
            <a:r>
              <a:rPr lang="en-US" sz="2400" dirty="0">
                <a:solidFill>
                  <a:srgbClr val="0070C0"/>
                </a:solidFill>
                <a:latin typeface="Franklin Gothic Book" panose="020B0503020102020204" pitchFamily="34" charset="0"/>
                <a:ea typeface="Questrial"/>
                <a:cs typeface="Questrial"/>
                <a:sym typeface="Questrial"/>
              </a:rPr>
              <a:t>Researchers </a:t>
            </a:r>
            <a:r>
              <a:rPr lang="en-US" sz="2400" u="sng" dirty="0">
                <a:solidFill>
                  <a:srgbClr val="0070C0"/>
                </a:solidFill>
                <a:latin typeface="Franklin Gothic Book" panose="020B0503020102020204" pitchFamily="34" charset="0"/>
                <a:ea typeface="Questrial"/>
                <a:cs typeface="Questrial"/>
                <a:sym typeface="Questrial"/>
              </a:rPr>
              <a:t>whose work focuses on modeling</a:t>
            </a:r>
            <a:r>
              <a:rPr lang="en-US" sz="2400" dirty="0">
                <a:solidFill>
                  <a:srgbClr val="0070C0"/>
                </a:solidFill>
                <a:latin typeface="Franklin Gothic Book" panose="020B0503020102020204" pitchFamily="34" charset="0"/>
                <a:ea typeface="Questrial"/>
                <a:cs typeface="Questrial"/>
                <a:sym typeface="Questrial"/>
              </a:rPr>
              <a:t> tend to use the present tense more than the past tense in their writing.</a:t>
            </a:r>
            <a:br>
              <a:rPr lang="en-US" sz="1000" dirty="0">
                <a:solidFill>
                  <a:srgbClr val="0070C0"/>
                </a:solidFill>
                <a:latin typeface="Franklin Gothic Book" panose="020B0503020102020204" pitchFamily="34" charset="0"/>
                <a:ea typeface="Questrial"/>
                <a:cs typeface="Questrial"/>
                <a:sym typeface="Questrial"/>
              </a:rPr>
            </a:br>
            <a:endParaRPr lang="en-US" sz="1000" dirty="0">
              <a:solidFill>
                <a:srgbClr val="0070C0"/>
              </a:solidFill>
              <a:latin typeface="Franklin Gothic Book" panose="020B0503020102020204" pitchFamily="34" charset="0"/>
              <a:ea typeface="Questrial"/>
              <a:cs typeface="Questrial"/>
              <a:sym typeface="Questrial"/>
            </a:endParaRPr>
          </a:p>
          <a:p>
            <a:pPr marL="463550" lvl="1" indent="0" algn="l">
              <a:spcBef>
                <a:spcPts val="0"/>
              </a:spcBef>
              <a:buSzPct val="25000"/>
              <a:buNone/>
            </a:pPr>
            <a:r>
              <a:rPr lang="en-US" sz="2400" dirty="0">
                <a:solidFill>
                  <a:srgbClr val="0070C0"/>
                </a:solidFill>
                <a:latin typeface="Franklin Gothic Book" panose="020B0503020102020204" pitchFamily="34" charset="0"/>
                <a:ea typeface="Questrial"/>
                <a:cs typeface="Questrial"/>
                <a:sym typeface="Questrial"/>
              </a:rPr>
              <a:t>This study examines the elements </a:t>
            </a:r>
            <a:r>
              <a:rPr lang="en-US" sz="2400" u="sng" dirty="0">
                <a:solidFill>
                  <a:srgbClr val="0070C0"/>
                </a:solidFill>
                <a:latin typeface="Franklin Gothic Book" panose="020B0503020102020204" pitchFamily="34" charset="0"/>
                <a:ea typeface="Questrial"/>
                <a:cs typeface="Questrial"/>
                <a:sym typeface="Questrial"/>
              </a:rPr>
              <a:t>that comprise successful recommendation systems</a:t>
            </a:r>
            <a:r>
              <a:rPr lang="en-US" sz="2400" dirty="0">
                <a:solidFill>
                  <a:srgbClr val="0070C0"/>
                </a:solidFill>
                <a:latin typeface="Franklin Gothic Book" panose="020B0503020102020204" pitchFamily="34" charset="0"/>
                <a:ea typeface="Questrial"/>
                <a:cs typeface="Questrial"/>
                <a:sym typeface="Questrial"/>
              </a:rPr>
              <a:t>. </a:t>
            </a:r>
          </a:p>
          <a:p>
            <a:pPr marL="228600" indent="0" algn="l">
              <a:buSzPct val="25000"/>
              <a:buNone/>
            </a:pPr>
            <a:endParaRPr lang="en-US" sz="2000" dirty="0">
              <a:solidFill>
                <a:srgbClr val="002060"/>
              </a:solidFill>
              <a:latin typeface="Franklin Gothic Book" panose="020B0503020102020204" pitchFamily="34" charset="0"/>
              <a:ea typeface="Questrial"/>
              <a:cs typeface="Questrial"/>
              <a:sym typeface="Questrial"/>
            </a:endParaRPr>
          </a:p>
        </p:txBody>
      </p:sp>
    </p:spTree>
    <p:extLst>
      <p:ext uri="{BB962C8B-B14F-4D97-AF65-F5344CB8AC3E}">
        <p14:creationId xmlns:p14="http://schemas.microsoft.com/office/powerpoint/2010/main" val="24145940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4021" y="632654"/>
            <a:ext cx="9655779" cy="769720"/>
          </a:xfrm>
        </p:spPr>
        <p:txBody>
          <a:bodyPr/>
          <a:lstStyle/>
          <a:p>
            <a:r>
              <a:rPr lang="en-US" sz="3600" dirty="0">
                <a:solidFill>
                  <a:srgbClr val="002060"/>
                </a:solidFill>
                <a:latin typeface="Franklin Gothic Book" panose="020B0503020102020204" pitchFamily="34" charset="0"/>
              </a:rPr>
              <a:t>Relative Clauses: Essential or Nonessential?</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93700" y="1417336"/>
            <a:ext cx="12170379" cy="4993802"/>
          </a:xfrm>
        </p:spPr>
        <p:txBody>
          <a:bodyPr/>
          <a:lstStyle/>
          <a:p>
            <a:pPr marL="228600" indent="0" algn="l">
              <a:buSzPct val="100000"/>
              <a:buNone/>
            </a:pPr>
            <a:r>
              <a:rPr lang="en-US" sz="2600" dirty="0">
                <a:solidFill>
                  <a:srgbClr val="002060"/>
                </a:solidFill>
                <a:latin typeface="Franklin Gothic Book" panose="020B0503020102020204" pitchFamily="34" charset="0"/>
                <a:ea typeface="Questrial"/>
                <a:cs typeface="Questrial"/>
                <a:sym typeface="Questrial"/>
              </a:rPr>
              <a:t>In order to know whether to use that or which, and whether to insert commas around the relative clause, ask: is this clause </a:t>
            </a:r>
            <a:r>
              <a:rPr lang="en-US" sz="2600" b="1" dirty="0">
                <a:solidFill>
                  <a:schemeClr val="tx1"/>
                </a:solidFill>
                <a:latin typeface="Franklin Gothic Book" panose="020B0503020102020204" pitchFamily="34" charset="0"/>
                <a:ea typeface="Questrial"/>
                <a:cs typeface="Questrial"/>
                <a:sym typeface="Questrial"/>
              </a:rPr>
              <a:t>essential to the sentence, or not</a:t>
            </a:r>
            <a:r>
              <a:rPr lang="en-US" sz="2600" dirty="0">
                <a:solidFill>
                  <a:srgbClr val="002060"/>
                </a:solidFill>
                <a:latin typeface="Franklin Gothic Book" panose="020B0503020102020204" pitchFamily="34" charset="0"/>
                <a:ea typeface="Questrial"/>
                <a:cs typeface="Questrial"/>
                <a:sym typeface="Questrial"/>
              </a:rPr>
              <a:t>?</a:t>
            </a:r>
          </a:p>
          <a:p>
            <a:pPr marL="228600" indent="0" algn="l">
              <a:buSzPct val="100000"/>
              <a:buNone/>
            </a:pPr>
            <a:endParaRPr lang="en-US" sz="1100" dirty="0">
              <a:solidFill>
                <a:srgbClr val="002060"/>
              </a:solidFill>
              <a:latin typeface="Franklin Gothic Book" panose="020B0503020102020204" pitchFamily="34" charset="0"/>
              <a:ea typeface="Questrial"/>
              <a:cs typeface="Questrial"/>
              <a:sym typeface="Questrial"/>
            </a:endParaRPr>
          </a:p>
          <a:p>
            <a:pPr marL="228600" indent="0" algn="l">
              <a:buSzPct val="100000"/>
              <a:buNone/>
            </a:pPr>
            <a:r>
              <a:rPr lang="en-US" sz="2600" dirty="0">
                <a:solidFill>
                  <a:srgbClr val="002060"/>
                </a:solidFill>
                <a:latin typeface="Franklin Gothic Book" panose="020B0503020102020204" pitchFamily="34" charset="0"/>
                <a:ea typeface="Questrial"/>
                <a:cs typeface="Questrial"/>
                <a:sym typeface="Questrial"/>
              </a:rPr>
              <a:t>Can you omit the relative clause? Will the sentence still make sense?</a:t>
            </a:r>
          </a:p>
          <a:p>
            <a:pPr marL="228600" indent="0" algn="l">
              <a:buSzPct val="100000"/>
              <a:buNone/>
            </a:pPr>
            <a:endParaRPr lang="en-US" sz="1200" dirty="0">
              <a:solidFill>
                <a:srgbClr val="002060"/>
              </a:solidFill>
              <a:latin typeface="Franklin Gothic Book" panose="020B0503020102020204" pitchFamily="34" charset="0"/>
              <a:ea typeface="Questrial"/>
              <a:cs typeface="Questrial"/>
              <a:sym typeface="Questrial"/>
            </a:endParaRPr>
          </a:p>
          <a:p>
            <a:pPr marL="228600" indent="0" algn="l">
              <a:buSzPct val="100000"/>
              <a:buNone/>
            </a:pPr>
            <a:endParaRPr lang="en-US" sz="1200" dirty="0">
              <a:solidFill>
                <a:srgbClr val="002060"/>
              </a:solidFill>
              <a:latin typeface="Franklin Gothic Book" panose="020B0503020102020204" pitchFamily="34" charset="0"/>
              <a:ea typeface="Questrial"/>
              <a:cs typeface="Questrial"/>
              <a:sym typeface="Questrial"/>
            </a:endParaRPr>
          </a:p>
          <a:p>
            <a:pPr marL="0" indent="0" algn="l">
              <a:buClr>
                <a:srgbClr val="002060"/>
              </a:buClr>
              <a:buSzPct val="100000"/>
              <a:buNone/>
            </a:pPr>
            <a:r>
              <a:rPr lang="en-US" dirty="0">
                <a:solidFill>
                  <a:srgbClr val="0070C0"/>
                </a:solidFill>
                <a:latin typeface="Franklin Gothic Book" panose="020B0503020102020204" pitchFamily="34" charset="0"/>
                <a:ea typeface="Questrial"/>
                <a:cs typeface="Questrial"/>
                <a:sym typeface="Questrial"/>
              </a:rPr>
              <a:t>Dedication is a trait that all UVA engineers share. </a:t>
            </a:r>
            <a:r>
              <a:rPr lang="en-US" b="1" i="1" dirty="0">
                <a:solidFill>
                  <a:schemeClr val="tx1"/>
                </a:solidFill>
                <a:latin typeface="Franklin Gothic Book" panose="020B0503020102020204" pitchFamily="34" charset="0"/>
                <a:ea typeface="Questrial"/>
                <a:cs typeface="Questrial"/>
                <a:sym typeface="Questrial"/>
              </a:rPr>
              <a:t>ESSENTIAL</a:t>
            </a:r>
          </a:p>
          <a:p>
            <a:pPr marL="0" indent="0" algn="l">
              <a:spcBef>
                <a:spcPts val="1800"/>
              </a:spcBef>
              <a:buClr>
                <a:srgbClr val="002060"/>
              </a:buClr>
              <a:buSzPct val="100000"/>
              <a:buNone/>
            </a:pPr>
            <a:r>
              <a:rPr lang="en-US" dirty="0">
                <a:solidFill>
                  <a:srgbClr val="0070C0"/>
                </a:solidFill>
                <a:latin typeface="Franklin Gothic Book" panose="020B0503020102020204" pitchFamily="34" charset="0"/>
                <a:ea typeface="Questrial"/>
                <a:cs typeface="Questrial"/>
                <a:sym typeface="Questrial"/>
              </a:rPr>
              <a:t>	Dedication is a trait </a:t>
            </a:r>
            <a:r>
              <a:rPr lang="en-US" strike="sngStrike" dirty="0">
                <a:solidFill>
                  <a:srgbClr val="0070C0"/>
                </a:solidFill>
                <a:latin typeface="Franklin Gothic Book" panose="020B0503020102020204" pitchFamily="34" charset="0"/>
                <a:ea typeface="Questrial"/>
                <a:cs typeface="Questrial"/>
                <a:sym typeface="Questrial"/>
              </a:rPr>
              <a:t>that all UVA engineers share</a:t>
            </a:r>
            <a:r>
              <a:rPr lang="en-US" dirty="0">
                <a:solidFill>
                  <a:srgbClr val="0070C0"/>
                </a:solidFill>
                <a:latin typeface="Franklin Gothic Book" panose="020B0503020102020204" pitchFamily="34" charset="0"/>
                <a:ea typeface="Questrial"/>
                <a:cs typeface="Questrial"/>
                <a:sym typeface="Questrial"/>
              </a:rPr>
              <a:t>. </a:t>
            </a:r>
            <a:r>
              <a:rPr lang="en-US" sz="1600" dirty="0">
                <a:solidFill>
                  <a:schemeClr val="accent1"/>
                </a:solidFill>
                <a:latin typeface="Franklin Gothic Book" panose="020B0503020102020204" pitchFamily="34" charset="0"/>
                <a:ea typeface="Questrial"/>
                <a:cs typeface="Questrial"/>
                <a:sym typeface="Questrial"/>
              </a:rPr>
              <a:t>[technically a sentence, but doesn’t say much]</a:t>
            </a:r>
            <a:endParaRPr lang="en-US" sz="1600" b="1" i="1" dirty="0">
              <a:solidFill>
                <a:schemeClr val="accent1"/>
              </a:solidFill>
              <a:latin typeface="Franklin Gothic Book" panose="020B0503020102020204" pitchFamily="34" charset="0"/>
              <a:ea typeface="Questrial"/>
              <a:cs typeface="Questrial"/>
              <a:sym typeface="Questrial"/>
            </a:endParaRPr>
          </a:p>
          <a:p>
            <a:pPr marL="0" indent="0" algn="l">
              <a:spcBef>
                <a:spcPts val="1800"/>
              </a:spcBef>
              <a:buClr>
                <a:srgbClr val="002060"/>
              </a:buClr>
              <a:buSzPct val="100000"/>
              <a:buNone/>
            </a:pPr>
            <a:r>
              <a:rPr lang="en-US" dirty="0">
                <a:solidFill>
                  <a:srgbClr val="0070C0"/>
                </a:solidFill>
                <a:latin typeface="Franklin Gothic Book" panose="020B0503020102020204" pitchFamily="34" charset="0"/>
                <a:ea typeface="Questrial"/>
                <a:cs typeface="Questrial"/>
                <a:sym typeface="Questrial"/>
              </a:rPr>
              <a:t>My PI, who was my favorite boss ever, got a new job in Boston. </a:t>
            </a:r>
            <a:r>
              <a:rPr lang="en-US" b="1" i="1" dirty="0">
                <a:solidFill>
                  <a:schemeClr val="tx1"/>
                </a:solidFill>
                <a:latin typeface="Franklin Gothic Book" panose="020B0503020102020204" pitchFamily="34" charset="0"/>
                <a:ea typeface="Questrial"/>
                <a:cs typeface="Questrial"/>
                <a:sym typeface="Questrial"/>
              </a:rPr>
              <a:t>NONESSENTIAL</a:t>
            </a:r>
          </a:p>
          <a:p>
            <a:pPr marL="0" indent="0" algn="l">
              <a:spcBef>
                <a:spcPts val="1800"/>
              </a:spcBef>
              <a:buClr>
                <a:srgbClr val="002060"/>
              </a:buClr>
              <a:buSzPct val="100000"/>
              <a:buNone/>
            </a:pPr>
            <a:r>
              <a:rPr lang="en-US" dirty="0">
                <a:solidFill>
                  <a:srgbClr val="0070C0"/>
                </a:solidFill>
                <a:latin typeface="Franklin Gothic Book" panose="020B0503020102020204" pitchFamily="34" charset="0"/>
                <a:ea typeface="Questrial"/>
                <a:cs typeface="Questrial"/>
                <a:sym typeface="Questrial"/>
              </a:rPr>
              <a:t>	 My PI, </a:t>
            </a:r>
            <a:r>
              <a:rPr lang="en-US" strike="sngStrike" dirty="0">
                <a:solidFill>
                  <a:srgbClr val="0070C0"/>
                </a:solidFill>
                <a:latin typeface="Franklin Gothic Book" panose="020B0503020102020204" pitchFamily="34" charset="0"/>
                <a:ea typeface="Questrial"/>
                <a:cs typeface="Questrial"/>
                <a:sym typeface="Questrial"/>
              </a:rPr>
              <a:t>who was my favorite boss ever,</a:t>
            </a:r>
            <a:r>
              <a:rPr lang="en-US" dirty="0">
                <a:solidFill>
                  <a:srgbClr val="0070C0"/>
                </a:solidFill>
                <a:latin typeface="Franklin Gothic Book" panose="020B0503020102020204" pitchFamily="34" charset="0"/>
                <a:ea typeface="Questrial"/>
                <a:cs typeface="Questrial"/>
                <a:sym typeface="Questrial"/>
              </a:rPr>
              <a:t> got a new job in Boston. </a:t>
            </a:r>
          </a:p>
          <a:p>
            <a:pPr marL="0" indent="0" algn="l">
              <a:spcBef>
                <a:spcPts val="1800"/>
              </a:spcBef>
              <a:buClr>
                <a:srgbClr val="002060"/>
              </a:buClr>
              <a:buSzPct val="100000"/>
              <a:buNone/>
            </a:pPr>
            <a:r>
              <a:rPr lang="en-US" i="1" dirty="0">
                <a:solidFill>
                  <a:srgbClr val="0070C0"/>
                </a:solidFill>
                <a:latin typeface="Franklin Gothic Book" panose="020B0503020102020204" pitchFamily="34" charset="0"/>
                <a:ea typeface="Questrial"/>
                <a:cs typeface="Questrial"/>
                <a:sym typeface="Questrial"/>
              </a:rPr>
              <a:t>	</a:t>
            </a:r>
            <a:r>
              <a:rPr lang="en-US" dirty="0">
                <a:solidFill>
                  <a:srgbClr val="0070C0"/>
                </a:solidFill>
                <a:latin typeface="Franklin Gothic Book" panose="020B0503020102020204" pitchFamily="34" charset="0"/>
                <a:ea typeface="Questrial"/>
                <a:cs typeface="Questrial"/>
                <a:sym typeface="Questrial"/>
              </a:rPr>
              <a:t> My PI got a new job in Boston. </a:t>
            </a:r>
            <a:endParaRPr lang="en-US" sz="2600" b="1" dirty="0">
              <a:solidFill>
                <a:srgbClr val="002060"/>
              </a:solidFill>
              <a:latin typeface="Franklin Gothic Book" panose="020B0503020102020204" pitchFamily="34" charset="0"/>
              <a:ea typeface="Questrial"/>
              <a:cs typeface="Questrial"/>
              <a:sym typeface="Questrial"/>
            </a:endParaRPr>
          </a:p>
          <a:p>
            <a:pPr marL="228600" indent="0" algn="l">
              <a:buSzPct val="100000"/>
              <a:buNone/>
            </a:pPr>
            <a:endParaRPr lang="en-US" sz="2600" b="1" dirty="0">
              <a:solidFill>
                <a:srgbClr val="002060"/>
              </a:solidFill>
              <a:latin typeface="Franklin Gothic Book" panose="020B0503020102020204" pitchFamily="34" charset="0"/>
              <a:ea typeface="Questrial"/>
              <a:cs typeface="Questrial"/>
              <a:sym typeface="Questrial"/>
            </a:endParaRPr>
          </a:p>
        </p:txBody>
      </p:sp>
    </p:spTree>
    <p:extLst>
      <p:ext uri="{BB962C8B-B14F-4D97-AF65-F5344CB8AC3E}">
        <p14:creationId xmlns:p14="http://schemas.microsoft.com/office/powerpoint/2010/main" val="18096254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147747"/>
            <a:ext cx="11339930" cy="769720"/>
          </a:xfrm>
          <a:solidFill>
            <a:schemeClr val="bg1"/>
          </a:solidFill>
        </p:spPr>
        <p:txBody>
          <a:bodyPr/>
          <a:lstStyle/>
          <a:p>
            <a:pPr algn="l"/>
            <a:r>
              <a:rPr lang="en-US" sz="3600" dirty="0">
                <a:solidFill>
                  <a:srgbClr val="002060"/>
                </a:solidFill>
                <a:latin typeface="Franklin Gothic Book" panose="020B0503020102020204" pitchFamily="34" charset="0"/>
              </a:rPr>
              <a:t>Relative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1377862" y="1098592"/>
            <a:ext cx="10446708" cy="5661765"/>
          </a:xfrm>
        </p:spPr>
        <p:txBody>
          <a:bodyPr/>
          <a:lstStyle/>
          <a:p>
            <a:pPr marL="571500" indent="-342900" algn="l">
              <a:spcAft>
                <a:spcPts val="600"/>
              </a:spcAft>
              <a:buClr>
                <a:srgbClr val="002060"/>
              </a:buClr>
              <a:buSzPct val="100000"/>
              <a:buFont typeface="Wingdings" panose="05000000000000000000" pitchFamily="2" charset="2"/>
              <a:buChar char="§"/>
            </a:pPr>
            <a:r>
              <a:rPr lang="en-US" sz="3200" b="1" dirty="0">
                <a:solidFill>
                  <a:srgbClr val="002060"/>
                </a:solidFill>
                <a:latin typeface="Franklin Gothic Book" panose="020B0503020102020204" pitchFamily="34" charset="0"/>
                <a:ea typeface="Questrial"/>
                <a:cs typeface="Questrial"/>
                <a:sym typeface="Questrial"/>
              </a:rPr>
              <a:t>For an </a:t>
            </a:r>
            <a:r>
              <a:rPr lang="en-US" sz="3200" b="1" dirty="0">
                <a:solidFill>
                  <a:schemeClr val="tx1"/>
                </a:solidFill>
                <a:latin typeface="Franklin Gothic Book" panose="020B0503020102020204" pitchFamily="34" charset="0"/>
                <a:ea typeface="Questrial"/>
                <a:cs typeface="Questrial"/>
                <a:sym typeface="Questrial"/>
              </a:rPr>
              <a:t>essential</a:t>
            </a:r>
            <a:r>
              <a:rPr lang="en-US" sz="3200" b="1" dirty="0">
                <a:solidFill>
                  <a:srgbClr val="002060"/>
                </a:solidFill>
                <a:latin typeface="Franklin Gothic Book" panose="020B0503020102020204" pitchFamily="34" charset="0"/>
                <a:ea typeface="Questrial"/>
                <a:cs typeface="Questrial"/>
                <a:sym typeface="Questrial"/>
              </a:rPr>
              <a:t> relative clause: </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chemeClr val="tx1"/>
                </a:solidFill>
                <a:latin typeface="Franklin Gothic Book" panose="020B0503020102020204" pitchFamily="34" charset="0"/>
                <a:ea typeface="Questrial"/>
                <a:cs typeface="Questrial"/>
                <a:sym typeface="Questrial"/>
              </a:rPr>
              <a:t>No commas </a:t>
            </a:r>
            <a:r>
              <a:rPr lang="en-US" sz="2800" dirty="0">
                <a:solidFill>
                  <a:srgbClr val="002060"/>
                </a:solidFill>
                <a:latin typeface="Franklin Gothic Book" panose="020B0503020102020204" pitchFamily="34" charset="0"/>
                <a:ea typeface="Questrial"/>
                <a:cs typeface="Questrial"/>
                <a:sym typeface="Questrial"/>
              </a:rPr>
              <a:t>around the inserted material</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rgbClr val="002060"/>
                </a:solidFill>
                <a:latin typeface="Franklin Gothic Book" panose="020B0503020102020204" pitchFamily="34" charset="0"/>
                <a:ea typeface="Questrial"/>
                <a:cs typeface="Questrial"/>
                <a:sym typeface="Questrial"/>
              </a:rPr>
              <a:t>If human, use “who”</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rgbClr val="002060"/>
                </a:solidFill>
                <a:latin typeface="Franklin Gothic Book" panose="020B0503020102020204" pitchFamily="34" charset="0"/>
                <a:ea typeface="Questrial"/>
                <a:cs typeface="Questrial"/>
                <a:sym typeface="Questrial"/>
              </a:rPr>
              <a:t>If non-human, use “that” </a:t>
            </a:r>
            <a:r>
              <a:rPr lang="en-US" sz="1400" dirty="0">
                <a:solidFill>
                  <a:srgbClr val="002060"/>
                </a:solidFill>
                <a:latin typeface="Franklin Gothic Book" panose="020B0503020102020204" pitchFamily="34" charset="0"/>
                <a:ea typeface="Questrial"/>
                <a:cs typeface="Questrial"/>
                <a:sym typeface="Questrial"/>
              </a:rPr>
              <a:t>(though you may see “which” used here, too, in non-American English)</a:t>
            </a:r>
          </a:p>
          <a:p>
            <a:pPr marL="685800" lvl="1" indent="0" algn="l">
              <a:spcBef>
                <a:spcPts val="0"/>
              </a:spcBef>
              <a:spcAft>
                <a:spcPts val="600"/>
              </a:spcAft>
              <a:buClr>
                <a:srgbClr val="002060"/>
              </a:buClr>
              <a:buSzPct val="100000"/>
              <a:buNone/>
            </a:pPr>
            <a:endParaRPr lang="en-US" sz="1400" dirty="0">
              <a:solidFill>
                <a:srgbClr val="002060"/>
              </a:solidFill>
              <a:latin typeface="Franklin Gothic Book" panose="020B0503020102020204" pitchFamily="34" charset="0"/>
              <a:ea typeface="Questrial"/>
              <a:cs typeface="Questrial"/>
              <a:sym typeface="Questrial"/>
            </a:endParaRPr>
          </a:p>
          <a:p>
            <a:pPr marL="685800" lvl="1" indent="0" algn="l">
              <a:spcBef>
                <a:spcPts val="0"/>
              </a:spcBef>
              <a:spcAft>
                <a:spcPts val="600"/>
              </a:spcAft>
              <a:buClr>
                <a:srgbClr val="002060"/>
              </a:buClr>
              <a:buSzPct val="100000"/>
              <a:buNone/>
            </a:pPr>
            <a:endParaRPr lang="en-US" sz="1400" dirty="0">
              <a:solidFill>
                <a:srgbClr val="002060"/>
              </a:solidFill>
              <a:latin typeface="Franklin Gothic Book" panose="020B0503020102020204" pitchFamily="34" charset="0"/>
              <a:ea typeface="Questrial"/>
              <a:cs typeface="Questrial"/>
              <a:sym typeface="Questrial"/>
            </a:endParaRPr>
          </a:p>
          <a:p>
            <a:pPr marL="571500" indent="-342900" algn="l">
              <a:spcAft>
                <a:spcPts val="600"/>
              </a:spcAft>
              <a:buClr>
                <a:srgbClr val="002060"/>
              </a:buClr>
              <a:buSzPct val="100000"/>
              <a:buFont typeface="Wingdings" panose="05000000000000000000" pitchFamily="2" charset="2"/>
              <a:buChar char="§"/>
            </a:pPr>
            <a:r>
              <a:rPr lang="en-US" sz="3200" b="1" dirty="0">
                <a:solidFill>
                  <a:srgbClr val="002060"/>
                </a:solidFill>
                <a:latin typeface="Franklin Gothic Book" panose="020B0503020102020204" pitchFamily="34" charset="0"/>
                <a:ea typeface="Questrial"/>
                <a:cs typeface="Questrial"/>
                <a:sym typeface="Questrial"/>
              </a:rPr>
              <a:t> For a </a:t>
            </a:r>
            <a:r>
              <a:rPr lang="en-US" sz="3200" b="1" dirty="0">
                <a:solidFill>
                  <a:schemeClr val="tx1"/>
                </a:solidFill>
                <a:latin typeface="Franklin Gothic Book" panose="020B0503020102020204" pitchFamily="34" charset="0"/>
                <a:ea typeface="Questrial"/>
                <a:cs typeface="Questrial"/>
                <a:sym typeface="Questrial"/>
              </a:rPr>
              <a:t>nonessential</a:t>
            </a:r>
            <a:r>
              <a:rPr lang="en-US" sz="3200" b="1" dirty="0">
                <a:solidFill>
                  <a:srgbClr val="002060"/>
                </a:solidFill>
                <a:latin typeface="Franklin Gothic Book" panose="020B0503020102020204" pitchFamily="34" charset="0"/>
                <a:ea typeface="Questrial"/>
                <a:cs typeface="Questrial"/>
                <a:sym typeface="Questrial"/>
              </a:rPr>
              <a:t> relative clause: </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chemeClr val="tx1"/>
                </a:solidFill>
                <a:latin typeface="Franklin Gothic Book" panose="020B0503020102020204" pitchFamily="34" charset="0"/>
                <a:ea typeface="Questrial"/>
                <a:cs typeface="Questrial"/>
                <a:sym typeface="Questrial"/>
              </a:rPr>
              <a:t>Put commas around the inserted material</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rgbClr val="002060"/>
                </a:solidFill>
                <a:latin typeface="Franklin Gothic Book" panose="020B0503020102020204" pitchFamily="34" charset="0"/>
                <a:ea typeface="Questrial"/>
                <a:cs typeface="Questrial"/>
                <a:sym typeface="Questrial"/>
              </a:rPr>
              <a:t>If human, use “who”</a:t>
            </a:r>
          </a:p>
          <a:p>
            <a:pPr marL="1028700" lvl="1" indent="-342900" algn="l">
              <a:spcBef>
                <a:spcPts val="0"/>
              </a:spcBef>
              <a:spcAft>
                <a:spcPts val="600"/>
              </a:spcAft>
              <a:buClr>
                <a:srgbClr val="002060"/>
              </a:buClr>
              <a:buSzPct val="100000"/>
              <a:buFont typeface="Wingdings" panose="05000000000000000000" pitchFamily="2" charset="2"/>
              <a:buChar char="§"/>
            </a:pPr>
            <a:r>
              <a:rPr lang="en-US" sz="2800" dirty="0">
                <a:solidFill>
                  <a:srgbClr val="002060"/>
                </a:solidFill>
                <a:latin typeface="Franklin Gothic Book" panose="020B0503020102020204" pitchFamily="34" charset="0"/>
                <a:ea typeface="Questrial"/>
                <a:cs typeface="Questrial"/>
                <a:sym typeface="Questrial"/>
              </a:rPr>
              <a:t>If non-human, use “which” </a:t>
            </a:r>
            <a:r>
              <a:rPr lang="en-US" sz="2800" dirty="0">
                <a:solidFill>
                  <a:schemeClr val="tx1"/>
                </a:solidFill>
                <a:latin typeface="Franklin Gothic Book" panose="020B0503020102020204" pitchFamily="34" charset="0"/>
                <a:ea typeface="Questrial"/>
                <a:cs typeface="Questrial"/>
                <a:sym typeface="Questrial"/>
              </a:rPr>
              <a:t>(</a:t>
            </a:r>
            <a:r>
              <a:rPr lang="en-US" sz="2800" u="sng" dirty="0">
                <a:solidFill>
                  <a:schemeClr val="tx1"/>
                </a:solidFill>
                <a:latin typeface="Franklin Gothic Book" panose="020B0503020102020204" pitchFamily="34" charset="0"/>
                <a:ea typeface="Questrial"/>
                <a:cs typeface="Questrial"/>
                <a:sym typeface="Questrial"/>
              </a:rPr>
              <a:t>never</a:t>
            </a:r>
            <a:r>
              <a:rPr lang="en-US" sz="2800" dirty="0">
                <a:solidFill>
                  <a:schemeClr val="tx1"/>
                </a:solidFill>
                <a:latin typeface="Franklin Gothic Book" panose="020B0503020102020204" pitchFamily="34" charset="0"/>
                <a:ea typeface="Questrial"/>
                <a:cs typeface="Questrial"/>
                <a:sym typeface="Questrial"/>
              </a:rPr>
              <a:t> “that”) </a:t>
            </a:r>
            <a:endParaRPr lang="en-US" sz="2800" dirty="0">
              <a:solidFill>
                <a:srgbClr val="002060"/>
              </a:solidFill>
              <a:latin typeface="Franklin Gothic Book" panose="020B0503020102020204" pitchFamily="34" charset="0"/>
              <a:ea typeface="Questrial"/>
              <a:cs typeface="Questrial"/>
              <a:sym typeface="Questrial"/>
            </a:endParaRPr>
          </a:p>
        </p:txBody>
      </p:sp>
    </p:spTree>
    <p:extLst>
      <p:ext uri="{BB962C8B-B14F-4D97-AF65-F5344CB8AC3E}">
        <p14:creationId xmlns:p14="http://schemas.microsoft.com/office/powerpoint/2010/main" val="3416671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17286" y="939800"/>
            <a:ext cx="10357427" cy="5422901"/>
          </a:xfrm>
        </p:spPr>
        <p:txBody>
          <a:bodyPr/>
          <a:lstStyle/>
          <a:p>
            <a:pPr marL="76200" indent="0" algn="l">
              <a:buClr>
                <a:srgbClr val="002060"/>
              </a:buClr>
              <a:buSzPct val="75000"/>
              <a:buNone/>
            </a:pPr>
            <a:r>
              <a:rPr lang="en-US" sz="4000" dirty="0">
                <a:solidFill>
                  <a:schemeClr val="accent1"/>
                </a:solidFill>
              </a:rPr>
              <a:t>Sometimes, you need an </a:t>
            </a:r>
            <a:r>
              <a:rPr lang="en-US" sz="4000" dirty="0">
                <a:solidFill>
                  <a:schemeClr val="tx1"/>
                </a:solidFill>
              </a:rPr>
              <a:t>object</a:t>
            </a:r>
            <a:r>
              <a:rPr lang="en-US" sz="4000" dirty="0">
                <a:solidFill>
                  <a:srgbClr val="002060"/>
                </a:solidFill>
              </a:rPr>
              <a:t> </a:t>
            </a:r>
            <a:r>
              <a:rPr lang="en-US" sz="4000" dirty="0">
                <a:solidFill>
                  <a:schemeClr val="accent1"/>
                </a:solidFill>
              </a:rPr>
              <a:t>(in addition to a </a:t>
            </a:r>
            <a:r>
              <a:rPr lang="en-US" sz="4000" dirty="0">
                <a:solidFill>
                  <a:schemeClr val="tx1"/>
                </a:solidFill>
              </a:rPr>
              <a:t>subject</a:t>
            </a:r>
            <a:r>
              <a:rPr lang="en-US" sz="4000" dirty="0">
                <a:solidFill>
                  <a:srgbClr val="002060"/>
                </a:solidFill>
              </a:rPr>
              <a:t> </a:t>
            </a:r>
            <a:r>
              <a:rPr lang="en-US" sz="4000" dirty="0">
                <a:solidFill>
                  <a:schemeClr val="accent1"/>
                </a:solidFill>
              </a:rPr>
              <a:t>and </a:t>
            </a:r>
            <a:r>
              <a:rPr lang="en-US" sz="4000" dirty="0">
                <a:solidFill>
                  <a:schemeClr val="tx1"/>
                </a:solidFill>
              </a:rPr>
              <a:t>verb</a:t>
            </a:r>
            <a:r>
              <a:rPr lang="en-US" sz="4000" dirty="0">
                <a:solidFill>
                  <a:schemeClr val="accent1"/>
                </a:solidFill>
              </a:rPr>
              <a:t>) to make sure you have a complete thought that makes sense. </a:t>
            </a:r>
          </a:p>
          <a:p>
            <a:pPr marL="76200" indent="0" algn="l">
              <a:buClr>
                <a:srgbClr val="002060"/>
              </a:buClr>
              <a:buSzPct val="75000"/>
              <a:buNone/>
            </a:pPr>
            <a:endParaRPr lang="en-US" sz="4000" dirty="0">
              <a:solidFill>
                <a:srgbClr val="002060"/>
              </a:solidFill>
            </a:endParaRPr>
          </a:p>
          <a:p>
            <a:pPr marL="76200" indent="0" algn="l">
              <a:buClr>
                <a:srgbClr val="002060"/>
              </a:buClr>
              <a:buSzPct val="75000"/>
              <a:buNone/>
            </a:pPr>
            <a:r>
              <a:rPr lang="en-US" sz="4000" dirty="0">
                <a:solidFill>
                  <a:schemeClr val="accent3"/>
                </a:solidFill>
              </a:rPr>
              <a:t>We calibrated. </a:t>
            </a:r>
            <a:r>
              <a:rPr lang="en-US" sz="4000" dirty="0">
                <a:solidFill>
                  <a:schemeClr val="accent1"/>
                </a:solidFill>
              </a:rPr>
              <a:t>[</a:t>
            </a:r>
            <a:r>
              <a:rPr lang="en-US" sz="4000" dirty="0">
                <a:solidFill>
                  <a:schemeClr val="tx1"/>
                </a:solidFill>
              </a:rPr>
              <a:t>S</a:t>
            </a:r>
            <a:r>
              <a:rPr lang="en-US" sz="4000" dirty="0">
                <a:solidFill>
                  <a:srgbClr val="002060"/>
                </a:solidFill>
              </a:rPr>
              <a:t> </a:t>
            </a:r>
            <a:r>
              <a:rPr lang="en-US" sz="4000" dirty="0">
                <a:solidFill>
                  <a:schemeClr val="accent1"/>
                </a:solidFill>
              </a:rPr>
              <a:t>+</a:t>
            </a:r>
            <a:r>
              <a:rPr lang="en-US" sz="4000" dirty="0">
                <a:solidFill>
                  <a:srgbClr val="002060"/>
                </a:solidFill>
              </a:rPr>
              <a:t> </a:t>
            </a:r>
            <a:r>
              <a:rPr lang="en-US" sz="4000" dirty="0">
                <a:solidFill>
                  <a:schemeClr val="tx1"/>
                </a:solidFill>
              </a:rPr>
              <a:t>V</a:t>
            </a:r>
            <a:r>
              <a:rPr lang="en-US" sz="4000" dirty="0">
                <a:solidFill>
                  <a:schemeClr val="accent1"/>
                </a:solidFill>
              </a:rPr>
              <a:t>]</a:t>
            </a:r>
          </a:p>
          <a:p>
            <a:pPr marL="76200" indent="0" algn="l">
              <a:buClr>
                <a:srgbClr val="002060"/>
              </a:buClr>
              <a:buSzPct val="75000"/>
              <a:buNone/>
            </a:pPr>
            <a:r>
              <a:rPr lang="en-US" sz="4000" dirty="0">
                <a:solidFill>
                  <a:schemeClr val="accent3"/>
                </a:solidFill>
              </a:rPr>
              <a:t>We calibrated the model. </a:t>
            </a:r>
            <a:r>
              <a:rPr lang="en-US" sz="4000" dirty="0">
                <a:solidFill>
                  <a:schemeClr val="accent1"/>
                </a:solidFill>
              </a:rPr>
              <a:t>[</a:t>
            </a:r>
            <a:r>
              <a:rPr lang="en-US" sz="4000" dirty="0">
                <a:solidFill>
                  <a:schemeClr val="tx1"/>
                </a:solidFill>
              </a:rPr>
              <a:t>S</a:t>
            </a:r>
            <a:r>
              <a:rPr lang="en-US" sz="4000" dirty="0">
                <a:solidFill>
                  <a:srgbClr val="002060"/>
                </a:solidFill>
              </a:rPr>
              <a:t> </a:t>
            </a:r>
            <a:r>
              <a:rPr lang="en-US" sz="4000" dirty="0">
                <a:solidFill>
                  <a:schemeClr val="accent1"/>
                </a:solidFill>
              </a:rPr>
              <a:t>+</a:t>
            </a:r>
            <a:r>
              <a:rPr lang="en-US" sz="4000" dirty="0">
                <a:solidFill>
                  <a:srgbClr val="002060"/>
                </a:solidFill>
              </a:rPr>
              <a:t> </a:t>
            </a:r>
            <a:r>
              <a:rPr lang="en-US" sz="4000" dirty="0">
                <a:solidFill>
                  <a:schemeClr val="tx1"/>
                </a:solidFill>
              </a:rPr>
              <a:t>V</a:t>
            </a:r>
            <a:r>
              <a:rPr lang="en-US" sz="4000" dirty="0">
                <a:solidFill>
                  <a:srgbClr val="002060"/>
                </a:solidFill>
              </a:rPr>
              <a:t> </a:t>
            </a:r>
            <a:r>
              <a:rPr lang="en-US" sz="4000" dirty="0">
                <a:solidFill>
                  <a:schemeClr val="accent1"/>
                </a:solidFill>
              </a:rPr>
              <a:t>+</a:t>
            </a:r>
            <a:r>
              <a:rPr lang="en-US" sz="4000" dirty="0">
                <a:solidFill>
                  <a:srgbClr val="002060"/>
                </a:solidFill>
              </a:rPr>
              <a:t> </a:t>
            </a:r>
            <a:r>
              <a:rPr lang="en-US" sz="4000" dirty="0">
                <a:solidFill>
                  <a:schemeClr val="tx1"/>
                </a:solidFill>
              </a:rPr>
              <a:t>O</a:t>
            </a:r>
            <a:r>
              <a:rPr lang="en-US" sz="4000" dirty="0">
                <a:solidFill>
                  <a:schemeClr val="accent1"/>
                </a:solidFill>
              </a:rPr>
              <a:t>]</a:t>
            </a:r>
          </a:p>
          <a:p>
            <a:pPr marL="76200" indent="0" algn="l">
              <a:buClr>
                <a:srgbClr val="002060"/>
              </a:buClr>
              <a:buSzPct val="75000"/>
              <a:buNone/>
            </a:pPr>
            <a:endParaRPr lang="en-US" sz="4000" dirty="0">
              <a:solidFill>
                <a:srgbClr val="002060"/>
              </a:solidFill>
            </a:endParaRPr>
          </a:p>
        </p:txBody>
      </p:sp>
    </p:spTree>
    <p:extLst>
      <p:ext uri="{BB962C8B-B14F-4D97-AF65-F5344CB8AC3E}">
        <p14:creationId xmlns:p14="http://schemas.microsoft.com/office/powerpoint/2010/main" val="30220836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4021" y="632654"/>
            <a:ext cx="9274779" cy="769720"/>
          </a:xfrm>
        </p:spPr>
        <p:txBody>
          <a:bodyPr/>
          <a:lstStyle/>
          <a:p>
            <a:r>
              <a:rPr lang="en-US" sz="3600" dirty="0">
                <a:solidFill>
                  <a:srgbClr val="002060"/>
                </a:solidFill>
                <a:latin typeface="Franklin Gothic Book" panose="020B0503020102020204" pitchFamily="34" charset="0"/>
              </a:rPr>
              <a:t>Relative Clauses: Essential or Nonessential?</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237206" y="1427774"/>
            <a:ext cx="11954794" cy="4797572"/>
          </a:xfrm>
        </p:spPr>
        <p:txBody>
          <a:bodyPr/>
          <a:lstStyle/>
          <a:p>
            <a:pPr marL="0" indent="0" algn="l">
              <a:spcBef>
                <a:spcPts val="1800"/>
              </a:spcBef>
              <a:buClr>
                <a:srgbClr val="002060"/>
              </a:buClr>
              <a:buSzPct val="100000"/>
              <a:buNone/>
            </a:pPr>
            <a:r>
              <a:rPr lang="en-US" sz="2800" dirty="0">
                <a:solidFill>
                  <a:srgbClr val="002060"/>
                </a:solidFill>
                <a:latin typeface="Franklin Gothic Book" panose="020B0503020102020204" pitchFamily="34" charset="0"/>
                <a:sym typeface="Questrial"/>
              </a:rPr>
              <a:t>Another way to think about essential/nonessential distinction: </a:t>
            </a:r>
          </a:p>
          <a:p>
            <a:pPr indent="-457200" algn="l">
              <a:spcBef>
                <a:spcPts val="1800"/>
              </a:spcBef>
              <a:buClr>
                <a:schemeClr val="bg2"/>
              </a:buClr>
              <a:buSzPct val="100000"/>
              <a:buFont typeface="Wingdings" panose="05000000000000000000" pitchFamily="2" charset="2"/>
              <a:buChar char="Ø"/>
            </a:pPr>
            <a:r>
              <a:rPr lang="en-US" sz="2800" dirty="0">
                <a:solidFill>
                  <a:srgbClr val="002060"/>
                </a:solidFill>
                <a:latin typeface="Franklin Gothic Book" panose="020B0503020102020204" pitchFamily="34" charset="0"/>
                <a:sym typeface="Questrial"/>
              </a:rPr>
              <a:t>Is this clause </a:t>
            </a:r>
            <a:r>
              <a:rPr lang="en-US" sz="2800" dirty="0">
                <a:solidFill>
                  <a:srgbClr val="F46524"/>
                </a:solidFill>
                <a:latin typeface="Franklin Gothic Book" panose="020B0503020102020204" pitchFamily="34" charset="0"/>
                <a:sym typeface="Questrial"/>
              </a:rPr>
              <a:t>giving us a definition, more information, or an explanation </a:t>
            </a:r>
            <a:r>
              <a:rPr lang="en-US" sz="2800" dirty="0">
                <a:solidFill>
                  <a:srgbClr val="002060"/>
                </a:solidFill>
                <a:latin typeface="Franklin Gothic Book" panose="020B0503020102020204" pitchFamily="34" charset="0"/>
                <a:sym typeface="Questrial"/>
              </a:rPr>
              <a:t>of the element it refers to? Then it might be extra information. Would the sentence still make sense if you removed the relative clause? </a:t>
            </a:r>
            <a:r>
              <a:rPr lang="en-US" sz="2800" dirty="0">
                <a:solidFill>
                  <a:srgbClr val="002060"/>
                </a:solidFill>
                <a:latin typeface="Franklin Gothic Book" panose="020B0503020102020204" pitchFamily="34" charset="0"/>
                <a:sym typeface="Wingdings" panose="05000000000000000000" pitchFamily="2" charset="2"/>
              </a:rPr>
              <a:t> </a:t>
            </a:r>
            <a:r>
              <a:rPr lang="en-US" sz="2800" dirty="0">
                <a:solidFill>
                  <a:srgbClr val="F46524"/>
                </a:solidFill>
                <a:latin typeface="Franklin Gothic Book" panose="020B0503020102020204" pitchFamily="34" charset="0"/>
                <a:sym typeface="Wingdings" panose="05000000000000000000" pitchFamily="2" charset="2"/>
              </a:rPr>
              <a:t>NONESSENTIAL </a:t>
            </a:r>
          </a:p>
          <a:p>
            <a:pPr indent="-457200" algn="l">
              <a:spcBef>
                <a:spcPts val="1800"/>
              </a:spcBef>
              <a:buClr>
                <a:schemeClr val="bg2"/>
              </a:buClr>
              <a:buSzPct val="100000"/>
              <a:buFont typeface="Wingdings" panose="05000000000000000000" pitchFamily="2" charset="2"/>
              <a:buChar char="Ø"/>
            </a:pPr>
            <a:r>
              <a:rPr lang="en-US" sz="2800" dirty="0">
                <a:solidFill>
                  <a:srgbClr val="002060"/>
                </a:solidFill>
                <a:latin typeface="Franklin Gothic Book" panose="020B0503020102020204" pitchFamily="34" charset="0"/>
                <a:sym typeface="Wingdings" panose="05000000000000000000" pitchFamily="2" charset="2"/>
              </a:rPr>
              <a:t>Is this clause pointing out </a:t>
            </a:r>
            <a:r>
              <a:rPr lang="en-US" sz="2800" dirty="0">
                <a:solidFill>
                  <a:srgbClr val="F46524"/>
                </a:solidFill>
                <a:latin typeface="Franklin Gothic Book" panose="020B0503020102020204" pitchFamily="34" charset="0"/>
                <a:sym typeface="Wingdings" panose="05000000000000000000" pitchFamily="2" charset="2"/>
              </a:rPr>
              <a:t>which element you’re talking about, pointing out a subset of the element </a:t>
            </a:r>
            <a:r>
              <a:rPr lang="en-US" sz="2800" dirty="0">
                <a:solidFill>
                  <a:srgbClr val="002060"/>
                </a:solidFill>
                <a:latin typeface="Franklin Gothic Book" panose="020B0503020102020204" pitchFamily="34" charset="0"/>
                <a:sym typeface="Wingdings" panose="05000000000000000000" pitchFamily="2" charset="2"/>
              </a:rPr>
              <a:t>(rather than giving us extra information about the element)? Is it necessary to distinguish the element from another?  </a:t>
            </a:r>
            <a:r>
              <a:rPr lang="en-US" sz="2800" dirty="0">
                <a:solidFill>
                  <a:srgbClr val="F46524"/>
                </a:solidFill>
                <a:latin typeface="Franklin Gothic Book" panose="020B0503020102020204" pitchFamily="34" charset="0"/>
                <a:sym typeface="Wingdings" panose="05000000000000000000" pitchFamily="2" charset="2"/>
              </a:rPr>
              <a:t>ESSENTIAL </a:t>
            </a:r>
          </a:p>
          <a:p>
            <a:pPr indent="-457200" algn="l">
              <a:spcBef>
                <a:spcPts val="1800"/>
              </a:spcBef>
              <a:buClr>
                <a:srgbClr val="F46524"/>
              </a:buClr>
              <a:buSzPct val="100000"/>
              <a:buFont typeface="Wingdings" panose="05000000000000000000" pitchFamily="2" charset="2"/>
              <a:buChar char="Ø"/>
            </a:pPr>
            <a:endParaRPr lang="en-US" sz="2800" dirty="0">
              <a:solidFill>
                <a:srgbClr val="F46524"/>
              </a:solidFill>
            </a:endParaRPr>
          </a:p>
        </p:txBody>
      </p:sp>
    </p:spTree>
    <p:extLst>
      <p:ext uri="{BB962C8B-B14F-4D97-AF65-F5344CB8AC3E}">
        <p14:creationId xmlns:p14="http://schemas.microsoft.com/office/powerpoint/2010/main" val="21070446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877"/>
            <a:ext cx="12192000" cy="769720"/>
          </a:xfrm>
          <a:noFill/>
        </p:spPr>
        <p:txBody>
          <a:bodyPr/>
          <a:lstStyle/>
          <a:p>
            <a:r>
              <a:rPr lang="en-US" sz="3600" dirty="0">
                <a:solidFill>
                  <a:srgbClr val="002060"/>
                </a:solidFill>
                <a:latin typeface="Franklin Gothic Book" panose="020B0503020102020204" pitchFamily="34" charset="0"/>
              </a:rPr>
              <a:t>Relative Clauses Choices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236020" y="898921"/>
            <a:ext cx="5369194" cy="1200299"/>
          </a:xfrm>
        </p:spPr>
        <p:txBody>
          <a:bodyPr/>
          <a:lstStyle/>
          <a:p>
            <a:pPr marL="228600" indent="0">
              <a:spcAft>
                <a:spcPts val="600"/>
              </a:spcAft>
              <a:buClr>
                <a:srgbClr val="002060"/>
              </a:buClr>
              <a:buSzPct val="100000"/>
              <a:buNone/>
            </a:pPr>
            <a:r>
              <a:rPr lang="en-US" sz="2800" dirty="0">
                <a:solidFill>
                  <a:srgbClr val="002060"/>
                </a:solidFill>
                <a:latin typeface="Franklin Gothic Book" panose="020B0503020102020204" pitchFamily="34" charset="0"/>
                <a:ea typeface="Questrial"/>
                <a:cs typeface="Questrial"/>
                <a:sym typeface="Questrial"/>
              </a:rPr>
              <a:t>NONESSENTIAL</a:t>
            </a:r>
          </a:p>
          <a:p>
            <a:pPr marL="228600" indent="0">
              <a:spcAft>
                <a:spcPts val="600"/>
              </a:spcAft>
              <a:buClr>
                <a:srgbClr val="002060"/>
              </a:buClr>
              <a:buSzPct val="100000"/>
              <a:buNone/>
            </a:pPr>
            <a:r>
              <a:rPr lang="en-US" sz="2800" dirty="0">
                <a:solidFill>
                  <a:srgbClr val="002060"/>
                </a:solidFill>
                <a:latin typeface="Franklin Gothic Book" panose="020B0503020102020204" pitchFamily="34" charset="0"/>
                <a:ea typeface="Questrial"/>
                <a:cs typeface="Questrial"/>
                <a:sym typeface="Questrial"/>
              </a:rPr>
              <a:t>(gives definition/more info)	</a:t>
            </a:r>
            <a:endParaRPr lang="en-US" sz="2800" b="1" dirty="0"/>
          </a:p>
          <a:p>
            <a:pPr marL="228600" indent="0">
              <a:spcAft>
                <a:spcPts val="600"/>
              </a:spcAft>
              <a:buClr>
                <a:srgbClr val="002060"/>
              </a:buClr>
              <a:buSzPct val="100000"/>
              <a:buNone/>
            </a:pPr>
            <a:endParaRPr lang="en-US" sz="2800" dirty="0">
              <a:solidFill>
                <a:srgbClr val="002060"/>
              </a:solidFill>
              <a:latin typeface="Franklin Gothic Book" panose="020B0503020102020204" pitchFamily="34" charset="0"/>
              <a:ea typeface="Questrial"/>
              <a:cs typeface="Questrial"/>
              <a:sym typeface="Questrial"/>
            </a:endParaRPr>
          </a:p>
        </p:txBody>
      </p:sp>
      <p:sp>
        <p:nvSpPr>
          <p:cNvPr id="3" name="Arrow: Down 2">
            <a:extLst>
              <a:ext uri="{FF2B5EF4-FFF2-40B4-BE49-F238E27FC236}">
                <a16:creationId xmlns:a16="http://schemas.microsoft.com/office/drawing/2014/main" id="{7463BB25-630F-4D2C-A3F3-65145811AF88}"/>
              </a:ext>
            </a:extLst>
          </p:cNvPr>
          <p:cNvSpPr/>
          <p:nvPr/>
        </p:nvSpPr>
        <p:spPr>
          <a:xfrm>
            <a:off x="2510532" y="2229560"/>
            <a:ext cx="601250" cy="8267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E47AFC9C-EDF4-4AB8-B2C9-25713F10742A}"/>
              </a:ext>
            </a:extLst>
          </p:cNvPr>
          <p:cNvSpPr/>
          <p:nvPr/>
        </p:nvSpPr>
        <p:spPr>
          <a:xfrm>
            <a:off x="8607465" y="2229560"/>
            <a:ext cx="601250" cy="8267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6CC5153-87F3-46AF-9B41-E0CB4E0DD028}"/>
              </a:ext>
            </a:extLst>
          </p:cNvPr>
          <p:cNvSpPr txBox="1"/>
          <p:nvPr/>
        </p:nvSpPr>
        <p:spPr>
          <a:xfrm>
            <a:off x="234120" y="4062112"/>
            <a:ext cx="10647123" cy="400079"/>
          </a:xfrm>
          <a:prstGeom prst="rect">
            <a:avLst/>
          </a:prstGeom>
          <a:noFill/>
          <a:ln>
            <a:noFill/>
          </a:ln>
        </p:spPr>
        <p:txBody>
          <a:bodyPr spcFirstLastPara="1" wrap="square" lIns="91425" tIns="91425" rIns="91425" bIns="91425" rtlCol="0" anchor="b" anchorCtr="0">
            <a:spAutoFit/>
          </a:bodyPr>
          <a:lstStyle/>
          <a:p>
            <a:pPr algn="r"/>
            <a:r>
              <a:rPr lang="en-US" b="1" dirty="0">
                <a:latin typeface="Franklin Gothic" panose="020B0604020202020204" charset="0"/>
                <a:cs typeface="Franklin Gothic" panose="020B0604020202020204" charset="0"/>
              </a:rPr>
              <a:t>      NO COMMAS AROUND INSERTED MATERIAL                	                       COMMAS AROUND INSERTED MATERIAL</a:t>
            </a:r>
          </a:p>
        </p:txBody>
      </p:sp>
      <p:sp>
        <p:nvSpPr>
          <p:cNvPr id="7" name="TextBox 6">
            <a:extLst>
              <a:ext uri="{FF2B5EF4-FFF2-40B4-BE49-F238E27FC236}">
                <a16:creationId xmlns:a16="http://schemas.microsoft.com/office/drawing/2014/main" id="{1680283F-B181-41EB-993D-DC5DD4578AE1}"/>
              </a:ext>
            </a:extLst>
          </p:cNvPr>
          <p:cNvSpPr txBox="1"/>
          <p:nvPr/>
        </p:nvSpPr>
        <p:spPr>
          <a:xfrm>
            <a:off x="8407050" y="2974790"/>
            <a:ext cx="701457" cy="1200298"/>
          </a:xfrm>
          <a:prstGeom prst="rect">
            <a:avLst/>
          </a:prstGeom>
          <a:noFill/>
          <a:ln>
            <a:noFill/>
          </a:ln>
        </p:spPr>
        <p:txBody>
          <a:bodyPr spcFirstLastPara="1" wrap="square" lIns="91425" tIns="91425" rIns="91425" bIns="91425" rtlCol="0" anchor="b" anchorCtr="0">
            <a:spAutoFit/>
          </a:bodyPr>
          <a:lstStyle/>
          <a:p>
            <a:pPr algn="r"/>
            <a:r>
              <a:rPr lang="en-US" sz="6600" b="1" dirty="0">
                <a:latin typeface="Adobe Devanagari" panose="02040503050201020203" pitchFamily="18" charset="0"/>
                <a:cs typeface="Adobe Devanagari" panose="02040503050201020203" pitchFamily="18" charset="0"/>
              </a:rPr>
              <a:t>,</a:t>
            </a:r>
          </a:p>
        </p:txBody>
      </p:sp>
      <p:sp>
        <p:nvSpPr>
          <p:cNvPr id="8" name="TextBox 7">
            <a:extLst>
              <a:ext uri="{FF2B5EF4-FFF2-40B4-BE49-F238E27FC236}">
                <a16:creationId xmlns:a16="http://schemas.microsoft.com/office/drawing/2014/main" id="{1D935437-2CAE-4187-8727-0DF76D59F0C1}"/>
              </a:ext>
            </a:extLst>
          </p:cNvPr>
          <p:cNvSpPr txBox="1"/>
          <p:nvPr/>
        </p:nvSpPr>
        <p:spPr>
          <a:xfrm>
            <a:off x="2244171" y="2947114"/>
            <a:ext cx="701457" cy="1200298"/>
          </a:xfrm>
          <a:prstGeom prst="rect">
            <a:avLst/>
          </a:prstGeom>
          <a:noFill/>
          <a:ln>
            <a:noFill/>
          </a:ln>
        </p:spPr>
        <p:txBody>
          <a:bodyPr spcFirstLastPara="1" wrap="square" lIns="91425" tIns="91425" rIns="91425" bIns="91425" rtlCol="0" anchor="b" anchorCtr="0">
            <a:spAutoFit/>
          </a:bodyPr>
          <a:lstStyle/>
          <a:p>
            <a:pPr algn="r"/>
            <a:r>
              <a:rPr lang="en-US" sz="6600" b="1" dirty="0">
                <a:solidFill>
                  <a:schemeClr val="accent1"/>
                </a:solidFill>
                <a:latin typeface="Adobe Devanagari" panose="02040503050201020203" pitchFamily="18" charset="0"/>
                <a:cs typeface="Adobe Devanagari" panose="02040503050201020203" pitchFamily="18" charset="0"/>
              </a:rPr>
              <a:t>,</a:t>
            </a:r>
          </a:p>
        </p:txBody>
      </p:sp>
      <p:sp>
        <p:nvSpPr>
          <p:cNvPr id="9" name="Circle: Hollow 8">
            <a:extLst>
              <a:ext uri="{FF2B5EF4-FFF2-40B4-BE49-F238E27FC236}">
                <a16:creationId xmlns:a16="http://schemas.microsoft.com/office/drawing/2014/main" id="{F31CF024-3D8D-49F0-9D98-D6347532ECDB}"/>
              </a:ext>
            </a:extLst>
          </p:cNvPr>
          <p:cNvSpPr/>
          <p:nvPr/>
        </p:nvSpPr>
        <p:spPr>
          <a:xfrm>
            <a:off x="8607465" y="3400445"/>
            <a:ext cx="601250" cy="604258"/>
          </a:xfrm>
          <a:prstGeom prst="donut">
            <a:avLst>
              <a:gd name="adj" fmla="val 926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0" name="&quot;Not Allowed&quot; Symbol 9">
            <a:extLst>
              <a:ext uri="{FF2B5EF4-FFF2-40B4-BE49-F238E27FC236}">
                <a16:creationId xmlns:a16="http://schemas.microsoft.com/office/drawing/2014/main" id="{0426DDC1-C5F3-4E4A-9A2C-1EB2830E47AE}"/>
              </a:ext>
            </a:extLst>
          </p:cNvPr>
          <p:cNvSpPr/>
          <p:nvPr/>
        </p:nvSpPr>
        <p:spPr>
          <a:xfrm>
            <a:off x="2459286" y="3384033"/>
            <a:ext cx="601250" cy="620670"/>
          </a:xfrm>
          <a:prstGeom prst="noSmoking">
            <a:avLst>
              <a:gd name="adj" fmla="val 1086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1" name="Arrow: Left-Up 10">
            <a:extLst>
              <a:ext uri="{FF2B5EF4-FFF2-40B4-BE49-F238E27FC236}">
                <a16:creationId xmlns:a16="http://schemas.microsoft.com/office/drawing/2014/main" id="{8DD22468-CA50-4B95-BF6C-7C48454F5A23}"/>
              </a:ext>
            </a:extLst>
          </p:cNvPr>
          <p:cNvSpPr/>
          <p:nvPr/>
        </p:nvSpPr>
        <p:spPr>
          <a:xfrm rot="13394003">
            <a:off x="2481084" y="4666202"/>
            <a:ext cx="670677" cy="697780"/>
          </a:xfrm>
          <a:prstGeom prst="leftUpArrow">
            <a:avLst>
              <a:gd name="adj1" fmla="val 9981"/>
              <a:gd name="adj2" fmla="val 13690"/>
              <a:gd name="adj3" fmla="val 267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Left-Up 11">
            <a:extLst>
              <a:ext uri="{FF2B5EF4-FFF2-40B4-BE49-F238E27FC236}">
                <a16:creationId xmlns:a16="http://schemas.microsoft.com/office/drawing/2014/main" id="{0DBFDB08-DBDE-4134-9A6D-5A14C1D976C1}"/>
              </a:ext>
            </a:extLst>
          </p:cNvPr>
          <p:cNvSpPr/>
          <p:nvPr/>
        </p:nvSpPr>
        <p:spPr>
          <a:xfrm rot="13394003">
            <a:off x="8585279" y="4666203"/>
            <a:ext cx="670677" cy="697780"/>
          </a:xfrm>
          <a:prstGeom prst="leftUpArrow">
            <a:avLst>
              <a:gd name="adj1" fmla="val 9981"/>
              <a:gd name="adj2" fmla="val 13690"/>
              <a:gd name="adj3" fmla="val 267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3FDE01A-B5A2-4475-A424-42713C5B0E7B}"/>
              </a:ext>
            </a:extLst>
          </p:cNvPr>
          <p:cNvSpPr txBox="1"/>
          <p:nvPr/>
        </p:nvSpPr>
        <p:spPr>
          <a:xfrm>
            <a:off x="321802" y="5153246"/>
            <a:ext cx="2161783" cy="1107965"/>
          </a:xfrm>
          <a:prstGeom prst="rect">
            <a:avLst/>
          </a:prstGeom>
          <a:noFill/>
          <a:ln>
            <a:noFill/>
          </a:ln>
        </p:spPr>
        <p:txBody>
          <a:bodyPr spcFirstLastPara="1" wrap="square" lIns="91425" tIns="91425" rIns="91425" bIns="91425" rtlCol="0" anchor="b" anchorCtr="0">
            <a:spAutoFit/>
          </a:bodyPr>
          <a:lstStyle/>
          <a:p>
            <a:pPr algn="ctr"/>
            <a:r>
              <a:rPr lang="en-US" sz="2000" dirty="0">
                <a:solidFill>
                  <a:schemeClr val="accent1"/>
                </a:solidFill>
                <a:latin typeface="Franklin Gothic" panose="020B0604020202020204" charset="0"/>
                <a:cs typeface="Franklin Gothic" panose="020B0604020202020204" charset="0"/>
              </a:rPr>
              <a:t>Human?</a:t>
            </a:r>
          </a:p>
          <a:p>
            <a:pPr algn="ctr"/>
            <a:r>
              <a:rPr lang="en-US" sz="2000" dirty="0">
                <a:solidFill>
                  <a:schemeClr val="accent1"/>
                </a:solidFill>
                <a:latin typeface="Franklin Gothic" panose="020B0604020202020204" charset="0"/>
                <a:cs typeface="Franklin Gothic" panose="020B0604020202020204" charset="0"/>
              </a:rPr>
              <a:t>no commas, use</a:t>
            </a:r>
          </a:p>
          <a:p>
            <a:pPr algn="ctr"/>
            <a:r>
              <a:rPr lang="en-US" sz="2000" b="1" dirty="0">
                <a:solidFill>
                  <a:schemeClr val="tx1"/>
                </a:solidFill>
                <a:latin typeface="Franklin Gothic" panose="020B0604020202020204" charset="0"/>
                <a:cs typeface="Franklin Gothic" panose="020B0604020202020204" charset="0"/>
              </a:rPr>
              <a:t>WHO</a:t>
            </a:r>
          </a:p>
        </p:txBody>
      </p:sp>
      <p:sp>
        <p:nvSpPr>
          <p:cNvPr id="16" name="TextBox 15">
            <a:extLst>
              <a:ext uri="{FF2B5EF4-FFF2-40B4-BE49-F238E27FC236}">
                <a16:creationId xmlns:a16="http://schemas.microsoft.com/office/drawing/2014/main" id="{A0FA376A-DE7C-4322-962C-99889C5B3D25}"/>
              </a:ext>
            </a:extLst>
          </p:cNvPr>
          <p:cNvSpPr txBox="1"/>
          <p:nvPr/>
        </p:nvSpPr>
        <p:spPr>
          <a:xfrm>
            <a:off x="9213935" y="5153245"/>
            <a:ext cx="2278691" cy="1107965"/>
          </a:xfrm>
          <a:prstGeom prst="rect">
            <a:avLst/>
          </a:prstGeom>
          <a:noFill/>
          <a:ln>
            <a:noFill/>
          </a:ln>
        </p:spPr>
        <p:txBody>
          <a:bodyPr spcFirstLastPara="1" wrap="square" lIns="91425" tIns="91425" rIns="91425" bIns="91425" rtlCol="0" anchor="b" anchorCtr="0">
            <a:spAutoFit/>
          </a:bodyPr>
          <a:lstStyle/>
          <a:p>
            <a:pPr algn="ctr"/>
            <a:r>
              <a:rPr lang="en-US" sz="2000" dirty="0">
                <a:solidFill>
                  <a:schemeClr val="accent1"/>
                </a:solidFill>
                <a:latin typeface="Franklin Gothic" panose="020B0604020202020204" charset="0"/>
                <a:cs typeface="Franklin Gothic" panose="020B0604020202020204" charset="0"/>
              </a:rPr>
              <a:t>Non-human?</a:t>
            </a:r>
          </a:p>
          <a:p>
            <a:pPr algn="ctr"/>
            <a:r>
              <a:rPr lang="en-US" sz="2000" dirty="0">
                <a:solidFill>
                  <a:schemeClr val="accent1"/>
                </a:solidFill>
                <a:latin typeface="Franklin Gothic" panose="020B0604020202020204" charset="0"/>
                <a:cs typeface="Franklin Gothic" panose="020B0604020202020204" charset="0"/>
              </a:rPr>
              <a:t>use commas and</a:t>
            </a:r>
          </a:p>
          <a:p>
            <a:pPr algn="ctr"/>
            <a:r>
              <a:rPr lang="en-US" sz="2000" b="1" dirty="0">
                <a:solidFill>
                  <a:schemeClr val="tx1"/>
                </a:solidFill>
                <a:latin typeface="Franklin Gothic" panose="020B0604020202020204" charset="0"/>
                <a:cs typeface="Franklin Gothic" panose="020B0604020202020204" charset="0"/>
              </a:rPr>
              <a:t>WHICH</a:t>
            </a:r>
          </a:p>
        </p:txBody>
      </p:sp>
      <p:sp>
        <p:nvSpPr>
          <p:cNvPr id="17" name="TextBox 16">
            <a:extLst>
              <a:ext uri="{FF2B5EF4-FFF2-40B4-BE49-F238E27FC236}">
                <a16:creationId xmlns:a16="http://schemas.microsoft.com/office/drawing/2014/main" id="{29BFF949-FC31-4E1C-A4D0-34BD92CA8FC1}"/>
              </a:ext>
            </a:extLst>
          </p:cNvPr>
          <p:cNvSpPr txBox="1"/>
          <p:nvPr/>
        </p:nvSpPr>
        <p:spPr>
          <a:xfrm>
            <a:off x="3126291" y="5159019"/>
            <a:ext cx="2278691" cy="1107965"/>
          </a:xfrm>
          <a:prstGeom prst="rect">
            <a:avLst/>
          </a:prstGeom>
          <a:noFill/>
          <a:ln>
            <a:noFill/>
          </a:ln>
        </p:spPr>
        <p:txBody>
          <a:bodyPr spcFirstLastPara="1" wrap="square" lIns="91425" tIns="91425" rIns="91425" bIns="91425" rtlCol="0" anchor="b" anchorCtr="0">
            <a:spAutoFit/>
          </a:bodyPr>
          <a:lstStyle/>
          <a:p>
            <a:pPr algn="ctr"/>
            <a:r>
              <a:rPr lang="en-US" sz="2000" dirty="0">
                <a:solidFill>
                  <a:schemeClr val="accent1"/>
                </a:solidFill>
                <a:latin typeface="Franklin Gothic" panose="020B0604020202020204" charset="0"/>
                <a:cs typeface="Franklin Gothic" panose="020B0604020202020204" charset="0"/>
              </a:rPr>
              <a:t>Non-human?</a:t>
            </a:r>
          </a:p>
          <a:p>
            <a:pPr algn="ctr"/>
            <a:r>
              <a:rPr lang="en-US" sz="2000" dirty="0">
                <a:solidFill>
                  <a:schemeClr val="accent1"/>
                </a:solidFill>
                <a:latin typeface="Franklin Gothic" panose="020B0604020202020204" charset="0"/>
                <a:cs typeface="Franklin Gothic" panose="020B0604020202020204" charset="0"/>
              </a:rPr>
              <a:t>no commas, use</a:t>
            </a:r>
          </a:p>
          <a:p>
            <a:pPr algn="ctr"/>
            <a:r>
              <a:rPr lang="en-US" sz="2000" b="1" dirty="0">
                <a:solidFill>
                  <a:schemeClr val="tx1"/>
                </a:solidFill>
                <a:latin typeface="Franklin Gothic" panose="020B0604020202020204" charset="0"/>
                <a:cs typeface="Franklin Gothic" panose="020B0604020202020204" charset="0"/>
              </a:rPr>
              <a:t>THAT</a:t>
            </a:r>
          </a:p>
        </p:txBody>
      </p:sp>
      <p:sp>
        <p:nvSpPr>
          <p:cNvPr id="18" name="TextBox 17">
            <a:extLst>
              <a:ext uri="{FF2B5EF4-FFF2-40B4-BE49-F238E27FC236}">
                <a16:creationId xmlns:a16="http://schemas.microsoft.com/office/drawing/2014/main" id="{1321BB6C-7309-4022-8382-FE6D38F88579}"/>
              </a:ext>
            </a:extLst>
          </p:cNvPr>
          <p:cNvSpPr txBox="1"/>
          <p:nvPr/>
        </p:nvSpPr>
        <p:spPr>
          <a:xfrm>
            <a:off x="6292538" y="5159018"/>
            <a:ext cx="2161783" cy="1107965"/>
          </a:xfrm>
          <a:prstGeom prst="rect">
            <a:avLst/>
          </a:prstGeom>
          <a:noFill/>
          <a:ln>
            <a:noFill/>
          </a:ln>
        </p:spPr>
        <p:txBody>
          <a:bodyPr spcFirstLastPara="1" wrap="square" lIns="91425" tIns="91425" rIns="91425" bIns="91425" rtlCol="0" anchor="b" anchorCtr="0">
            <a:spAutoFit/>
          </a:bodyPr>
          <a:lstStyle/>
          <a:p>
            <a:pPr algn="ctr"/>
            <a:r>
              <a:rPr lang="en-US" sz="2000" dirty="0">
                <a:solidFill>
                  <a:schemeClr val="accent1"/>
                </a:solidFill>
                <a:latin typeface="Franklin Gothic" panose="020B0604020202020204" charset="0"/>
                <a:cs typeface="Franklin Gothic" panose="020B0604020202020204" charset="0"/>
              </a:rPr>
              <a:t>Human?</a:t>
            </a:r>
          </a:p>
          <a:p>
            <a:pPr algn="ctr"/>
            <a:r>
              <a:rPr lang="en-US" sz="2000" dirty="0">
                <a:solidFill>
                  <a:schemeClr val="accent1"/>
                </a:solidFill>
                <a:latin typeface="Franklin Gothic" panose="020B0604020202020204" charset="0"/>
                <a:cs typeface="Franklin Gothic" panose="020B0604020202020204" charset="0"/>
              </a:rPr>
              <a:t>use commas and</a:t>
            </a:r>
          </a:p>
          <a:p>
            <a:pPr algn="ctr"/>
            <a:r>
              <a:rPr lang="en-US" sz="2000" b="1" dirty="0">
                <a:solidFill>
                  <a:schemeClr val="tx1"/>
                </a:solidFill>
                <a:latin typeface="Franklin Gothic" panose="020B0604020202020204" charset="0"/>
                <a:cs typeface="Franklin Gothic" panose="020B0604020202020204" charset="0"/>
              </a:rPr>
              <a:t>WHO</a:t>
            </a:r>
          </a:p>
        </p:txBody>
      </p:sp>
      <p:sp>
        <p:nvSpPr>
          <p:cNvPr id="19" name="TextBox 18">
            <a:extLst>
              <a:ext uri="{FF2B5EF4-FFF2-40B4-BE49-F238E27FC236}">
                <a16:creationId xmlns:a16="http://schemas.microsoft.com/office/drawing/2014/main" id="{24286AD4-0CA2-431C-B7F4-8DF819A150A2}"/>
              </a:ext>
            </a:extLst>
          </p:cNvPr>
          <p:cNvSpPr txBox="1"/>
          <p:nvPr/>
        </p:nvSpPr>
        <p:spPr>
          <a:xfrm>
            <a:off x="65796" y="898922"/>
            <a:ext cx="5490721" cy="1200298"/>
          </a:xfrm>
          <a:prstGeom prst="rect">
            <a:avLst/>
          </a:prstGeom>
          <a:noFill/>
          <a:ln>
            <a:noFill/>
          </a:ln>
        </p:spPr>
        <p:txBody>
          <a:bodyPr spcFirstLastPara="1" wrap="square" lIns="91425" tIns="91425" rIns="91425" bIns="91425" rtlCol="0" anchor="b" anchorCtr="0">
            <a:spAutoFit/>
          </a:bodyPr>
          <a:lstStyle/>
          <a:p>
            <a:pPr marL="228600" indent="0" algn="ctr">
              <a:spcAft>
                <a:spcPts val="600"/>
              </a:spcAft>
              <a:buClr>
                <a:srgbClr val="002060"/>
              </a:buClr>
              <a:buSzPct val="100000"/>
              <a:buNone/>
            </a:pPr>
            <a:r>
              <a:rPr lang="en-US" sz="2800" dirty="0">
                <a:solidFill>
                  <a:srgbClr val="002060"/>
                </a:solidFill>
                <a:latin typeface="Franklin Gothic Book" panose="020B0503020102020204" pitchFamily="34" charset="0"/>
                <a:ea typeface="Questrial"/>
                <a:cs typeface="Questrial"/>
                <a:sym typeface="Questrial"/>
              </a:rPr>
              <a:t>ESSENTIAL</a:t>
            </a:r>
          </a:p>
          <a:p>
            <a:pPr marL="228600" algn="ctr">
              <a:spcAft>
                <a:spcPts val="600"/>
              </a:spcAft>
              <a:buClr>
                <a:srgbClr val="002060"/>
              </a:buClr>
              <a:buSzPct val="100000"/>
            </a:pPr>
            <a:r>
              <a:rPr lang="en-US" sz="2800" dirty="0">
                <a:solidFill>
                  <a:srgbClr val="002060"/>
                </a:solidFill>
                <a:latin typeface="Franklin Gothic Book" panose="020B0503020102020204" pitchFamily="34" charset="0"/>
                <a:ea typeface="Questrial"/>
                <a:cs typeface="Questrial"/>
                <a:sym typeface="Questrial"/>
              </a:rPr>
              <a:t>(indicates/identifies which one)</a:t>
            </a:r>
          </a:p>
        </p:txBody>
      </p:sp>
    </p:spTree>
    <p:extLst>
      <p:ext uri="{BB962C8B-B14F-4D97-AF65-F5344CB8AC3E}">
        <p14:creationId xmlns:p14="http://schemas.microsoft.com/office/powerpoint/2010/main" val="2134828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447933"/>
            <a:ext cx="11548393" cy="769720"/>
          </a:xfrm>
        </p:spPr>
        <p:txBody>
          <a:bodyPr/>
          <a:lstStyle/>
          <a:p>
            <a:r>
              <a:rPr lang="en-US" sz="3600" dirty="0">
                <a:solidFill>
                  <a:srgbClr val="002060"/>
                </a:solidFill>
                <a:latin typeface="Franklin Gothic Book" panose="020B0503020102020204" pitchFamily="34" charset="0"/>
              </a:rPr>
              <a:t>Relative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3" y="1116047"/>
            <a:ext cx="11548393" cy="4993802"/>
          </a:xfrm>
        </p:spPr>
        <p:txBody>
          <a:bodyPr/>
          <a:lstStyle/>
          <a:p>
            <a:pPr marL="228600" indent="0" algn="l">
              <a:spcBef>
                <a:spcPts val="600"/>
              </a:spcBef>
              <a:buSzPct val="25000"/>
              <a:buNone/>
            </a:pPr>
            <a:r>
              <a:rPr lang="en-US" b="1" dirty="0">
                <a:solidFill>
                  <a:srgbClr val="002060"/>
                </a:solidFill>
                <a:latin typeface="Franklin Gothic Book" panose="020B0503020102020204" pitchFamily="34" charset="0"/>
                <a:ea typeface="Questrial"/>
                <a:cs typeface="Questrial"/>
                <a:sym typeface="Questrial"/>
              </a:rPr>
              <a:t>Changing the relative clause can change the meaning of the sentence. </a:t>
            </a:r>
          </a:p>
          <a:p>
            <a:pPr marL="228600" indent="0" algn="l">
              <a:spcBef>
                <a:spcPts val="600"/>
              </a:spcBef>
              <a:buSzPct val="25000"/>
              <a:buNone/>
            </a:pPr>
            <a:endParaRPr lang="en-US" sz="1200" b="1" dirty="0">
              <a:solidFill>
                <a:srgbClr val="002060"/>
              </a:solidFill>
              <a:latin typeface="Franklin Gothic Book" panose="020B0503020102020204" pitchFamily="34" charset="0"/>
              <a:ea typeface="Questrial"/>
              <a:cs typeface="Questrial"/>
              <a:sym typeface="Questrial"/>
            </a:endParaRPr>
          </a:p>
          <a:p>
            <a:pPr marL="457200" marR="0" lvl="0" indent="-38100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US" sz="2400" b="1" i="1"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a:t>
            </a:r>
            <a:r>
              <a:rPr kumimoji="0" lang="en-CA" sz="2400" b="1" i="0" u="none" strike="noStrike" kern="0" cap="none" spc="0" normalizeH="0" baseline="0" noProof="0" dirty="0">
                <a:ln>
                  <a:noFill/>
                </a:ln>
                <a:solidFill>
                  <a:schemeClr val="tx1"/>
                </a:solidFill>
                <a:effectLst/>
                <a:uLnTx/>
                <a:uFillTx/>
                <a:latin typeface="Franklin Gothic" panose="020B0604020202020204" charset="0"/>
                <a:cs typeface="Franklin Gothic" panose="020B0604020202020204" charset="0"/>
                <a:sym typeface="Franklin Gothic"/>
              </a:rPr>
              <a:t>, which had been chosen for its flexibility,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employs</a:t>
            </a:r>
            <a:r>
              <a:rPr kumimoji="0" lang="en-CA" sz="2400" b="1" i="0" u="none" strike="noStrike" kern="0" cap="none" spc="0" normalizeH="0" noProof="0" dirty="0">
                <a:ln>
                  <a:noFill/>
                </a:ln>
                <a:solidFill>
                  <a:srgbClr val="0070C0"/>
                </a:solidFill>
                <a:effectLst/>
                <a:uLnTx/>
                <a:uFillTx/>
                <a:latin typeface="Franklin Gothic" panose="020B0604020202020204" charset="0"/>
                <a:cs typeface="Franklin Gothic" panose="020B0604020202020204" charset="0"/>
                <a:sym typeface="Franklin Gothic"/>
              </a:rPr>
              <a:t> the Hawkes process</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p>
          <a:p>
            <a:pPr marL="228600" indent="0" algn="l">
              <a:spcBef>
                <a:spcPts val="600"/>
              </a:spcBef>
              <a:buSzPct val="25000"/>
              <a:buNone/>
            </a:pPr>
            <a:r>
              <a:rPr lang="en-CA" dirty="0">
                <a:solidFill>
                  <a:srgbClr val="002060"/>
                </a:solidFill>
                <a:latin typeface="Franklin Gothic Book" panose="020B0503020102020204" pitchFamily="34" charset="0"/>
              </a:rPr>
              <a:t>In this case, the essential information of the sentence is that the model uses this method.</a:t>
            </a:r>
          </a:p>
          <a:p>
            <a:pPr marL="228600" indent="0" algn="l">
              <a:spcBef>
                <a:spcPts val="600"/>
              </a:spcBef>
              <a:buSzPct val="25000"/>
              <a:buNone/>
            </a:pPr>
            <a:endParaRPr lang="en-CA" dirty="0">
              <a:solidFill>
                <a:srgbClr val="002060"/>
              </a:solidFill>
              <a:latin typeface="Franklin Gothic Book" panose="020B0503020102020204" pitchFamily="34" charset="0"/>
            </a:endParaRPr>
          </a:p>
          <a:p>
            <a:pPr lvl="0" algn="l">
              <a:buNone/>
              <a:defRPr/>
            </a:pPr>
            <a:r>
              <a:rPr kumimoji="0" lang="en-US" sz="2400" b="1" i="1" u="none" strike="noStrike" kern="0" cap="none" spc="0" normalizeH="0" baseline="0" noProof="0" dirty="0">
                <a:ln>
                  <a:noFill/>
                </a:ln>
                <a:solidFill>
                  <a:srgbClr val="01579B"/>
                </a:solidFill>
                <a:effectLst/>
                <a:uLnTx/>
                <a:uFillTx/>
                <a:latin typeface="Franklin Gothic"/>
                <a:cs typeface="Franklin Gothic"/>
                <a:sym typeface="Franklin Gothic"/>
              </a:rPr>
              <a:t>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a:t>
            </a:r>
            <a:r>
              <a:rPr kumimoji="0" lang="en-CA" sz="2400" b="1" i="0" u="none" strike="noStrike" kern="0" cap="none" spc="0" normalizeH="0" baseline="0" noProof="0" dirty="0">
                <a:ln>
                  <a:noFill/>
                </a:ln>
                <a:solidFill>
                  <a:schemeClr val="tx1"/>
                </a:solidFill>
                <a:effectLst/>
                <a:uLnTx/>
                <a:uFillTx/>
                <a:latin typeface="Franklin Gothic" panose="020B0604020202020204" charset="0"/>
                <a:cs typeface="Franklin Gothic" panose="020B0604020202020204" charset="0"/>
                <a:sym typeface="Franklin Gothic"/>
              </a:rPr>
              <a:t>, </a:t>
            </a:r>
            <a:r>
              <a:rPr lang="en-CA" b="1" dirty="0">
                <a:solidFill>
                  <a:schemeClr val="tx1"/>
                </a:solidFill>
                <a:latin typeface="Franklin Gothic" panose="020B0604020202020204" charset="0"/>
                <a:cs typeface="Franklin Gothic" panose="020B0604020202020204" charset="0"/>
              </a:rPr>
              <a:t>which employs the Hawkes process, </a:t>
            </a:r>
            <a:r>
              <a:rPr kumimoji="0" lang="en-CA" sz="2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had been chosen for its flexibility. </a:t>
            </a:r>
          </a:p>
          <a:p>
            <a:pPr lvl="0" algn="l">
              <a:buNone/>
              <a:defRPr/>
            </a:pPr>
            <a:endParaRPr kumimoji="0" lang="en-CA" sz="10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endParaRPr>
          </a:p>
          <a:p>
            <a:pPr marL="228600" indent="0" algn="l">
              <a:spcBef>
                <a:spcPts val="600"/>
              </a:spcBef>
              <a:buSzPct val="25000"/>
              <a:buNone/>
            </a:pPr>
            <a:r>
              <a:rPr lang="en-CA" dirty="0">
                <a:solidFill>
                  <a:srgbClr val="002060"/>
                </a:solidFill>
                <a:latin typeface="Franklin Gothic Book" panose="020B0503020102020204" pitchFamily="34" charset="0"/>
              </a:rPr>
              <a:t>This sentence means something different. It seems like the purpose of the sentence is to convey why the model was chosen, or to convey that it’s flexible.</a:t>
            </a:r>
          </a:p>
          <a:p>
            <a:pPr marL="228600" indent="0" algn="l">
              <a:spcBef>
                <a:spcPts val="600"/>
              </a:spcBef>
              <a:buSzPct val="25000"/>
              <a:buNone/>
            </a:pPr>
            <a:endParaRPr lang="en-CA" sz="20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19797674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2" y="447933"/>
            <a:ext cx="11548393" cy="769720"/>
          </a:xfrm>
        </p:spPr>
        <p:txBody>
          <a:bodyPr/>
          <a:lstStyle/>
          <a:p>
            <a:r>
              <a:rPr lang="en-US" sz="3600" dirty="0">
                <a:solidFill>
                  <a:srgbClr val="002060"/>
                </a:solidFill>
                <a:latin typeface="Franklin Gothic Book" panose="020B0503020102020204" pitchFamily="34" charset="0"/>
              </a:rPr>
              <a:t>Relative Clauses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2" y="1084099"/>
            <a:ext cx="11548392" cy="5201626"/>
          </a:xfrm>
        </p:spPr>
        <p:txBody>
          <a:bodyPr/>
          <a:lstStyle/>
          <a:p>
            <a:pPr marL="61913"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kumimoji="0" lang="en-CA"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 </a:t>
            </a:r>
            <a:r>
              <a:rPr kumimoji="0" lang="en-CA" b="1" i="0" u="none" strike="noStrike" kern="0" cap="none" spc="0" normalizeH="0" baseline="0" noProof="0" dirty="0">
                <a:ln>
                  <a:noFill/>
                </a:ln>
                <a:solidFill>
                  <a:schemeClr val="tx1"/>
                </a:solidFill>
                <a:effectLst/>
                <a:uLnTx/>
                <a:uFillTx/>
                <a:latin typeface="Franklin Gothic" panose="020B0604020202020204" charset="0"/>
                <a:cs typeface="Franklin Gothic" panose="020B0604020202020204" charset="0"/>
                <a:sym typeface="Franklin Gothic"/>
              </a:rPr>
              <a:t>that</a:t>
            </a:r>
            <a:r>
              <a:rPr kumimoji="0" lang="en-CA"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was chosen for its flexibility employs</a:t>
            </a:r>
            <a:r>
              <a:rPr kumimoji="0" lang="en-CA" b="1" i="0" u="none" strike="noStrike" kern="0" cap="none" spc="0" normalizeH="0" noProof="0" dirty="0">
                <a:ln>
                  <a:noFill/>
                </a:ln>
                <a:solidFill>
                  <a:srgbClr val="0070C0"/>
                </a:solidFill>
                <a:effectLst/>
                <a:uLnTx/>
                <a:uFillTx/>
                <a:latin typeface="Franklin Gothic" panose="020B0604020202020204" charset="0"/>
                <a:cs typeface="Franklin Gothic" panose="020B0604020202020204" charset="0"/>
                <a:sym typeface="Franklin Gothic"/>
              </a:rPr>
              <a:t> the Hawkes process</a:t>
            </a:r>
            <a:r>
              <a:rPr lang="en-CA" b="1" dirty="0">
                <a:solidFill>
                  <a:srgbClr val="0070C0"/>
                </a:solidFill>
                <a:latin typeface="Franklin Gothic" panose="020B0604020202020204" charset="0"/>
                <a:cs typeface="Franklin Gothic" panose="020B0604020202020204" charset="0"/>
              </a:rPr>
              <a:t>, while the model </a:t>
            </a:r>
            <a:r>
              <a:rPr lang="en-CA" b="1" dirty="0">
                <a:solidFill>
                  <a:schemeClr val="tx1"/>
                </a:solidFill>
                <a:latin typeface="Franklin Gothic" panose="020B0604020202020204" charset="0"/>
                <a:cs typeface="Franklin Gothic" panose="020B0604020202020204" charset="0"/>
              </a:rPr>
              <a:t>that</a:t>
            </a:r>
            <a:r>
              <a:rPr lang="en-CA" b="1" dirty="0">
                <a:solidFill>
                  <a:srgbClr val="0070C0"/>
                </a:solidFill>
                <a:latin typeface="Franklin Gothic" panose="020B0604020202020204" charset="0"/>
                <a:cs typeface="Franklin Gothic" panose="020B0604020202020204" charset="0"/>
              </a:rPr>
              <a:t> was for chosen for its precision uses a different non-homogenous Poisson process.</a:t>
            </a:r>
          </a:p>
          <a:p>
            <a:pPr marL="61913" marR="0" lvl="0" indent="0" algn="l" defTabSz="914400" rtl="0" eaLnBrk="1" fontAlgn="auto" latinLnBrk="0" hangingPunct="1">
              <a:lnSpc>
                <a:spcPct val="100000"/>
              </a:lnSpc>
              <a:spcBef>
                <a:spcPts val="0"/>
              </a:spcBef>
              <a:spcAft>
                <a:spcPts val="0"/>
              </a:spcAft>
              <a:buClr>
                <a:srgbClr val="232D4B"/>
              </a:buClr>
              <a:buSzPts val="2400"/>
              <a:buFont typeface="Franklin Gothic"/>
              <a:buNone/>
              <a:tabLst/>
              <a:defRPr/>
            </a:pPr>
            <a:endParaRPr kumimoji="0" lang="en-CA" sz="14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endParaRPr>
          </a:p>
          <a:p>
            <a:pPr marL="61913" indent="0" algn="l">
              <a:spcBef>
                <a:spcPts val="600"/>
              </a:spcBef>
              <a:buSzPct val="25000"/>
              <a:buNone/>
            </a:pPr>
            <a:r>
              <a:rPr lang="en-CA" sz="2200" dirty="0">
                <a:solidFill>
                  <a:srgbClr val="002060"/>
                </a:solidFill>
                <a:latin typeface="Franklin Gothic Book" panose="020B0503020102020204" pitchFamily="34" charset="0"/>
              </a:rPr>
              <a:t>If we make this an </a:t>
            </a:r>
            <a:r>
              <a:rPr lang="en-CA" sz="2200" dirty="0">
                <a:solidFill>
                  <a:schemeClr val="tx1"/>
                </a:solidFill>
                <a:latin typeface="Franklin Gothic Book" panose="020B0503020102020204" pitchFamily="34" charset="0"/>
              </a:rPr>
              <a:t>essential</a:t>
            </a:r>
            <a:r>
              <a:rPr lang="en-CA" sz="2200" dirty="0">
                <a:solidFill>
                  <a:srgbClr val="002060"/>
                </a:solidFill>
                <a:latin typeface="Franklin Gothic Book" panose="020B0503020102020204" pitchFamily="34" charset="0"/>
              </a:rPr>
              <a:t> instead of </a:t>
            </a:r>
            <a:r>
              <a:rPr lang="en-CA" sz="2200" dirty="0">
                <a:solidFill>
                  <a:schemeClr val="tx1"/>
                </a:solidFill>
                <a:latin typeface="Franklin Gothic Book" panose="020B0503020102020204" pitchFamily="34" charset="0"/>
              </a:rPr>
              <a:t>nonessential clause</a:t>
            </a:r>
            <a:r>
              <a:rPr lang="en-CA" sz="2200" dirty="0">
                <a:solidFill>
                  <a:srgbClr val="002060"/>
                </a:solidFill>
                <a:latin typeface="Franklin Gothic Book" panose="020B0503020102020204" pitchFamily="34" charset="0"/>
              </a:rPr>
              <a:t>, the sentence has a new meaning, and we use </a:t>
            </a:r>
            <a:r>
              <a:rPr lang="en-CA" sz="2200" u="sng" dirty="0">
                <a:solidFill>
                  <a:srgbClr val="002060"/>
                </a:solidFill>
                <a:latin typeface="Franklin Gothic Book" panose="020B0503020102020204" pitchFamily="34" charset="0"/>
              </a:rPr>
              <a:t>“that” without commas</a:t>
            </a:r>
            <a:r>
              <a:rPr lang="en-CA" sz="2200" dirty="0">
                <a:solidFill>
                  <a:srgbClr val="002060"/>
                </a:solidFill>
                <a:latin typeface="Franklin Gothic Book" panose="020B0503020102020204" pitchFamily="34" charset="0"/>
              </a:rPr>
              <a:t>. This new sentence means that it is the flexible model that uses the Hawkes process—implying that a model chosen for a different reason might have different underlying methods.</a:t>
            </a:r>
          </a:p>
          <a:p>
            <a:pPr marL="61913" indent="0" algn="l">
              <a:spcBef>
                <a:spcPts val="600"/>
              </a:spcBef>
              <a:buSzPct val="25000"/>
              <a:buNone/>
            </a:pPr>
            <a:endParaRPr lang="en-CA" sz="1000" dirty="0">
              <a:solidFill>
                <a:srgbClr val="002060"/>
              </a:solidFill>
              <a:latin typeface="Franklin Gothic Book" panose="020B0503020102020204" pitchFamily="34" charset="0"/>
            </a:endParaRPr>
          </a:p>
          <a:p>
            <a:pPr marL="61913" indent="0" algn="l">
              <a:spcBef>
                <a:spcPts val="600"/>
              </a:spcBef>
              <a:buClr>
                <a:srgbClr val="002060"/>
              </a:buClr>
              <a:buSzPct val="100000"/>
              <a:buNone/>
            </a:pPr>
            <a:r>
              <a:rPr lang="en-CA" sz="2200" dirty="0">
                <a:solidFill>
                  <a:srgbClr val="002060"/>
                </a:solidFill>
                <a:latin typeface="Franklin Gothic Book" panose="020B0503020102020204" pitchFamily="34" charset="0"/>
              </a:rPr>
              <a:t>BUT we don’t use commas to surround a “that clause”</a:t>
            </a:r>
            <a:r>
              <a:rPr lang="en-CA" sz="2200" dirty="0">
                <a:solidFill>
                  <a:srgbClr val="0070C0"/>
                </a:solidFill>
                <a:latin typeface="Franklin Gothic Book" panose="020B0503020102020204" pitchFamily="34" charset="0"/>
              </a:rPr>
              <a:t>:</a:t>
            </a:r>
          </a:p>
          <a:p>
            <a:pPr marL="0" marR="0" lvl="0" indent="14288" algn="l" defTabSz="914400" rtl="0" eaLnBrk="1" fontAlgn="auto" latinLnBrk="0" hangingPunct="1">
              <a:lnSpc>
                <a:spcPct val="100000"/>
              </a:lnSpc>
              <a:spcBef>
                <a:spcPts val="0"/>
              </a:spcBef>
              <a:spcAft>
                <a:spcPts val="0"/>
              </a:spcAft>
              <a:buClr>
                <a:srgbClr val="232D4B"/>
              </a:buClr>
              <a:buSzPts val="2400"/>
              <a:buFont typeface="Franklin Gothic"/>
              <a:buNone/>
              <a:tabLst/>
              <a:defRPr/>
            </a:pPr>
            <a:r>
              <a:rPr lang="en-CA" dirty="0">
                <a:solidFill>
                  <a:schemeClr val="tx1"/>
                </a:solidFill>
                <a:latin typeface="Franklin Gothic" panose="020B0604020202020204" charset="0"/>
                <a:cs typeface="Franklin Gothic" panose="020B0604020202020204" charset="0"/>
              </a:rPr>
              <a:t>NOT OK: </a:t>
            </a:r>
            <a:r>
              <a:rPr kumimoji="0" lang="en-CA" b="1" i="0" u="none" strike="sng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a:t>
            </a:r>
            <a:r>
              <a:rPr kumimoji="0" lang="en-CA" b="1" i="0" u="none" strike="sngStrike" kern="0" cap="none" spc="0" normalizeH="0" baseline="0" noProof="0" dirty="0">
                <a:ln>
                  <a:noFill/>
                </a:ln>
                <a:solidFill>
                  <a:schemeClr val="tx1"/>
                </a:solidFill>
                <a:effectLst/>
                <a:uLnTx/>
                <a:uFillTx/>
                <a:latin typeface="Franklin Gothic" panose="020B0604020202020204" charset="0"/>
                <a:cs typeface="Franklin Gothic" panose="020B0604020202020204" charset="0"/>
                <a:sym typeface="Franklin Gothic"/>
              </a:rPr>
              <a:t>, that had been chosen for its flexibility, </a:t>
            </a:r>
            <a:r>
              <a:rPr kumimoji="0" lang="en-CA" b="1" i="0" u="none" strike="sng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employs</a:t>
            </a:r>
            <a:r>
              <a:rPr kumimoji="0" lang="en-CA" b="1" i="0" u="none" strike="sngStrike" kern="0" cap="none" spc="0" normalizeH="0" noProof="0" dirty="0">
                <a:ln>
                  <a:noFill/>
                </a:ln>
                <a:solidFill>
                  <a:srgbClr val="0070C0"/>
                </a:solidFill>
                <a:effectLst/>
                <a:uLnTx/>
                <a:uFillTx/>
                <a:latin typeface="Franklin Gothic" panose="020B0604020202020204" charset="0"/>
                <a:cs typeface="Franklin Gothic" panose="020B0604020202020204" charset="0"/>
                <a:sym typeface="Franklin Gothic"/>
              </a:rPr>
              <a:t> the Hawkes process</a:t>
            </a:r>
            <a:r>
              <a:rPr kumimoji="0" lang="en-CA" b="1" i="0" u="none" strike="sng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p>
          <a:p>
            <a:pPr marL="0" marR="0" lvl="0" indent="14288" algn="l" defTabSz="914400" rtl="0" eaLnBrk="1" fontAlgn="auto" latinLnBrk="0" hangingPunct="1">
              <a:lnSpc>
                <a:spcPct val="100000"/>
              </a:lnSpc>
              <a:spcBef>
                <a:spcPts val="0"/>
              </a:spcBef>
              <a:spcAft>
                <a:spcPts val="0"/>
              </a:spcAft>
              <a:buClr>
                <a:srgbClr val="232D4B"/>
              </a:buClr>
              <a:buSzPts val="2400"/>
              <a:buFont typeface="Franklin Gothic"/>
              <a:buNone/>
              <a:tabLst/>
              <a:defRPr/>
            </a:pPr>
            <a:endParaRPr kumimoji="0" lang="en-CA" sz="800" b="1" i="0" u="none" strike="sng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endParaRPr>
          </a:p>
          <a:p>
            <a:pPr marL="0" indent="0" algn="l">
              <a:spcBef>
                <a:spcPts val="600"/>
              </a:spcBef>
              <a:buSzPct val="25000"/>
              <a:buNone/>
            </a:pPr>
            <a:r>
              <a:rPr lang="en-CA" sz="2200" dirty="0">
                <a:solidFill>
                  <a:srgbClr val="002060"/>
                </a:solidFill>
                <a:latin typeface="Franklin Gothic Book" panose="020B0503020102020204" pitchFamily="34" charset="0"/>
              </a:rPr>
              <a:t>(If we want to add the extra, </a:t>
            </a:r>
            <a:r>
              <a:rPr lang="en-CA" sz="2200" dirty="0">
                <a:solidFill>
                  <a:schemeClr val="tx1"/>
                </a:solidFill>
                <a:latin typeface="Franklin Gothic Book" panose="020B0503020102020204" pitchFamily="34" charset="0"/>
              </a:rPr>
              <a:t>nonessential</a:t>
            </a:r>
            <a:r>
              <a:rPr lang="en-CA" sz="2200" dirty="0">
                <a:solidFill>
                  <a:srgbClr val="002060"/>
                </a:solidFill>
                <a:latin typeface="Franklin Gothic Book" panose="020B0503020102020204" pitchFamily="34" charset="0"/>
              </a:rPr>
              <a:t> information between the commas, we use “which”: </a:t>
            </a:r>
          </a:p>
          <a:p>
            <a:pPr marL="228600" indent="0" algn="l">
              <a:spcBef>
                <a:spcPts val="600"/>
              </a:spcBef>
              <a:buSzPct val="25000"/>
              <a:buNone/>
            </a:pPr>
            <a:r>
              <a:rPr kumimoji="0" lang="en-CA" sz="20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The model</a:t>
            </a:r>
            <a:r>
              <a:rPr kumimoji="0" lang="en-CA" sz="2000" b="1" i="0" u="none" strike="noStrike" kern="0" cap="none" spc="0" normalizeH="0" baseline="0" noProof="0" dirty="0">
                <a:ln>
                  <a:noFill/>
                </a:ln>
                <a:solidFill>
                  <a:schemeClr val="tx1"/>
                </a:solidFill>
                <a:effectLst/>
                <a:uLnTx/>
                <a:uFillTx/>
                <a:latin typeface="Franklin Gothic" panose="020B0604020202020204" charset="0"/>
                <a:cs typeface="Franklin Gothic" panose="020B0604020202020204" charset="0"/>
                <a:sym typeface="Franklin Gothic"/>
              </a:rPr>
              <a:t>, which had been chosen for its flexibility, </a:t>
            </a:r>
            <a:r>
              <a:rPr kumimoji="0" lang="en-CA" sz="20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employs</a:t>
            </a:r>
            <a:r>
              <a:rPr kumimoji="0" lang="en-CA" sz="2000" b="1" i="0" u="none" strike="noStrike" kern="0" cap="none" spc="0" normalizeH="0" noProof="0" dirty="0">
                <a:ln>
                  <a:noFill/>
                </a:ln>
                <a:solidFill>
                  <a:srgbClr val="0070C0"/>
                </a:solidFill>
                <a:effectLst/>
                <a:uLnTx/>
                <a:uFillTx/>
                <a:latin typeface="Franklin Gothic" panose="020B0604020202020204" charset="0"/>
                <a:cs typeface="Franklin Gothic" panose="020B0604020202020204" charset="0"/>
                <a:sym typeface="Franklin Gothic"/>
              </a:rPr>
              <a:t> the Hawkes process</a:t>
            </a:r>
            <a:r>
              <a:rPr kumimoji="0" lang="en-CA" sz="2000" b="1" i="0" u="none" strike="noStrike" kern="0" cap="none" spc="0" normalizeH="0" baseline="0" noProof="0" dirty="0">
                <a:ln>
                  <a:noFill/>
                </a:ln>
                <a:solidFill>
                  <a:srgbClr val="0070C0"/>
                </a:solidFill>
                <a:effectLst/>
                <a:uLnTx/>
                <a:uFillTx/>
                <a:latin typeface="Franklin Gothic" panose="020B0604020202020204" charset="0"/>
                <a:cs typeface="Franklin Gothic" panose="020B0604020202020204" charset="0"/>
                <a:sym typeface="Franklin Gothic"/>
              </a:rPr>
              <a:t>. )</a:t>
            </a:r>
          </a:p>
          <a:p>
            <a:pPr marL="228600" indent="0" algn="r">
              <a:spcBef>
                <a:spcPts val="600"/>
              </a:spcBef>
              <a:buSzPct val="25000"/>
              <a:buNone/>
            </a:pPr>
            <a:endParaRPr lang="en-CA" sz="1600" b="1" dirty="0">
              <a:solidFill>
                <a:srgbClr val="002060"/>
              </a:solidFill>
              <a:latin typeface="Franklin Gothic Book" panose="020B0503020102020204" pitchFamily="34" charset="0"/>
            </a:endParaRPr>
          </a:p>
          <a:p>
            <a:pPr marL="228600" indent="0" algn="l">
              <a:spcBef>
                <a:spcPts val="600"/>
              </a:spcBef>
              <a:buSzPct val="25000"/>
              <a:buNone/>
            </a:pPr>
            <a:endParaRPr lang="en-CA" sz="20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399275631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4945" y="472600"/>
            <a:ext cx="10991273" cy="769720"/>
          </a:xfrm>
        </p:spPr>
        <p:txBody>
          <a:bodyPr/>
          <a:lstStyle/>
          <a:p>
            <a:r>
              <a:rPr lang="en-US" sz="3600" dirty="0">
                <a:solidFill>
                  <a:srgbClr val="002060"/>
                </a:solidFill>
                <a:latin typeface="Franklin Gothic Book" panose="020B0503020102020204" pitchFamily="34" charset="0"/>
              </a:rPr>
              <a:t>Relative Clauses: Avoiding Common Errors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436103" y="1229997"/>
            <a:ext cx="11548393" cy="2357265"/>
          </a:xfrm>
        </p:spPr>
        <p:txBody>
          <a:bodyPr/>
          <a:lstStyle/>
          <a:p>
            <a:pPr marL="0" indent="0" algn="l">
              <a:spcAft>
                <a:spcPts val="600"/>
              </a:spcAft>
              <a:buClr>
                <a:srgbClr val="002060"/>
              </a:buClr>
              <a:buSzPct val="100000"/>
              <a:buNone/>
            </a:pPr>
            <a:r>
              <a:rPr lang="en-US" dirty="0">
                <a:solidFill>
                  <a:schemeClr val="dk2"/>
                </a:solidFill>
                <a:latin typeface="Franklin Gothic Book" panose="020B0503020102020204" pitchFamily="34" charset="0"/>
                <a:ea typeface="Questrial"/>
                <a:cs typeface="Questrial"/>
                <a:sym typeface="Questrial"/>
              </a:rPr>
              <a:t>You CAN omit </a:t>
            </a:r>
            <a:r>
              <a:rPr lang="en-US" dirty="0">
                <a:solidFill>
                  <a:schemeClr val="dk2"/>
                </a:solidFill>
                <a:latin typeface="Franklin Gothic Book" panose="020B0503020102020204" pitchFamily="34" charset="0"/>
                <a:sym typeface="Questrial"/>
              </a:rPr>
              <a:t>the relative pronoun </a:t>
            </a:r>
            <a:r>
              <a:rPr lang="en-US" dirty="0">
                <a:solidFill>
                  <a:schemeClr val="dk2"/>
                </a:solidFill>
                <a:latin typeface="Franklin Gothic Book" panose="020B0503020102020204" pitchFamily="34" charset="0"/>
                <a:ea typeface="Questrial"/>
                <a:cs typeface="Questrial"/>
                <a:sym typeface="Questrial"/>
              </a:rPr>
              <a:t>when it is the </a:t>
            </a:r>
            <a:r>
              <a:rPr lang="en-US" b="1" dirty="0">
                <a:solidFill>
                  <a:srgbClr val="F46524"/>
                </a:solidFill>
                <a:latin typeface="Franklin Gothic Book" panose="020B0503020102020204" pitchFamily="34" charset="0"/>
                <a:ea typeface="Questrial"/>
                <a:cs typeface="Questrial"/>
                <a:sym typeface="Questrial"/>
              </a:rPr>
              <a:t>object</a:t>
            </a:r>
            <a:r>
              <a:rPr lang="en-US" b="1" dirty="0">
                <a:solidFill>
                  <a:schemeClr val="dk2"/>
                </a:solidFill>
                <a:latin typeface="Franklin Gothic Book" panose="020B0503020102020204" pitchFamily="34" charset="0"/>
                <a:ea typeface="Questrial"/>
                <a:cs typeface="Questrial"/>
                <a:sym typeface="Questrial"/>
              </a:rPr>
              <a:t> </a:t>
            </a:r>
            <a:r>
              <a:rPr lang="en-US" dirty="0">
                <a:solidFill>
                  <a:schemeClr val="dk2"/>
                </a:solidFill>
                <a:latin typeface="Franklin Gothic Book" panose="020B0503020102020204" pitchFamily="34" charset="0"/>
                <a:ea typeface="Questrial"/>
                <a:cs typeface="Questrial"/>
                <a:sym typeface="Questrial"/>
              </a:rPr>
              <a:t>of the clause:</a:t>
            </a:r>
          </a:p>
          <a:p>
            <a:pPr marL="0" indent="0" algn="l">
              <a:buClr>
                <a:srgbClr val="002060"/>
              </a:buClr>
              <a:buSzPct val="100000"/>
              <a:buNone/>
            </a:pPr>
            <a:r>
              <a:rPr lang="en-US" dirty="0">
                <a:solidFill>
                  <a:srgbClr val="0070C0"/>
                </a:solidFill>
                <a:latin typeface="Franklin Gothic Book" panose="020B0503020102020204" pitchFamily="34" charset="0"/>
                <a:ea typeface="Questrial"/>
                <a:cs typeface="Questrial"/>
                <a:sym typeface="Questrial"/>
              </a:rPr>
              <a:t>The lab tech </a:t>
            </a:r>
            <a:r>
              <a:rPr lang="en-US" u="sng" dirty="0">
                <a:solidFill>
                  <a:srgbClr val="F46524"/>
                </a:solidFill>
                <a:latin typeface="Franklin Gothic Book" panose="020B0503020102020204" pitchFamily="34" charset="0"/>
                <a:ea typeface="Questrial"/>
                <a:cs typeface="Questrial"/>
                <a:sym typeface="Questrial"/>
              </a:rPr>
              <a:t>who</a:t>
            </a:r>
            <a:r>
              <a:rPr lang="en-US" u="sng" dirty="0">
                <a:solidFill>
                  <a:srgbClr val="0070C0"/>
                </a:solidFill>
                <a:latin typeface="Franklin Gothic Book" panose="020B0503020102020204" pitchFamily="34" charset="0"/>
                <a:ea typeface="Questrial"/>
                <a:cs typeface="Questrial"/>
                <a:sym typeface="Questrial"/>
              </a:rPr>
              <a:t> I spoke to</a:t>
            </a:r>
            <a:r>
              <a:rPr lang="en-US" dirty="0">
                <a:solidFill>
                  <a:srgbClr val="0070C0"/>
                </a:solidFill>
                <a:latin typeface="Franklin Gothic Book" panose="020B0503020102020204" pitchFamily="34" charset="0"/>
                <a:ea typeface="Questrial"/>
                <a:cs typeface="Questrial"/>
                <a:sym typeface="Questrial"/>
              </a:rPr>
              <a:t> was helpful.</a:t>
            </a:r>
            <a:r>
              <a:rPr lang="en-US" b="1" dirty="0">
                <a:solidFill>
                  <a:srgbClr val="0070C0"/>
                </a:solidFill>
                <a:latin typeface="Franklin Gothic Book" panose="020B0503020102020204" pitchFamily="34" charset="0"/>
                <a:ea typeface="Questrial"/>
                <a:cs typeface="Questrial"/>
                <a:sym typeface="Questrial"/>
              </a:rPr>
              <a:t> </a:t>
            </a:r>
            <a:r>
              <a:rPr lang="en-US" dirty="0">
                <a:solidFill>
                  <a:srgbClr val="0070C0"/>
                </a:solidFill>
                <a:latin typeface="Franklin Gothic Book" panose="020B0503020102020204" pitchFamily="34" charset="0"/>
                <a:ea typeface="Questrial"/>
                <a:cs typeface="Questrial"/>
                <a:sym typeface="Wingdings" panose="05000000000000000000" pitchFamily="2" charset="2"/>
              </a:rPr>
              <a:t></a:t>
            </a:r>
            <a:r>
              <a:rPr lang="en-US" b="1" dirty="0">
                <a:solidFill>
                  <a:srgbClr val="0070C0"/>
                </a:solidFill>
                <a:latin typeface="Franklin Gothic Book" panose="020B0503020102020204" pitchFamily="34" charset="0"/>
                <a:ea typeface="Questrial"/>
                <a:cs typeface="Questrial"/>
                <a:sym typeface="Wingdings" panose="05000000000000000000" pitchFamily="2" charset="2"/>
              </a:rPr>
              <a:t> </a:t>
            </a:r>
            <a:r>
              <a:rPr lang="en-US" dirty="0">
                <a:solidFill>
                  <a:srgbClr val="0070C0"/>
                </a:solidFill>
                <a:latin typeface="Franklin Gothic Book" panose="020B0503020102020204" pitchFamily="34" charset="0"/>
                <a:ea typeface="Questrial"/>
                <a:cs typeface="Questrial"/>
                <a:sym typeface="Wingdings" panose="05000000000000000000" pitchFamily="2" charset="2"/>
              </a:rPr>
              <a:t>The lab tech </a:t>
            </a:r>
            <a:r>
              <a:rPr lang="en-US" u="sng" dirty="0">
                <a:solidFill>
                  <a:srgbClr val="0070C0"/>
                </a:solidFill>
                <a:latin typeface="Franklin Gothic Book" panose="020B0503020102020204" pitchFamily="34" charset="0"/>
                <a:ea typeface="Questrial"/>
                <a:cs typeface="Questrial"/>
                <a:sym typeface="Wingdings" panose="05000000000000000000" pitchFamily="2" charset="2"/>
              </a:rPr>
              <a:t>I spoke to</a:t>
            </a:r>
            <a:r>
              <a:rPr lang="en-US" dirty="0">
                <a:solidFill>
                  <a:srgbClr val="0070C0"/>
                </a:solidFill>
                <a:latin typeface="Franklin Gothic Book" panose="020B0503020102020204" pitchFamily="34" charset="0"/>
                <a:ea typeface="Questrial"/>
                <a:cs typeface="Questrial"/>
                <a:sym typeface="Wingdings" panose="05000000000000000000" pitchFamily="2" charset="2"/>
              </a:rPr>
              <a:t> was helpful. </a:t>
            </a:r>
          </a:p>
          <a:p>
            <a:pPr marL="0" indent="0" algn="l">
              <a:buClr>
                <a:srgbClr val="002060"/>
              </a:buClr>
              <a:buSzPct val="100000"/>
              <a:buNone/>
            </a:pPr>
            <a:r>
              <a:rPr lang="en-US" dirty="0">
                <a:solidFill>
                  <a:srgbClr val="0070C0"/>
                </a:solidFill>
                <a:latin typeface="Franklin Gothic Book" panose="020B0503020102020204" pitchFamily="34" charset="0"/>
                <a:ea typeface="Questrial"/>
                <a:cs typeface="Questrial"/>
                <a:sym typeface="Wingdings" panose="05000000000000000000" pitchFamily="2" charset="2"/>
              </a:rPr>
              <a:t>       [O]                 [S] [V]       </a:t>
            </a:r>
            <a:r>
              <a:rPr lang="en-US" sz="1800" dirty="0">
                <a:solidFill>
                  <a:schemeClr val="bg2"/>
                </a:solidFill>
                <a:latin typeface="Franklin Gothic Book" panose="020B0503020102020204" pitchFamily="34" charset="0"/>
                <a:ea typeface="Questrial"/>
                <a:cs typeface="Questrial"/>
                <a:sym typeface="Wingdings" panose="05000000000000000000" pitchFamily="2" charset="2"/>
              </a:rPr>
              <a:t> [lab tech is the object—you’re saying “I spoke to the lab tech,” just rearranged]</a:t>
            </a:r>
          </a:p>
          <a:p>
            <a:pPr marL="0" indent="0" algn="l">
              <a:spcBef>
                <a:spcPts val="1800"/>
              </a:spcBef>
              <a:buSzPct val="25000"/>
              <a:buNone/>
            </a:pPr>
            <a:r>
              <a:rPr lang="en-US" dirty="0">
                <a:solidFill>
                  <a:srgbClr val="0070C0"/>
                </a:solidFill>
                <a:latin typeface="Franklin Gothic Book" panose="020B0503020102020204" pitchFamily="34" charset="0"/>
                <a:ea typeface="Questrial"/>
                <a:cs typeface="Questrial"/>
                <a:sym typeface="Wingdings" panose="05000000000000000000" pitchFamily="2" charset="2"/>
              </a:rPr>
              <a:t>The techniques </a:t>
            </a:r>
            <a:r>
              <a:rPr lang="en-US" u="sng" dirty="0">
                <a:solidFill>
                  <a:srgbClr val="F46524"/>
                </a:solidFill>
                <a:latin typeface="Franklin Gothic Book" panose="020B0503020102020204" pitchFamily="34" charset="0"/>
                <a:ea typeface="Questrial"/>
                <a:cs typeface="Questrial"/>
                <a:sym typeface="Wingdings" panose="05000000000000000000" pitchFamily="2" charset="2"/>
              </a:rPr>
              <a:t>that</a:t>
            </a:r>
            <a:r>
              <a:rPr lang="en-US" u="sng" dirty="0">
                <a:solidFill>
                  <a:srgbClr val="0070C0"/>
                </a:solidFill>
                <a:latin typeface="Franklin Gothic Book" panose="020B0503020102020204" pitchFamily="34" charset="0"/>
                <a:ea typeface="Questrial"/>
                <a:cs typeface="Questrial"/>
                <a:sym typeface="Wingdings" panose="05000000000000000000" pitchFamily="2" charset="2"/>
              </a:rPr>
              <a:t> she designed</a:t>
            </a:r>
            <a:r>
              <a:rPr lang="en-US" dirty="0">
                <a:solidFill>
                  <a:srgbClr val="0070C0"/>
                </a:solidFill>
                <a:latin typeface="Franklin Gothic Book" panose="020B0503020102020204" pitchFamily="34" charset="0"/>
                <a:ea typeface="Questrial"/>
                <a:cs typeface="Questrial"/>
                <a:sym typeface="Wingdings" panose="05000000000000000000" pitchFamily="2" charset="2"/>
              </a:rPr>
              <a:t> solved the problem.  The techniques </a:t>
            </a:r>
            <a:r>
              <a:rPr lang="en-US" u="sng" dirty="0">
                <a:solidFill>
                  <a:srgbClr val="0070C0"/>
                </a:solidFill>
                <a:latin typeface="Franklin Gothic Book" panose="020B0503020102020204" pitchFamily="34" charset="0"/>
                <a:ea typeface="Questrial"/>
                <a:cs typeface="Questrial"/>
                <a:sym typeface="Wingdings" panose="05000000000000000000" pitchFamily="2" charset="2"/>
              </a:rPr>
              <a:t>she designed</a:t>
            </a:r>
            <a:r>
              <a:rPr lang="en-US" dirty="0">
                <a:solidFill>
                  <a:srgbClr val="0070C0"/>
                </a:solidFill>
                <a:latin typeface="Franklin Gothic Book" panose="020B0503020102020204" pitchFamily="34" charset="0"/>
                <a:ea typeface="Questrial"/>
                <a:cs typeface="Questrial"/>
                <a:sym typeface="Wingdings" panose="05000000000000000000" pitchFamily="2" charset="2"/>
              </a:rPr>
              <a:t> solved the problem.</a:t>
            </a:r>
          </a:p>
          <a:p>
            <a:pPr marL="0" indent="0" algn="l">
              <a:buSzPct val="25000"/>
              <a:buNone/>
            </a:pPr>
            <a:endParaRPr lang="en-US" dirty="0">
              <a:solidFill>
                <a:srgbClr val="0070C0"/>
              </a:solidFill>
              <a:latin typeface="Franklin Gothic Book" panose="020B0503020102020204" pitchFamily="34" charset="0"/>
              <a:ea typeface="Questrial"/>
              <a:cs typeface="Questrial"/>
              <a:sym typeface="Wingdings" panose="05000000000000000000" pitchFamily="2" charset="2"/>
            </a:endParaRPr>
          </a:p>
          <a:p>
            <a:pPr marL="0" indent="0" algn="l">
              <a:spcBef>
                <a:spcPts val="1800"/>
              </a:spcBef>
              <a:buSzPct val="25000"/>
              <a:buNone/>
            </a:pPr>
            <a:endParaRPr lang="en-US" sz="2000" dirty="0">
              <a:solidFill>
                <a:srgbClr val="002060"/>
              </a:solidFill>
              <a:latin typeface="Franklin Gothic Book" panose="020B0503020102020204" pitchFamily="34" charset="0"/>
              <a:ea typeface="Questrial"/>
              <a:cs typeface="Questrial"/>
              <a:sym typeface="Questrial"/>
            </a:endParaRPr>
          </a:p>
        </p:txBody>
      </p:sp>
      <p:sp>
        <p:nvSpPr>
          <p:cNvPr id="6" name="TextBox 5">
            <a:extLst>
              <a:ext uri="{FF2B5EF4-FFF2-40B4-BE49-F238E27FC236}">
                <a16:creationId xmlns:a16="http://schemas.microsoft.com/office/drawing/2014/main" id="{16C905D5-E852-42AD-A310-E284F5E21BCB}"/>
              </a:ext>
            </a:extLst>
          </p:cNvPr>
          <p:cNvSpPr txBox="1"/>
          <p:nvPr/>
        </p:nvSpPr>
        <p:spPr>
          <a:xfrm>
            <a:off x="436103" y="3430828"/>
            <a:ext cx="10991273" cy="2785348"/>
          </a:xfrm>
          <a:prstGeom prst="rect">
            <a:avLst/>
          </a:prstGeom>
          <a:solidFill>
            <a:schemeClr val="bg1"/>
          </a:solidFill>
          <a:ln>
            <a:noFill/>
          </a:ln>
        </p:spPr>
        <p:txBody>
          <a:bodyPr spcFirstLastPara="1" wrap="square" lIns="91425" tIns="91425" rIns="91425" bIns="91425" rtlCol="0" anchor="b" anchorCtr="0">
            <a:spAutoFit/>
          </a:bodyPr>
          <a:lstStyle/>
          <a:p>
            <a:pPr lvl="0">
              <a:spcAft>
                <a:spcPts val="600"/>
              </a:spcAft>
              <a:buClr>
                <a:srgbClr val="232D4B"/>
              </a:buClr>
              <a:buSzPct val="25000"/>
            </a:pPr>
            <a:r>
              <a:rPr lang="en-US" sz="2400">
                <a:latin typeface="Franklin Gothic Book" panose="020B0503020102020204" pitchFamily="34" charset="0"/>
                <a:ea typeface="Questrial"/>
                <a:cs typeface="Questrial"/>
                <a:sym typeface="Questrial"/>
              </a:rPr>
              <a:t>Do NOT omit the relative pronoun (</a:t>
            </a:r>
            <a:r>
              <a:rPr lang="en-US" sz="2400" i="1">
                <a:latin typeface="Franklin Gothic Book" panose="020B0503020102020204" pitchFamily="34" charset="0"/>
                <a:ea typeface="Questrial"/>
                <a:cs typeface="Questrial"/>
                <a:sym typeface="Questrial"/>
              </a:rPr>
              <a:t>who, which, that</a:t>
            </a:r>
            <a:r>
              <a:rPr lang="en-US" sz="2400">
                <a:latin typeface="Franklin Gothic Book" panose="020B0503020102020204" pitchFamily="34" charset="0"/>
                <a:ea typeface="Questrial"/>
                <a:cs typeface="Questrial"/>
                <a:sym typeface="Questrial"/>
              </a:rPr>
              <a:t>) when it is the </a:t>
            </a:r>
            <a:r>
              <a:rPr lang="en-US" sz="2400" b="1">
                <a:solidFill>
                  <a:srgbClr val="F46524"/>
                </a:solidFill>
                <a:latin typeface="Franklin Gothic Book" panose="020B0503020102020204" pitchFamily="34" charset="0"/>
                <a:ea typeface="Questrial"/>
                <a:cs typeface="Questrial"/>
                <a:sym typeface="Questrial"/>
              </a:rPr>
              <a:t>subject</a:t>
            </a:r>
            <a:r>
              <a:rPr lang="en-US" sz="2400">
                <a:latin typeface="Franklin Gothic Book" panose="020B0503020102020204" pitchFamily="34" charset="0"/>
                <a:ea typeface="Questrial"/>
                <a:cs typeface="Questrial"/>
                <a:sym typeface="Questrial"/>
              </a:rPr>
              <a:t> of the clause:</a:t>
            </a:r>
          </a:p>
          <a:p>
            <a:pPr lvl="0">
              <a:spcBef>
                <a:spcPts val="600"/>
              </a:spcBef>
              <a:buClr>
                <a:srgbClr val="232D4B"/>
              </a:buClr>
              <a:buSzPct val="25000"/>
            </a:pPr>
            <a:r>
              <a:rPr lang="en-US" sz="2400" u="sng">
                <a:solidFill>
                  <a:srgbClr val="0070C0"/>
                </a:solidFill>
                <a:latin typeface="Franklin Gothic Book" panose="020B0503020102020204" pitchFamily="34" charset="0"/>
                <a:ea typeface="Questrial"/>
                <a:cs typeface="Questrial"/>
                <a:sym typeface="Questrial"/>
              </a:rPr>
              <a:t>OK</a:t>
            </a:r>
            <a:r>
              <a:rPr lang="en-US" sz="2400">
                <a:solidFill>
                  <a:srgbClr val="0070C0"/>
                </a:solidFill>
                <a:latin typeface="Franklin Gothic Book" panose="020B0503020102020204" pitchFamily="34" charset="0"/>
                <a:ea typeface="Questrial"/>
                <a:cs typeface="Questrial"/>
                <a:sym typeface="Questrial"/>
              </a:rPr>
              <a:t>: Dissertations that are easy to read are the product of a lot of revision.</a:t>
            </a:r>
          </a:p>
          <a:p>
            <a:pPr lvl="0">
              <a:spcBef>
                <a:spcPts val="600"/>
              </a:spcBef>
              <a:buClr>
                <a:srgbClr val="232D4B"/>
              </a:buClr>
              <a:buSzPct val="25000"/>
            </a:pPr>
            <a:r>
              <a:rPr lang="en-US" sz="2400" u="sng">
                <a:solidFill>
                  <a:srgbClr val="F46524"/>
                </a:solidFill>
                <a:latin typeface="Franklin Gothic Book" panose="020B0503020102020204" pitchFamily="34" charset="0"/>
                <a:ea typeface="Questrial"/>
                <a:cs typeface="Questrial"/>
                <a:sym typeface="Questrial"/>
              </a:rPr>
              <a:t>NOT OK</a:t>
            </a:r>
            <a:r>
              <a:rPr lang="en-US" sz="2400">
                <a:solidFill>
                  <a:srgbClr val="F46524"/>
                </a:solidFill>
                <a:latin typeface="Franklin Gothic Book" panose="020B0503020102020204" pitchFamily="34" charset="0"/>
                <a:ea typeface="Questrial"/>
                <a:cs typeface="Questrial"/>
                <a:sym typeface="Questrial"/>
              </a:rPr>
              <a:t>:</a:t>
            </a:r>
            <a:r>
              <a:rPr lang="en-US" sz="2400">
                <a:solidFill>
                  <a:srgbClr val="0070C0"/>
                </a:solidFill>
                <a:latin typeface="Franklin Gothic Book" panose="020B0503020102020204" pitchFamily="34" charset="0"/>
                <a:ea typeface="Questrial"/>
                <a:cs typeface="Questrial"/>
                <a:sym typeface="Questrial"/>
              </a:rPr>
              <a:t> </a:t>
            </a:r>
            <a:r>
              <a:rPr lang="en-US" sz="2400" strike="sngStrike">
                <a:solidFill>
                  <a:srgbClr val="01579B"/>
                </a:solidFill>
                <a:latin typeface="Franklin Gothic Book" panose="020B0503020102020204" pitchFamily="34" charset="0"/>
                <a:ea typeface="Questrial"/>
                <a:cs typeface="Questrial"/>
                <a:sym typeface="Questrial"/>
              </a:rPr>
              <a:t>Dissertations are easy to read are the product of a lot of revision.</a:t>
            </a:r>
          </a:p>
          <a:p>
            <a:pPr lvl="0">
              <a:spcBef>
                <a:spcPts val="600"/>
              </a:spcBef>
              <a:buClr>
                <a:srgbClr val="232D4B"/>
              </a:buClr>
              <a:buSzPct val="25000"/>
            </a:pPr>
            <a:r>
              <a:rPr lang="en-US" sz="2400" u="sng">
                <a:solidFill>
                  <a:srgbClr val="0070C0"/>
                </a:solidFill>
                <a:latin typeface="Franklin Gothic Book" panose="020B0503020102020204" pitchFamily="34" charset="0"/>
                <a:ea typeface="Questrial"/>
                <a:cs typeface="Questrial"/>
                <a:sym typeface="Questrial"/>
              </a:rPr>
              <a:t>OK</a:t>
            </a:r>
            <a:r>
              <a:rPr lang="en-US" sz="2400">
                <a:solidFill>
                  <a:srgbClr val="0070C0"/>
                </a:solidFill>
                <a:latin typeface="Franklin Gothic Book" panose="020B0503020102020204" pitchFamily="34" charset="0"/>
                <a:ea typeface="Questrial"/>
                <a:cs typeface="Questrial"/>
                <a:sym typeface="Questrial"/>
              </a:rPr>
              <a:t>: Postdocs who have published many articles are more likely to get a job.</a:t>
            </a:r>
          </a:p>
          <a:p>
            <a:pPr lvl="0">
              <a:spcBef>
                <a:spcPts val="600"/>
              </a:spcBef>
              <a:buClr>
                <a:srgbClr val="232D4B"/>
              </a:buClr>
              <a:buSzPct val="25000"/>
            </a:pPr>
            <a:r>
              <a:rPr lang="en-US" sz="2400" u="sng">
                <a:solidFill>
                  <a:srgbClr val="F46524"/>
                </a:solidFill>
                <a:latin typeface="Franklin Gothic Book" panose="020B0503020102020204" pitchFamily="34" charset="0"/>
                <a:ea typeface="Questrial"/>
                <a:cs typeface="Questrial"/>
                <a:sym typeface="Questrial"/>
              </a:rPr>
              <a:t>NOT OK</a:t>
            </a:r>
            <a:r>
              <a:rPr lang="en-US" sz="2400">
                <a:solidFill>
                  <a:srgbClr val="F46524"/>
                </a:solidFill>
                <a:latin typeface="Franklin Gothic Book" panose="020B0503020102020204" pitchFamily="34" charset="0"/>
                <a:ea typeface="Questrial"/>
                <a:cs typeface="Questrial"/>
                <a:sym typeface="Questrial"/>
              </a:rPr>
              <a:t>:</a:t>
            </a:r>
            <a:r>
              <a:rPr lang="en-US" sz="2400">
                <a:solidFill>
                  <a:srgbClr val="0070C0"/>
                </a:solidFill>
                <a:latin typeface="Franklin Gothic Book" panose="020B0503020102020204" pitchFamily="34" charset="0"/>
                <a:ea typeface="Questrial"/>
                <a:cs typeface="Questrial"/>
                <a:sym typeface="Questrial"/>
              </a:rPr>
              <a:t> </a:t>
            </a:r>
            <a:r>
              <a:rPr lang="en-US" sz="2400" strike="sngStrike">
                <a:solidFill>
                  <a:srgbClr val="01579B"/>
                </a:solidFill>
                <a:latin typeface="Franklin Gothic Book" panose="020B0503020102020204" pitchFamily="34" charset="0"/>
                <a:ea typeface="Questrial"/>
                <a:cs typeface="Questrial"/>
                <a:sym typeface="Questrial"/>
              </a:rPr>
              <a:t>Postdocs have published many articles are more likely to get a job.</a:t>
            </a:r>
            <a:endParaRPr lang="en-US" sz="2400" strike="sngStrike" dirty="0">
              <a:solidFill>
                <a:srgbClr val="01579B"/>
              </a:solidFill>
              <a:latin typeface="Franklin Gothic Book" panose="020B0503020102020204" pitchFamily="34" charset="0"/>
              <a:ea typeface="Questrial"/>
              <a:cs typeface="Questrial"/>
              <a:sym typeface="Questrial"/>
            </a:endParaRPr>
          </a:p>
        </p:txBody>
      </p:sp>
      <p:sp>
        <p:nvSpPr>
          <p:cNvPr id="7" name="TextBox 6">
            <a:extLst>
              <a:ext uri="{FF2B5EF4-FFF2-40B4-BE49-F238E27FC236}">
                <a16:creationId xmlns:a16="http://schemas.microsoft.com/office/drawing/2014/main" id="{11CD1CB8-DE07-4F53-97BC-A4D3067FBACB}"/>
              </a:ext>
            </a:extLst>
          </p:cNvPr>
          <p:cNvSpPr txBox="1"/>
          <p:nvPr/>
        </p:nvSpPr>
        <p:spPr>
          <a:xfrm>
            <a:off x="993223" y="2198357"/>
            <a:ext cx="10991273" cy="588173"/>
          </a:xfrm>
          <a:prstGeom prst="rect">
            <a:avLst/>
          </a:prstGeom>
          <a:solidFill>
            <a:schemeClr val="bg1"/>
          </a:solidFill>
          <a:ln>
            <a:noFill/>
          </a:ln>
        </p:spPr>
        <p:txBody>
          <a:bodyPr spcFirstLastPara="1" wrap="square" lIns="91425" tIns="91425" rIns="91425" bIns="91425" rtlCol="0" anchor="b" anchorCtr="0">
            <a:spAutoFit/>
          </a:bodyPr>
          <a:lstStyle/>
          <a:p>
            <a:pPr algn="r"/>
            <a:endParaRPr lang="en-US" b="1" dirty="0"/>
          </a:p>
        </p:txBody>
      </p:sp>
    </p:spTree>
    <p:extLst>
      <p:ext uri="{BB962C8B-B14F-4D97-AF65-F5344CB8AC3E}">
        <p14:creationId xmlns:p14="http://schemas.microsoft.com/office/powerpoint/2010/main" val="60455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544946" y="1136486"/>
            <a:ext cx="11600874" cy="2732129"/>
          </a:xfrm>
          <a:solidFill>
            <a:schemeClr val="bg1"/>
          </a:solidFill>
        </p:spPr>
        <p:txBody>
          <a:bodyPr/>
          <a:lstStyle/>
          <a:p>
            <a:pPr marL="0" indent="0" algn="l">
              <a:spcBef>
                <a:spcPts val="1800"/>
              </a:spcBef>
              <a:buClr>
                <a:srgbClr val="002060"/>
              </a:buClr>
              <a:buSzPct val="100000"/>
              <a:buNone/>
            </a:pPr>
            <a:r>
              <a:rPr lang="en-US" dirty="0">
                <a:solidFill>
                  <a:srgbClr val="002060"/>
                </a:solidFill>
                <a:latin typeface="Franklin Gothic Book" panose="020B0503020102020204" pitchFamily="34" charset="0"/>
                <a:ea typeface="Questrial"/>
                <a:cs typeface="Questrial"/>
                <a:sym typeface="Questrial"/>
              </a:rPr>
              <a:t>Subject and verb must agree in the relative clause as well as in the independent clause. </a:t>
            </a:r>
          </a:p>
          <a:p>
            <a:pPr marL="0" indent="0" algn="l">
              <a:spcBef>
                <a:spcPts val="1800"/>
              </a:spcBef>
              <a:buSzPct val="25000"/>
              <a:buNone/>
            </a:pPr>
            <a:r>
              <a:rPr lang="en-US" sz="2200" dirty="0">
                <a:solidFill>
                  <a:schemeClr val="tx1"/>
                </a:solidFill>
                <a:latin typeface="Franklin Gothic Book" panose="020B0503020102020204" pitchFamily="34" charset="0"/>
                <a:ea typeface="Questrial"/>
                <a:cs typeface="Questrial"/>
                <a:sym typeface="Questrial"/>
              </a:rPr>
              <a:t>NOT OK: </a:t>
            </a:r>
            <a:r>
              <a:rPr lang="en-US" sz="2200" dirty="0">
                <a:solidFill>
                  <a:srgbClr val="002060"/>
                </a:solidFill>
                <a:latin typeface="Franklin Gothic Book" panose="020B0503020102020204" pitchFamily="34" charset="0"/>
                <a:ea typeface="Questrial"/>
                <a:cs typeface="Questrial"/>
                <a:sym typeface="Questrial"/>
              </a:rPr>
              <a:t>The problems </a:t>
            </a:r>
            <a:r>
              <a:rPr lang="en-US" sz="2200" u="sng" dirty="0">
                <a:solidFill>
                  <a:srgbClr val="002060"/>
                </a:solidFill>
                <a:latin typeface="Franklin Gothic Book" panose="020B0503020102020204" pitchFamily="34" charset="0"/>
                <a:ea typeface="Questrial"/>
                <a:cs typeface="Questrial"/>
                <a:sym typeface="Questrial"/>
              </a:rPr>
              <a:t>that the student </a:t>
            </a:r>
            <a:r>
              <a:rPr lang="en-US" sz="2200" u="sng" dirty="0">
                <a:solidFill>
                  <a:schemeClr val="tx1"/>
                </a:solidFill>
                <a:latin typeface="Franklin Gothic Book" panose="020B0503020102020204" pitchFamily="34" charset="0"/>
                <a:ea typeface="Questrial"/>
                <a:cs typeface="Questrial"/>
                <a:sym typeface="Questrial"/>
              </a:rPr>
              <a:t>have</a:t>
            </a:r>
            <a:r>
              <a:rPr lang="en-US" sz="2200" u="sng" dirty="0">
                <a:solidFill>
                  <a:srgbClr val="002060"/>
                </a:solidFill>
                <a:latin typeface="Franklin Gothic Book" panose="020B0503020102020204" pitchFamily="34" charset="0"/>
                <a:ea typeface="Questrial"/>
                <a:cs typeface="Questrial"/>
                <a:sym typeface="Questrial"/>
              </a:rPr>
              <a:t> encountered </a:t>
            </a:r>
            <a:r>
              <a:rPr lang="en-US" sz="2200" dirty="0">
                <a:solidFill>
                  <a:schemeClr val="tx1"/>
                </a:solidFill>
                <a:latin typeface="Franklin Gothic Book" panose="020B0503020102020204" pitchFamily="34" charset="0"/>
                <a:ea typeface="Questrial"/>
                <a:cs typeface="Questrial"/>
                <a:sym typeface="Questrial"/>
              </a:rPr>
              <a:t>is</a:t>
            </a:r>
            <a:r>
              <a:rPr lang="en-US" sz="2200" dirty="0">
                <a:solidFill>
                  <a:srgbClr val="002060"/>
                </a:solidFill>
                <a:latin typeface="Franklin Gothic Book" panose="020B0503020102020204" pitchFamily="34" charset="0"/>
                <a:ea typeface="Questrial"/>
                <a:cs typeface="Questrial"/>
                <a:sym typeface="Questrial"/>
              </a:rPr>
              <a:t> very troubling. </a:t>
            </a:r>
          </a:p>
          <a:p>
            <a:pPr marL="0" indent="0" algn="l">
              <a:spcBef>
                <a:spcPts val="1800"/>
              </a:spcBef>
              <a:buSzPct val="25000"/>
              <a:buNone/>
            </a:pPr>
            <a:endParaRPr lang="en-US" sz="900" dirty="0">
              <a:solidFill>
                <a:srgbClr val="002060"/>
              </a:solidFill>
              <a:latin typeface="Franklin Gothic Book" panose="020B0503020102020204" pitchFamily="34" charset="0"/>
              <a:ea typeface="Questrial"/>
              <a:cs typeface="Questrial"/>
              <a:sym typeface="Questrial"/>
            </a:endParaRPr>
          </a:p>
          <a:p>
            <a:pPr marL="0" indent="0" algn="l">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OK: The problems </a:t>
            </a:r>
            <a:r>
              <a:rPr lang="en-US" sz="2200" u="sng" dirty="0">
                <a:solidFill>
                  <a:srgbClr val="0070C0"/>
                </a:solidFill>
                <a:latin typeface="Franklin Gothic Book" panose="020B0503020102020204" pitchFamily="34" charset="0"/>
                <a:ea typeface="Questrial"/>
                <a:cs typeface="Questrial"/>
                <a:sym typeface="Questrial"/>
              </a:rPr>
              <a:t>that the student </a:t>
            </a:r>
            <a:r>
              <a:rPr lang="en-US" sz="2200" u="sng" dirty="0">
                <a:solidFill>
                  <a:schemeClr val="tx1"/>
                </a:solidFill>
                <a:latin typeface="Franklin Gothic Book" panose="020B0503020102020204" pitchFamily="34" charset="0"/>
                <a:ea typeface="Questrial"/>
                <a:cs typeface="Questrial"/>
                <a:sym typeface="Questrial"/>
              </a:rPr>
              <a:t>has</a:t>
            </a:r>
            <a:r>
              <a:rPr lang="en-US" sz="2200" u="sng" dirty="0">
                <a:solidFill>
                  <a:srgbClr val="0070C0"/>
                </a:solidFill>
                <a:latin typeface="Franklin Gothic Book" panose="020B0503020102020204" pitchFamily="34" charset="0"/>
                <a:ea typeface="Questrial"/>
                <a:cs typeface="Questrial"/>
                <a:sym typeface="Questrial"/>
              </a:rPr>
              <a:t> encountered </a:t>
            </a:r>
            <a:r>
              <a:rPr lang="en-US" sz="2200" dirty="0">
                <a:solidFill>
                  <a:schemeClr val="tx1"/>
                </a:solidFill>
                <a:latin typeface="Franklin Gothic Book" panose="020B0503020102020204" pitchFamily="34" charset="0"/>
                <a:ea typeface="Questrial"/>
                <a:cs typeface="Questrial"/>
                <a:sym typeface="Questrial"/>
              </a:rPr>
              <a:t>are</a:t>
            </a:r>
            <a:r>
              <a:rPr lang="en-US" sz="2200" dirty="0">
                <a:solidFill>
                  <a:srgbClr val="0070C0"/>
                </a:solidFill>
                <a:latin typeface="Franklin Gothic Book" panose="020B0503020102020204" pitchFamily="34" charset="0"/>
                <a:ea typeface="Questrial"/>
                <a:cs typeface="Questrial"/>
                <a:sym typeface="Questrial"/>
              </a:rPr>
              <a:t> very troubling. </a:t>
            </a:r>
          </a:p>
          <a:p>
            <a:pPr marL="0" indent="0" algn="l">
              <a:spcBef>
                <a:spcPts val="1800"/>
              </a:spcBef>
              <a:buSzPct val="25000"/>
              <a:buNone/>
            </a:pPr>
            <a:r>
              <a:rPr lang="en-US" sz="2200" dirty="0">
                <a:solidFill>
                  <a:srgbClr val="0070C0"/>
                </a:solidFill>
                <a:latin typeface="Franklin Gothic Book" panose="020B0503020102020204" pitchFamily="34" charset="0"/>
                <a:ea typeface="Questrial"/>
                <a:cs typeface="Questrial"/>
                <a:sym typeface="Questrial"/>
              </a:rPr>
              <a:t>	</a:t>
            </a:r>
            <a:r>
              <a:rPr lang="en-US" sz="2200" dirty="0">
                <a:solidFill>
                  <a:srgbClr val="002060"/>
                </a:solidFill>
                <a:latin typeface="Franklin Gothic Book" panose="020B0503020102020204" pitchFamily="34" charset="0"/>
                <a:sym typeface="Questrial"/>
              </a:rPr>
              <a:t>[two subjects: “problems” and, within the relative clause, “student”]</a:t>
            </a:r>
          </a:p>
        </p:txBody>
      </p:sp>
      <p:sp>
        <p:nvSpPr>
          <p:cNvPr id="2" name="Title 1"/>
          <p:cNvSpPr>
            <a:spLocks noGrp="1"/>
          </p:cNvSpPr>
          <p:nvPr>
            <p:ph type="title"/>
          </p:nvPr>
        </p:nvSpPr>
        <p:spPr>
          <a:xfrm>
            <a:off x="544945" y="472600"/>
            <a:ext cx="10991273" cy="769720"/>
          </a:xfrm>
        </p:spPr>
        <p:txBody>
          <a:bodyPr/>
          <a:lstStyle/>
          <a:p>
            <a:r>
              <a:rPr lang="en-US" sz="3600" dirty="0">
                <a:solidFill>
                  <a:srgbClr val="002060"/>
                </a:solidFill>
                <a:latin typeface="Franklin Gothic Book" panose="020B0503020102020204" pitchFamily="34" charset="0"/>
              </a:rPr>
              <a:t>Relative Clauses: Avoiding Common Errors</a:t>
            </a:r>
          </a:p>
        </p:txBody>
      </p:sp>
      <p:sp>
        <p:nvSpPr>
          <p:cNvPr id="3" name="Arrow: Curved Down 2">
            <a:extLst>
              <a:ext uri="{FF2B5EF4-FFF2-40B4-BE49-F238E27FC236}">
                <a16:creationId xmlns:a16="http://schemas.microsoft.com/office/drawing/2014/main" id="{E38E8C42-164B-4272-88B4-854F59D432B2}"/>
              </a:ext>
            </a:extLst>
          </p:cNvPr>
          <p:cNvSpPr/>
          <p:nvPr/>
        </p:nvSpPr>
        <p:spPr>
          <a:xfrm>
            <a:off x="4571997" y="1986081"/>
            <a:ext cx="1137139" cy="14067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202C6B32-5049-4214-B8F7-32AFCD3CB096}"/>
              </a:ext>
            </a:extLst>
          </p:cNvPr>
          <p:cNvSpPr/>
          <p:nvPr/>
        </p:nvSpPr>
        <p:spPr>
          <a:xfrm rot="10800000">
            <a:off x="2332889" y="2411808"/>
            <a:ext cx="5404339" cy="24728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B35C7D5C-28C2-4776-9018-6C28682A29A0}"/>
              </a:ext>
            </a:extLst>
          </p:cNvPr>
          <p:cNvSpPr txBox="1"/>
          <p:nvPr/>
        </p:nvSpPr>
        <p:spPr>
          <a:xfrm>
            <a:off x="544943" y="3908809"/>
            <a:ext cx="11600875" cy="3016180"/>
          </a:xfrm>
          <a:prstGeom prst="rect">
            <a:avLst/>
          </a:prstGeom>
          <a:solidFill>
            <a:schemeClr val="bg1"/>
          </a:solidFill>
          <a:ln>
            <a:noFill/>
          </a:ln>
        </p:spPr>
        <p:txBody>
          <a:bodyPr spcFirstLastPara="1" wrap="square" lIns="91425" tIns="91425" rIns="91425" bIns="91425" rtlCol="0" anchor="b" anchorCtr="0">
            <a:spAutoFit/>
          </a:bodyPr>
          <a:lstStyle/>
          <a:p>
            <a:pPr marL="0" marR="0" lvl="0" indent="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200" b="0"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The relative clause acts like the noun it modifies—if the noun is plural, the clause with the who/that must agree &amp; be in the plural verb form.</a:t>
            </a:r>
          </a:p>
          <a:p>
            <a:pPr marL="0" marR="0" lvl="0" indent="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200" b="0" i="0" u="none"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NOT OK: </a:t>
            </a:r>
            <a:r>
              <a:rPr kumimoji="0" lang="en-US" sz="2200" b="0"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The undergrads who </a:t>
            </a:r>
            <a:r>
              <a:rPr kumimoji="0" lang="en-US" sz="2200" b="0" i="0" u="sng"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was</a:t>
            </a:r>
            <a:r>
              <a:rPr kumimoji="0" lang="en-US" sz="2200" b="0"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 working in my lab </a:t>
            </a:r>
            <a:r>
              <a:rPr kumimoji="0" lang="en-US" sz="2200" b="0" i="0" u="sng"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became</a:t>
            </a:r>
            <a:r>
              <a:rPr kumimoji="0" lang="en-US" sz="2200" b="0"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 discouraged. </a:t>
            </a:r>
          </a:p>
          <a:p>
            <a:pPr marL="0" marR="0" lvl="0" indent="0" algn="l" defTabSz="914400" rtl="0" eaLnBrk="1" fontAlgn="auto" latinLnBrk="0" hangingPunct="1">
              <a:lnSpc>
                <a:spcPct val="100000"/>
              </a:lnSpc>
              <a:spcBef>
                <a:spcPts val="1800"/>
              </a:spcBef>
              <a:spcAft>
                <a:spcPts val="0"/>
              </a:spcAft>
              <a:buClr>
                <a:srgbClr val="232D4B"/>
              </a:buClr>
              <a:buSzPct val="25000"/>
              <a:buFont typeface="Franklin Gothic"/>
              <a:buNone/>
              <a:tabLst/>
              <a:defRPr/>
            </a:pPr>
            <a:r>
              <a:rPr kumimoji="0" lang="en-US" sz="2200" b="0" i="0" u="none" strike="noStrike" kern="0" cap="none" spc="0" normalizeH="0" baseline="0" noProof="0" dirty="0">
                <a:ln>
                  <a:noFill/>
                </a:ln>
                <a:solidFill>
                  <a:srgbClr val="0070C0"/>
                </a:solidFill>
                <a:effectLst/>
                <a:uLnTx/>
                <a:uFillTx/>
                <a:latin typeface="Franklin Gothic Book" panose="020B0503020102020204" pitchFamily="34" charset="0"/>
                <a:ea typeface="Questrial"/>
                <a:cs typeface="Questrial"/>
                <a:sym typeface="Questrial"/>
              </a:rPr>
              <a:t>OK: The undergrads who </a:t>
            </a:r>
            <a:r>
              <a:rPr kumimoji="0" lang="en-US" sz="2200" b="0" i="0" u="sng"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were</a:t>
            </a:r>
            <a:r>
              <a:rPr kumimoji="0" lang="en-US" sz="2200" b="0" i="0" u="none" strike="noStrike" kern="0" cap="none" spc="0" normalizeH="0" baseline="0" noProof="0" dirty="0">
                <a:ln>
                  <a:noFill/>
                </a:ln>
                <a:solidFill>
                  <a:srgbClr val="0070C0"/>
                </a:solidFill>
                <a:effectLst/>
                <a:uLnTx/>
                <a:uFillTx/>
                <a:latin typeface="Franklin Gothic Book" panose="020B0503020102020204" pitchFamily="34" charset="0"/>
                <a:ea typeface="Questrial"/>
                <a:cs typeface="Questrial"/>
                <a:sym typeface="Questrial"/>
              </a:rPr>
              <a:t> working in my lab </a:t>
            </a:r>
            <a:r>
              <a:rPr kumimoji="0" lang="en-US" sz="2200" b="0" i="0" u="sng" strike="noStrike" kern="0" cap="none" spc="0" normalizeH="0" baseline="0" noProof="0" dirty="0">
                <a:ln>
                  <a:noFill/>
                </a:ln>
                <a:solidFill>
                  <a:srgbClr val="F46524"/>
                </a:solidFill>
                <a:effectLst/>
                <a:uLnTx/>
                <a:uFillTx/>
                <a:latin typeface="Franklin Gothic Book" panose="020B0503020102020204" pitchFamily="34" charset="0"/>
                <a:ea typeface="Questrial"/>
                <a:cs typeface="Questrial"/>
                <a:sym typeface="Questrial"/>
              </a:rPr>
              <a:t>became</a:t>
            </a:r>
            <a:r>
              <a:rPr kumimoji="0" lang="en-US" sz="2200" b="0" i="0" u="none" strike="noStrike" kern="0" cap="none" spc="0" normalizeH="0" baseline="0" noProof="0" dirty="0">
                <a:ln>
                  <a:noFill/>
                </a:ln>
                <a:solidFill>
                  <a:srgbClr val="0070C0"/>
                </a:solidFill>
                <a:effectLst/>
                <a:uLnTx/>
                <a:uFillTx/>
                <a:latin typeface="Franklin Gothic Book" panose="020B0503020102020204" pitchFamily="34" charset="0"/>
                <a:ea typeface="Questrial"/>
                <a:cs typeface="Questrial"/>
                <a:sym typeface="Questrial"/>
              </a:rPr>
              <a:t> discouraged. </a:t>
            </a:r>
          </a:p>
          <a:p>
            <a:pPr marL="0" marR="0" lvl="0" indent="0" algn="l" defTabSz="914400" rtl="0" eaLnBrk="1" fontAlgn="auto" latinLnBrk="0" hangingPunct="1">
              <a:lnSpc>
                <a:spcPct val="100000"/>
              </a:lnSpc>
              <a:spcBef>
                <a:spcPts val="1800"/>
              </a:spcBef>
              <a:spcAft>
                <a:spcPts val="0"/>
              </a:spcAft>
              <a:buClr>
                <a:srgbClr val="002060"/>
              </a:buClr>
              <a:buSzPct val="100000"/>
              <a:buFont typeface="Franklin Gothic"/>
              <a:buNone/>
              <a:tabLst/>
              <a:defRPr/>
            </a:pPr>
            <a:r>
              <a:rPr kumimoji="0" lang="en-US" sz="2200" b="0" i="1"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	</a:t>
            </a:r>
            <a:r>
              <a:rPr kumimoji="0" lang="en-US" sz="2200" b="0" i="0" u="none" strike="noStrike" kern="0" cap="none" spc="0" normalizeH="0" baseline="0" noProof="0" dirty="0">
                <a:ln>
                  <a:noFill/>
                </a:ln>
                <a:solidFill>
                  <a:srgbClr val="002060"/>
                </a:solidFill>
                <a:effectLst/>
                <a:uLnTx/>
                <a:uFillTx/>
                <a:latin typeface="Franklin Gothic Book" panose="020B0503020102020204" pitchFamily="34" charset="0"/>
                <a:ea typeface="Questrial"/>
                <a:cs typeface="Questrial"/>
                <a:sym typeface="Questrial"/>
              </a:rPr>
              <a:t>[the subject for both verbs is “the undergrads”]</a:t>
            </a:r>
          </a:p>
          <a:p>
            <a:pPr algn="r"/>
            <a:endParaRPr lang="en-US" b="1" dirty="0"/>
          </a:p>
        </p:txBody>
      </p:sp>
      <p:sp>
        <p:nvSpPr>
          <p:cNvPr id="9" name="Arrow: Curved Down 8">
            <a:extLst>
              <a:ext uri="{FF2B5EF4-FFF2-40B4-BE49-F238E27FC236}">
                <a16:creationId xmlns:a16="http://schemas.microsoft.com/office/drawing/2014/main" id="{C7BDE3E0-D89F-479E-8540-8BC8EFE826C7}"/>
              </a:ext>
            </a:extLst>
          </p:cNvPr>
          <p:cNvSpPr/>
          <p:nvPr/>
        </p:nvSpPr>
        <p:spPr>
          <a:xfrm rot="10800000">
            <a:off x="2520461" y="5468381"/>
            <a:ext cx="1840522" cy="140679"/>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Curved Down 9">
            <a:extLst>
              <a:ext uri="{FF2B5EF4-FFF2-40B4-BE49-F238E27FC236}">
                <a16:creationId xmlns:a16="http://schemas.microsoft.com/office/drawing/2014/main" id="{CFC7DCE2-FB54-429A-8769-DC8A48FC0751}"/>
              </a:ext>
            </a:extLst>
          </p:cNvPr>
          <p:cNvSpPr/>
          <p:nvPr/>
        </p:nvSpPr>
        <p:spPr>
          <a:xfrm rot="10800000">
            <a:off x="2520460" y="5480757"/>
            <a:ext cx="4618893" cy="19451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8959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3" grpId="0" animBg="1"/>
      <p:bldP spid="6" grpId="0" animBg="1"/>
      <p:bldP spid="4" grpId="0" animBg="1"/>
      <p:bldP spid="9" grpId="0" animBg="1"/>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84A2C78B-2F21-D27D-FE96-9CC33026DD88}"/>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4167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Practice: Relative (Adjective)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206850"/>
            <a:ext cx="11548392" cy="4842962"/>
          </a:xfrm>
        </p:spPr>
        <p:txBody>
          <a:bodyPr/>
          <a:lstStyle/>
          <a:p>
            <a:pPr marL="76200" indent="0" algn="l">
              <a:buNone/>
            </a:pPr>
            <a:r>
              <a:rPr lang="en-CA" b="1" dirty="0">
                <a:solidFill>
                  <a:srgbClr val="002060"/>
                </a:solidFill>
              </a:rPr>
              <a:t>Underline the relative clauses in the following sentences. Determine if the clause provides essential or nonessential information and place commas around the nonessential clauses. </a:t>
            </a:r>
            <a:endParaRPr lang="en-US" b="1" dirty="0">
              <a:solidFill>
                <a:srgbClr val="002060"/>
              </a:solidFill>
            </a:endParaRPr>
          </a:p>
          <a:p>
            <a:pPr marL="76200" indent="0" algn="l">
              <a:buNone/>
            </a:pPr>
            <a:endParaRPr lang="en-US" sz="1100" dirty="0">
              <a:solidFill>
                <a:srgbClr val="002060"/>
              </a:solidFill>
            </a:endParaRPr>
          </a:p>
          <a:p>
            <a:pPr marL="76200" indent="0" algn="l">
              <a:buNone/>
            </a:pPr>
            <a:r>
              <a:rPr lang="en-US" sz="2300" dirty="0">
                <a:solidFill>
                  <a:srgbClr val="002060"/>
                </a:solidFill>
              </a:rPr>
              <a:t>The model that was calibrated with the first set of data was accurate.</a:t>
            </a:r>
          </a:p>
          <a:p>
            <a:pPr marL="76200" indent="0" algn="l">
              <a:buNone/>
            </a:pPr>
            <a:endParaRPr lang="en-US" sz="1100" dirty="0">
              <a:solidFill>
                <a:srgbClr val="002060"/>
              </a:solidFill>
            </a:endParaRPr>
          </a:p>
          <a:p>
            <a:pPr marL="76200" indent="0" algn="l">
              <a:buNone/>
            </a:pPr>
            <a:r>
              <a:rPr lang="en-US" sz="2300" dirty="0">
                <a:solidFill>
                  <a:srgbClr val="002060"/>
                </a:solidFill>
              </a:rPr>
              <a:t>Algorithms which are finite sequences of well-defined, computer-implementable instructions can be useful in managing stormwater systems. </a:t>
            </a:r>
          </a:p>
          <a:p>
            <a:pPr marL="76200" indent="0" algn="l">
              <a:buNone/>
            </a:pPr>
            <a:endParaRPr lang="en-US" sz="1100" dirty="0">
              <a:solidFill>
                <a:srgbClr val="002060"/>
              </a:solidFill>
            </a:endParaRPr>
          </a:p>
          <a:p>
            <a:pPr marL="76200" indent="0" algn="l">
              <a:buNone/>
            </a:pPr>
            <a:r>
              <a:rPr lang="en-US" sz="2300" dirty="0">
                <a:solidFill>
                  <a:srgbClr val="002060"/>
                </a:solidFill>
              </a:rPr>
              <a:t>Participants who were selected through a rigorous screening process wore the prototype devices daily for two weeks. </a:t>
            </a:r>
          </a:p>
          <a:p>
            <a:pPr marL="76200" indent="0" algn="l">
              <a:buNone/>
            </a:pPr>
            <a:endParaRPr lang="en-US" sz="1100" dirty="0">
              <a:solidFill>
                <a:srgbClr val="002060"/>
              </a:solidFill>
            </a:endParaRPr>
          </a:p>
          <a:p>
            <a:pPr marL="76200" indent="0" algn="l">
              <a:buNone/>
            </a:pPr>
            <a:r>
              <a:rPr lang="en-US" sz="2300" dirty="0">
                <a:solidFill>
                  <a:srgbClr val="002060"/>
                </a:solidFill>
              </a:rPr>
              <a:t>Participants who write in English found the smartwatch handwriting recognition system easy to use, while participants who write in Mandarin found many errors in the transcription. </a:t>
            </a:r>
          </a:p>
        </p:txBody>
      </p:sp>
    </p:spTree>
    <p:extLst>
      <p:ext uri="{BB962C8B-B14F-4D97-AF65-F5344CB8AC3E}">
        <p14:creationId xmlns:p14="http://schemas.microsoft.com/office/powerpoint/2010/main" val="8322398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16F7464-4314-2682-70A2-7A652416E816}"/>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4167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Practice: Relative (Adjective)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206850"/>
            <a:ext cx="11548392" cy="5524150"/>
          </a:xfrm>
        </p:spPr>
        <p:txBody>
          <a:bodyPr/>
          <a:lstStyle/>
          <a:p>
            <a:pPr marL="76200" indent="0" algn="l">
              <a:buNone/>
            </a:pPr>
            <a:r>
              <a:rPr lang="en-US" dirty="0">
                <a:solidFill>
                  <a:srgbClr val="002060"/>
                </a:solidFill>
              </a:rPr>
              <a:t>The model </a:t>
            </a:r>
            <a:r>
              <a:rPr lang="en-US" u="sng" dirty="0">
                <a:solidFill>
                  <a:srgbClr val="002060"/>
                </a:solidFill>
              </a:rPr>
              <a:t>that was calibrated with the first set of data </a:t>
            </a:r>
            <a:r>
              <a:rPr lang="en-US" dirty="0">
                <a:solidFill>
                  <a:srgbClr val="002060"/>
                </a:solidFill>
              </a:rPr>
              <a:t>was accurate. </a:t>
            </a:r>
            <a:r>
              <a:rPr lang="en-US" dirty="0">
                <a:solidFill>
                  <a:srgbClr val="F46524"/>
                </a:solidFill>
              </a:rPr>
              <a:t>ESSENTIAL</a:t>
            </a:r>
          </a:p>
          <a:p>
            <a:pPr marL="76200" indent="0" algn="l">
              <a:buNone/>
            </a:pPr>
            <a:endParaRPr lang="en-US" dirty="0">
              <a:solidFill>
                <a:srgbClr val="002060"/>
              </a:solidFill>
            </a:endParaRPr>
          </a:p>
          <a:p>
            <a:pPr marL="76200" indent="0" algn="l">
              <a:buNone/>
            </a:pPr>
            <a:r>
              <a:rPr lang="en-US" dirty="0">
                <a:solidFill>
                  <a:srgbClr val="002060"/>
                </a:solidFill>
              </a:rPr>
              <a:t>Algorithms</a:t>
            </a:r>
            <a:r>
              <a:rPr lang="en-US" b="1" u="sng" dirty="0">
                <a:solidFill>
                  <a:srgbClr val="F46524"/>
                </a:solidFill>
              </a:rPr>
              <a:t>, </a:t>
            </a:r>
            <a:r>
              <a:rPr lang="en-US" u="sng" dirty="0">
                <a:solidFill>
                  <a:srgbClr val="002060"/>
                </a:solidFill>
              </a:rPr>
              <a:t>which are finite sequences of well-defined, computer-implementable instructions</a:t>
            </a:r>
            <a:r>
              <a:rPr lang="en-US" b="1" u="sng" dirty="0">
                <a:solidFill>
                  <a:srgbClr val="F46524"/>
                </a:solidFill>
              </a:rPr>
              <a:t>,</a:t>
            </a:r>
            <a:r>
              <a:rPr lang="en-US" b="1" dirty="0">
                <a:solidFill>
                  <a:srgbClr val="F46524"/>
                </a:solidFill>
              </a:rPr>
              <a:t> </a:t>
            </a:r>
            <a:r>
              <a:rPr lang="en-US" dirty="0">
                <a:solidFill>
                  <a:srgbClr val="002060"/>
                </a:solidFill>
              </a:rPr>
              <a:t>can be useful in managing stormwater systems. </a:t>
            </a:r>
            <a:r>
              <a:rPr lang="en-US" dirty="0">
                <a:solidFill>
                  <a:srgbClr val="F46524"/>
                </a:solidFill>
              </a:rPr>
              <a:t>NONESSENTIAL (add commas)</a:t>
            </a:r>
          </a:p>
          <a:p>
            <a:pPr marL="76200" indent="0" algn="l">
              <a:buNone/>
            </a:pPr>
            <a:endParaRPr lang="en-US" dirty="0">
              <a:solidFill>
                <a:srgbClr val="002060"/>
              </a:solidFill>
            </a:endParaRPr>
          </a:p>
          <a:p>
            <a:pPr marL="76200" indent="0" algn="l">
              <a:buNone/>
            </a:pPr>
            <a:r>
              <a:rPr lang="en-US" dirty="0">
                <a:solidFill>
                  <a:srgbClr val="002060"/>
                </a:solidFill>
              </a:rPr>
              <a:t>Participants</a:t>
            </a:r>
            <a:r>
              <a:rPr lang="en-US" b="1" u="sng" dirty="0">
                <a:solidFill>
                  <a:srgbClr val="F46524"/>
                </a:solidFill>
              </a:rPr>
              <a:t>, </a:t>
            </a:r>
            <a:r>
              <a:rPr lang="en-US" u="sng" dirty="0">
                <a:solidFill>
                  <a:srgbClr val="002060"/>
                </a:solidFill>
              </a:rPr>
              <a:t>who were selected through a rigorous screening process</a:t>
            </a:r>
            <a:r>
              <a:rPr lang="en-US" b="1" u="sng" dirty="0">
                <a:solidFill>
                  <a:srgbClr val="F46524"/>
                </a:solidFill>
              </a:rPr>
              <a:t>, </a:t>
            </a:r>
            <a:r>
              <a:rPr lang="en-US" dirty="0">
                <a:solidFill>
                  <a:srgbClr val="002060"/>
                </a:solidFill>
              </a:rPr>
              <a:t>wore the prototype devices daily for two weeks. </a:t>
            </a:r>
            <a:r>
              <a:rPr lang="en-US" dirty="0">
                <a:solidFill>
                  <a:srgbClr val="F46524"/>
                </a:solidFill>
              </a:rPr>
              <a:t>NONESSENTIAL (add commas)</a:t>
            </a:r>
          </a:p>
          <a:p>
            <a:pPr marL="76200" indent="0" algn="l">
              <a:buNone/>
            </a:pPr>
            <a:endParaRPr lang="en-US" dirty="0">
              <a:solidFill>
                <a:srgbClr val="002060"/>
              </a:solidFill>
            </a:endParaRPr>
          </a:p>
          <a:p>
            <a:pPr marL="76200" indent="0" algn="l">
              <a:buNone/>
            </a:pPr>
            <a:r>
              <a:rPr lang="en-US" dirty="0">
                <a:solidFill>
                  <a:srgbClr val="002060"/>
                </a:solidFill>
              </a:rPr>
              <a:t>Participants </a:t>
            </a:r>
            <a:r>
              <a:rPr lang="en-US" u="sng" dirty="0">
                <a:solidFill>
                  <a:srgbClr val="002060"/>
                </a:solidFill>
              </a:rPr>
              <a:t>who write in English </a:t>
            </a:r>
            <a:r>
              <a:rPr lang="en-US" dirty="0">
                <a:solidFill>
                  <a:srgbClr val="002060"/>
                </a:solidFill>
              </a:rPr>
              <a:t>found the smartwatch handwriting recognition system easy to use, while participants </a:t>
            </a:r>
            <a:r>
              <a:rPr lang="en-US" u="sng" dirty="0">
                <a:solidFill>
                  <a:srgbClr val="002060"/>
                </a:solidFill>
              </a:rPr>
              <a:t>who write in Mandarin</a:t>
            </a:r>
            <a:r>
              <a:rPr lang="en-US" dirty="0">
                <a:solidFill>
                  <a:srgbClr val="002060"/>
                </a:solidFill>
              </a:rPr>
              <a:t> found many errors in the transcription. </a:t>
            </a:r>
            <a:r>
              <a:rPr lang="en-US" dirty="0">
                <a:solidFill>
                  <a:srgbClr val="F46524"/>
                </a:solidFill>
              </a:rPr>
              <a:t>ESSENTIAL</a:t>
            </a:r>
          </a:p>
        </p:txBody>
      </p:sp>
    </p:spTree>
    <p:extLst>
      <p:ext uri="{BB962C8B-B14F-4D97-AF65-F5344CB8AC3E}">
        <p14:creationId xmlns:p14="http://schemas.microsoft.com/office/powerpoint/2010/main" val="570515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326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The vague “which”</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480876"/>
            <a:ext cx="11548392" cy="4842962"/>
          </a:xfrm>
        </p:spPr>
        <p:txBody>
          <a:bodyPr/>
          <a:lstStyle/>
          <a:p>
            <a:pPr marL="127000" indent="0" algn="l">
              <a:buNone/>
            </a:pPr>
            <a:r>
              <a:rPr lang="en-US" sz="2800" dirty="0">
                <a:solidFill>
                  <a:srgbClr val="002060"/>
                </a:solidFill>
                <a:latin typeface="Questrial"/>
                <a:ea typeface="Questrial"/>
                <a:cs typeface="Questrial"/>
              </a:rPr>
              <a:t>Sometimes writers use a vague “which” to refer to the whole idea in the previous part of the sentence. This can lead to confusion. </a:t>
            </a:r>
          </a:p>
          <a:p>
            <a:pPr marL="127000" indent="0" algn="l">
              <a:buNone/>
            </a:pPr>
            <a:endParaRPr lang="en-US" sz="2800" dirty="0">
              <a:solidFill>
                <a:schemeClr val="dk2"/>
              </a:solidFill>
              <a:latin typeface="Questrial"/>
              <a:ea typeface="Questrial"/>
              <a:cs typeface="Questrial"/>
            </a:endParaRPr>
          </a:p>
          <a:p>
            <a:pPr marL="127000" indent="0" algn="l">
              <a:buNone/>
            </a:pPr>
            <a:r>
              <a:rPr lang="en-US" dirty="0">
                <a:solidFill>
                  <a:srgbClr val="0070C0"/>
                </a:solidFill>
                <a:latin typeface="Franklin Gothic Book" panose="020B0503020102020204" pitchFamily="34" charset="0"/>
              </a:rPr>
              <a:t>The plants extract nickel and zinc, which leaves the soil uncontaminated. </a:t>
            </a:r>
          </a:p>
          <a:p>
            <a:pPr marL="127000" indent="0" algn="l">
              <a:buNone/>
            </a:pPr>
            <a:endParaRPr lang="en-US" dirty="0">
              <a:solidFill>
                <a:srgbClr val="0070C0"/>
              </a:solidFill>
              <a:latin typeface="Franklin Gothic Book" panose="020B0503020102020204" pitchFamily="34" charset="0"/>
            </a:endParaRPr>
          </a:p>
          <a:p>
            <a:pPr marL="127000" indent="0" algn="l">
              <a:buNone/>
            </a:pPr>
            <a:r>
              <a:rPr lang="en-US" dirty="0">
                <a:solidFill>
                  <a:srgbClr val="0070C0"/>
                </a:solidFill>
                <a:latin typeface="Franklin Gothic Book" panose="020B0503020102020204" pitchFamily="34" charset="0"/>
              </a:rPr>
              <a:t>Technical improvements in resource efficiency can lower demand for resources, which results in lower prices. </a:t>
            </a:r>
          </a:p>
          <a:p>
            <a:pPr marL="127000" indent="0" algn="l">
              <a:buNone/>
            </a:pPr>
            <a:endParaRPr lang="en-US" dirty="0">
              <a:solidFill>
                <a:srgbClr val="0070C0"/>
              </a:solidFill>
              <a:latin typeface="Franklin Gothic Book" panose="020B0503020102020204" pitchFamily="34" charset="0"/>
            </a:endParaRPr>
          </a:p>
          <a:p>
            <a:pPr marL="127000" indent="0" algn="l">
              <a:buNone/>
            </a:pPr>
            <a:r>
              <a:rPr lang="en-US" dirty="0">
                <a:solidFill>
                  <a:srgbClr val="0070C0"/>
                </a:solidFill>
                <a:latin typeface="Franklin Gothic Book" panose="020B0503020102020204" pitchFamily="34" charset="0"/>
              </a:rPr>
              <a:t>Rainfall levels plummeted and a slow loss of grasses occurred, which transformed the region into a desert. </a:t>
            </a:r>
          </a:p>
        </p:txBody>
      </p:sp>
      <p:sp>
        <p:nvSpPr>
          <p:cNvPr id="4" name="TextBox 3">
            <a:extLst>
              <a:ext uri="{FF2B5EF4-FFF2-40B4-BE49-F238E27FC236}">
                <a16:creationId xmlns:a16="http://schemas.microsoft.com/office/drawing/2014/main" id="{817A2F7F-9296-4EC3-ACA1-97E769DF52CF}"/>
              </a:ext>
            </a:extLst>
          </p:cNvPr>
          <p:cNvSpPr txBox="1"/>
          <p:nvPr/>
        </p:nvSpPr>
        <p:spPr>
          <a:xfrm>
            <a:off x="822037" y="5925439"/>
            <a:ext cx="11048160" cy="323165"/>
          </a:xfrm>
          <a:prstGeom prst="rect">
            <a:avLst/>
          </a:prstGeom>
          <a:noFill/>
        </p:spPr>
        <p:txBody>
          <a:bodyPr wrap="square" rtlCol="0">
            <a:spAutoFit/>
          </a:bodyPr>
          <a:lstStyle/>
          <a:p>
            <a:r>
              <a:rPr lang="en-CA" sz="1500" dirty="0">
                <a:solidFill>
                  <a:srgbClr val="002060"/>
                </a:solidFill>
                <a:latin typeface="Franklin Gothic Book" panose="020B0503020102020204" pitchFamily="34" charset="0"/>
              </a:rPr>
              <a:t>Source: Swales, J.M. &amp; C.B. Feak. (2012). </a:t>
            </a:r>
            <a:r>
              <a:rPr lang="en-CA" sz="1500" i="1" dirty="0">
                <a:solidFill>
                  <a:srgbClr val="002060"/>
                </a:solidFill>
                <a:latin typeface="Franklin Gothic Book" panose="020B0503020102020204" pitchFamily="34" charset="0"/>
              </a:rPr>
              <a:t>Academic Writing for Graduate Students</a:t>
            </a:r>
            <a:r>
              <a:rPr lang="en-CA" sz="1500" dirty="0">
                <a:solidFill>
                  <a:srgbClr val="002060"/>
                </a:solidFill>
                <a:latin typeface="Franklin Gothic Book" panose="020B0503020102020204" pitchFamily="34" charset="0"/>
              </a:rPr>
              <a:t>. 3</a:t>
            </a:r>
            <a:r>
              <a:rPr lang="en-CA" sz="1500" baseline="30000" dirty="0">
                <a:solidFill>
                  <a:srgbClr val="002060"/>
                </a:solidFill>
                <a:latin typeface="Franklin Gothic Book" panose="020B0503020102020204" pitchFamily="34" charset="0"/>
              </a:rPr>
              <a:t>rd</a:t>
            </a:r>
            <a:r>
              <a:rPr lang="en-CA" sz="1500" dirty="0">
                <a:solidFill>
                  <a:srgbClr val="002060"/>
                </a:solidFill>
                <a:latin typeface="Franklin Gothic Book" panose="020B0503020102020204" pitchFamily="34" charset="0"/>
              </a:rPr>
              <a:t> edition. Ann Arbor: University of Michigan Press. </a:t>
            </a:r>
          </a:p>
        </p:txBody>
      </p:sp>
    </p:spTree>
    <p:extLst>
      <p:ext uri="{BB962C8B-B14F-4D97-AF65-F5344CB8AC3E}">
        <p14:creationId xmlns:p14="http://schemas.microsoft.com/office/powerpoint/2010/main" val="9707213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03" y="6326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The vague “which”</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822037" y="1288368"/>
            <a:ext cx="10410851" cy="4842962"/>
          </a:xfrm>
        </p:spPr>
        <p:txBody>
          <a:bodyPr/>
          <a:lstStyle/>
          <a:p>
            <a:pPr marL="127000" indent="0" algn="l">
              <a:buNone/>
            </a:pPr>
            <a:r>
              <a:rPr lang="en-US" sz="3200" dirty="0">
                <a:solidFill>
                  <a:srgbClr val="002060"/>
                </a:solidFill>
                <a:latin typeface="Questrial"/>
                <a:ea typeface="Questrial"/>
                <a:cs typeface="Questrial"/>
              </a:rPr>
              <a:t>Instead, you can use  </a:t>
            </a:r>
            <a:r>
              <a:rPr lang="en-US" sz="3200" b="1" i="1" dirty="0">
                <a:solidFill>
                  <a:srgbClr val="002060"/>
                </a:solidFill>
                <a:latin typeface="Questrial"/>
                <a:ea typeface="Questrial"/>
                <a:cs typeface="Questrial"/>
              </a:rPr>
              <a:t>-</a:t>
            </a:r>
            <a:r>
              <a:rPr lang="en-US" sz="3200" b="1" i="1" dirty="0" err="1">
                <a:solidFill>
                  <a:srgbClr val="002060"/>
                </a:solidFill>
                <a:latin typeface="Questrial"/>
                <a:ea typeface="Questrial"/>
                <a:cs typeface="Questrial"/>
              </a:rPr>
              <a:t>ing</a:t>
            </a:r>
            <a:endParaRPr lang="en-US" sz="3200" b="1" i="1" dirty="0">
              <a:solidFill>
                <a:srgbClr val="002060"/>
              </a:solidFill>
              <a:latin typeface="Questrial"/>
              <a:ea typeface="Questrial"/>
              <a:cs typeface="Questrial"/>
            </a:endParaRPr>
          </a:p>
          <a:p>
            <a:pPr marL="127000" indent="0" algn="l">
              <a:buNone/>
            </a:pPr>
            <a:endParaRPr lang="en-US" sz="3200" dirty="0">
              <a:solidFill>
                <a:schemeClr val="dk2"/>
              </a:solidFill>
              <a:latin typeface="Questrial"/>
              <a:ea typeface="Questrial"/>
              <a:cs typeface="Questrial"/>
            </a:endParaRPr>
          </a:p>
          <a:p>
            <a:pPr marL="127000" indent="0" algn="l">
              <a:buNone/>
            </a:pPr>
            <a:r>
              <a:rPr lang="en-US" sz="2800" dirty="0">
                <a:solidFill>
                  <a:srgbClr val="0070C0"/>
                </a:solidFill>
                <a:latin typeface="Questrial"/>
                <a:ea typeface="Questrial"/>
                <a:cs typeface="Questrial"/>
              </a:rPr>
              <a:t>Technical improvements in resource efficiency can lower demand for resources,</a:t>
            </a:r>
            <a:r>
              <a:rPr lang="en-US" sz="2800" dirty="0">
                <a:solidFill>
                  <a:schemeClr val="tx1"/>
                </a:solidFill>
                <a:latin typeface="Questrial"/>
                <a:ea typeface="Questrial"/>
                <a:cs typeface="Questrial"/>
              </a:rPr>
              <a:t> resulting </a:t>
            </a:r>
            <a:r>
              <a:rPr lang="en-US" sz="2800" dirty="0">
                <a:solidFill>
                  <a:srgbClr val="0070C0"/>
                </a:solidFill>
                <a:latin typeface="Questrial"/>
                <a:ea typeface="Questrial"/>
                <a:cs typeface="Questrial"/>
              </a:rPr>
              <a:t>in lower prices. </a:t>
            </a:r>
          </a:p>
          <a:p>
            <a:pPr marL="127000" indent="0" algn="l">
              <a:buNone/>
            </a:pPr>
            <a:endParaRPr lang="en-US" sz="2800" dirty="0">
              <a:solidFill>
                <a:srgbClr val="0070C0"/>
              </a:solidFill>
              <a:latin typeface="Questrial"/>
              <a:ea typeface="Questrial"/>
              <a:cs typeface="Questrial"/>
            </a:endParaRPr>
          </a:p>
          <a:p>
            <a:pPr marL="127000" indent="0" algn="l">
              <a:buNone/>
            </a:pPr>
            <a:r>
              <a:rPr lang="en-US" sz="2800" dirty="0">
                <a:solidFill>
                  <a:srgbClr val="0070C0"/>
                </a:solidFill>
                <a:latin typeface="Questrial"/>
                <a:ea typeface="Questrial"/>
                <a:cs typeface="Questrial"/>
              </a:rPr>
              <a:t>The plants extract nickel and zinc, </a:t>
            </a:r>
            <a:r>
              <a:rPr lang="en-US" sz="2800" dirty="0">
                <a:solidFill>
                  <a:schemeClr val="tx1"/>
                </a:solidFill>
                <a:latin typeface="Questrial"/>
                <a:ea typeface="Questrial"/>
                <a:cs typeface="Questrial"/>
              </a:rPr>
              <a:t>leaving </a:t>
            </a:r>
            <a:r>
              <a:rPr lang="en-US" sz="2800" dirty="0">
                <a:solidFill>
                  <a:srgbClr val="0070C0"/>
                </a:solidFill>
                <a:latin typeface="Questrial"/>
                <a:ea typeface="Questrial"/>
                <a:cs typeface="Questrial"/>
              </a:rPr>
              <a:t>the soil uncontaminated. </a:t>
            </a:r>
          </a:p>
          <a:p>
            <a:pPr marL="127000" indent="0" algn="l">
              <a:buNone/>
            </a:pPr>
            <a:endParaRPr lang="en-US" sz="2800" dirty="0">
              <a:solidFill>
                <a:srgbClr val="0070C0"/>
              </a:solidFill>
              <a:latin typeface="Questrial"/>
              <a:ea typeface="Questrial"/>
              <a:cs typeface="Questrial"/>
            </a:endParaRPr>
          </a:p>
          <a:p>
            <a:pPr marL="127000" indent="0" algn="l">
              <a:buNone/>
            </a:pPr>
            <a:r>
              <a:rPr lang="en-US" sz="2800" dirty="0">
                <a:solidFill>
                  <a:srgbClr val="0070C0"/>
                </a:solidFill>
                <a:latin typeface="Questrial"/>
                <a:ea typeface="Questrial"/>
                <a:cs typeface="Questrial"/>
              </a:rPr>
              <a:t>Rainfall levels plummeted and a slow loss of grasses occurred, </a:t>
            </a:r>
            <a:r>
              <a:rPr lang="en-US" sz="2800" dirty="0">
                <a:solidFill>
                  <a:schemeClr val="tx1"/>
                </a:solidFill>
                <a:latin typeface="Questrial"/>
                <a:ea typeface="Questrial"/>
                <a:cs typeface="Questrial"/>
              </a:rPr>
              <a:t> transforming</a:t>
            </a:r>
            <a:r>
              <a:rPr lang="en-US" sz="2800" dirty="0">
                <a:solidFill>
                  <a:srgbClr val="0070C0"/>
                </a:solidFill>
                <a:latin typeface="Questrial"/>
                <a:ea typeface="Questrial"/>
                <a:cs typeface="Questrial"/>
              </a:rPr>
              <a:t> the region into a desert. </a:t>
            </a:r>
          </a:p>
        </p:txBody>
      </p:sp>
      <p:sp>
        <p:nvSpPr>
          <p:cNvPr id="4" name="TextBox 3">
            <a:extLst>
              <a:ext uri="{FF2B5EF4-FFF2-40B4-BE49-F238E27FC236}">
                <a16:creationId xmlns:a16="http://schemas.microsoft.com/office/drawing/2014/main" id="{817A2F7F-9296-4EC3-ACA1-97E769DF52CF}"/>
              </a:ext>
            </a:extLst>
          </p:cNvPr>
          <p:cNvSpPr txBox="1"/>
          <p:nvPr/>
        </p:nvSpPr>
        <p:spPr>
          <a:xfrm>
            <a:off x="822037" y="5925439"/>
            <a:ext cx="11048160" cy="323165"/>
          </a:xfrm>
          <a:prstGeom prst="rect">
            <a:avLst/>
          </a:prstGeom>
          <a:noFill/>
        </p:spPr>
        <p:txBody>
          <a:bodyPr wrap="square" rtlCol="0">
            <a:spAutoFit/>
          </a:bodyPr>
          <a:lstStyle/>
          <a:p>
            <a:r>
              <a:rPr lang="en-CA" sz="1500" dirty="0">
                <a:solidFill>
                  <a:srgbClr val="002060"/>
                </a:solidFill>
                <a:latin typeface="Franklin Gothic Book" panose="020B0503020102020204" pitchFamily="34" charset="0"/>
              </a:rPr>
              <a:t>Source: Swales, J.M. &amp; C.B. Feak. (2012). </a:t>
            </a:r>
            <a:r>
              <a:rPr lang="en-CA" sz="1500" i="1" dirty="0">
                <a:solidFill>
                  <a:srgbClr val="002060"/>
                </a:solidFill>
                <a:latin typeface="Franklin Gothic Book" panose="020B0503020102020204" pitchFamily="34" charset="0"/>
              </a:rPr>
              <a:t>Academic Writing for Graduate Students</a:t>
            </a:r>
            <a:r>
              <a:rPr lang="en-CA" sz="1500" dirty="0">
                <a:solidFill>
                  <a:srgbClr val="002060"/>
                </a:solidFill>
                <a:latin typeface="Franklin Gothic Book" panose="020B0503020102020204" pitchFamily="34" charset="0"/>
              </a:rPr>
              <a:t>. 3</a:t>
            </a:r>
            <a:r>
              <a:rPr lang="en-CA" sz="1500" baseline="30000" dirty="0">
                <a:solidFill>
                  <a:srgbClr val="002060"/>
                </a:solidFill>
                <a:latin typeface="Franklin Gothic Book" panose="020B0503020102020204" pitchFamily="34" charset="0"/>
              </a:rPr>
              <a:t>rd</a:t>
            </a:r>
            <a:r>
              <a:rPr lang="en-CA" sz="1500" dirty="0">
                <a:solidFill>
                  <a:srgbClr val="002060"/>
                </a:solidFill>
                <a:latin typeface="Franklin Gothic Book" panose="020B0503020102020204" pitchFamily="34" charset="0"/>
              </a:rPr>
              <a:t> edition. Ann Arbor: University of Michigan Press. </a:t>
            </a:r>
          </a:p>
        </p:txBody>
      </p:sp>
    </p:spTree>
    <p:extLst>
      <p:ext uri="{BB962C8B-B14F-4D97-AF65-F5344CB8AC3E}">
        <p14:creationId xmlns:p14="http://schemas.microsoft.com/office/powerpoint/2010/main" val="632773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 y="669240"/>
            <a:ext cx="12192000" cy="769720"/>
          </a:xfrm>
        </p:spPr>
        <p:txBody>
          <a:bodyPr/>
          <a:lstStyle/>
          <a:p>
            <a:r>
              <a:rPr lang="en-US" sz="4800" i="0" dirty="0">
                <a:solidFill>
                  <a:schemeClr val="accent1"/>
                </a:solidFill>
                <a:latin typeface="Franklin Gothic Book" panose="020B0503020102020204" pitchFamily="34" charset="0"/>
              </a:rPr>
              <a:t>Independent clauses vs. Dependent clauses</a:t>
            </a:r>
          </a:p>
        </p:txBody>
      </p:sp>
      <p:sp>
        <p:nvSpPr>
          <p:cNvPr id="3" name="Content Placeholder 2"/>
          <p:cNvSpPr>
            <a:spLocks noGrp="1"/>
          </p:cNvSpPr>
          <p:nvPr>
            <p:ph type="body" idx="1"/>
          </p:nvPr>
        </p:nvSpPr>
        <p:spPr>
          <a:xfrm>
            <a:off x="0" y="1875905"/>
            <a:ext cx="12191999" cy="4486796"/>
          </a:xfrm>
        </p:spPr>
        <p:txBody>
          <a:bodyPr/>
          <a:lstStyle/>
          <a:p>
            <a:pPr marL="76200" indent="0" algn="l">
              <a:buClr>
                <a:srgbClr val="002060"/>
              </a:buClr>
              <a:buSzPct val="75000"/>
              <a:buNone/>
            </a:pPr>
            <a:r>
              <a:rPr lang="en-US" sz="4000" dirty="0">
                <a:solidFill>
                  <a:schemeClr val="accent1"/>
                </a:solidFill>
              </a:rPr>
              <a:t>An</a:t>
            </a:r>
            <a:r>
              <a:rPr lang="en-US" sz="4000" dirty="0">
                <a:solidFill>
                  <a:srgbClr val="002060"/>
                </a:solidFill>
              </a:rPr>
              <a:t> </a:t>
            </a:r>
            <a:r>
              <a:rPr lang="en-US" sz="4000" b="1" dirty="0">
                <a:solidFill>
                  <a:schemeClr val="tx1"/>
                </a:solidFill>
              </a:rPr>
              <a:t>independent clause</a:t>
            </a:r>
            <a:r>
              <a:rPr lang="en-US" sz="4000" dirty="0">
                <a:solidFill>
                  <a:srgbClr val="002060"/>
                </a:solidFill>
              </a:rPr>
              <a:t> </a:t>
            </a:r>
            <a:r>
              <a:rPr lang="en-US" sz="4000" dirty="0">
                <a:solidFill>
                  <a:schemeClr val="accent1"/>
                </a:solidFill>
              </a:rPr>
              <a:t>can be a sentence by itself</a:t>
            </a:r>
          </a:p>
          <a:p>
            <a:pPr marL="76200" indent="0" algn="l">
              <a:buClr>
                <a:srgbClr val="002060"/>
              </a:buClr>
              <a:buSzPct val="75000"/>
              <a:buNone/>
            </a:pPr>
            <a:endParaRPr lang="en-US" sz="2800" dirty="0">
              <a:solidFill>
                <a:schemeClr val="accent1"/>
              </a:solidFill>
            </a:endParaRPr>
          </a:p>
          <a:p>
            <a:pPr marL="76200" indent="0" algn="l">
              <a:buClr>
                <a:srgbClr val="002060"/>
              </a:buClr>
              <a:buSzPct val="75000"/>
              <a:buNone/>
            </a:pPr>
            <a:endParaRPr lang="en-US" sz="2800" dirty="0">
              <a:solidFill>
                <a:schemeClr val="accent1"/>
              </a:solidFill>
            </a:endParaRPr>
          </a:p>
          <a:p>
            <a:pPr marL="76200" indent="0" algn="l">
              <a:buClr>
                <a:srgbClr val="002060"/>
              </a:buClr>
              <a:buSzPct val="75000"/>
              <a:buNone/>
            </a:pPr>
            <a:endParaRPr lang="en-US" sz="2800" dirty="0">
              <a:solidFill>
                <a:schemeClr val="accent1"/>
              </a:solidFill>
            </a:endParaRPr>
          </a:p>
          <a:p>
            <a:pPr marL="76200" indent="0" algn="l">
              <a:buClr>
                <a:srgbClr val="002060"/>
              </a:buClr>
              <a:buSzPct val="75000"/>
              <a:buNone/>
            </a:pPr>
            <a:endParaRPr lang="en-US" sz="2800" dirty="0">
              <a:solidFill>
                <a:schemeClr val="accent1"/>
              </a:solidFill>
            </a:endParaRPr>
          </a:p>
          <a:p>
            <a:pPr marL="76200" indent="0">
              <a:buClr>
                <a:srgbClr val="002060"/>
              </a:buClr>
              <a:buSzPct val="75000"/>
              <a:buNone/>
            </a:pPr>
            <a:r>
              <a:rPr lang="en-US" sz="4000" dirty="0">
                <a:solidFill>
                  <a:schemeClr val="accent1"/>
                </a:solidFill>
              </a:rPr>
              <a:t>A</a:t>
            </a:r>
            <a:r>
              <a:rPr lang="en-US" sz="4000" dirty="0">
                <a:solidFill>
                  <a:srgbClr val="0070C0"/>
                </a:solidFill>
              </a:rPr>
              <a:t> </a:t>
            </a:r>
            <a:r>
              <a:rPr lang="en-US" sz="4000" b="1" dirty="0">
                <a:solidFill>
                  <a:schemeClr val="tx1"/>
                </a:solidFill>
              </a:rPr>
              <a:t>dependent clause</a:t>
            </a:r>
            <a:r>
              <a:rPr lang="en-US" sz="4000" dirty="0">
                <a:solidFill>
                  <a:srgbClr val="002060"/>
                </a:solidFill>
              </a:rPr>
              <a:t> </a:t>
            </a:r>
            <a:r>
              <a:rPr lang="en-US" sz="4000" dirty="0">
                <a:solidFill>
                  <a:schemeClr val="accent1"/>
                </a:solidFill>
              </a:rPr>
              <a:t>can’t stand alone and has to be attached to an independent clause</a:t>
            </a:r>
          </a:p>
          <a:p>
            <a:pPr marL="76200" indent="0">
              <a:buClr>
                <a:srgbClr val="002060"/>
              </a:buClr>
              <a:buSzPct val="75000"/>
              <a:buNone/>
            </a:pPr>
            <a:endParaRPr lang="en-US" sz="4000" dirty="0">
              <a:solidFill>
                <a:schemeClr val="accent1"/>
              </a:solidFill>
            </a:endParaRPr>
          </a:p>
          <a:p>
            <a:pPr marL="76200" indent="0">
              <a:buClr>
                <a:srgbClr val="002060"/>
              </a:buClr>
              <a:buSzPct val="75000"/>
              <a:buNone/>
            </a:pPr>
            <a:endParaRPr lang="en-US" sz="4000" dirty="0">
              <a:solidFill>
                <a:schemeClr val="accent1"/>
              </a:solidFill>
            </a:endParaRPr>
          </a:p>
        </p:txBody>
      </p:sp>
      <p:sp>
        <p:nvSpPr>
          <p:cNvPr id="4" name="TextBox 3">
            <a:extLst>
              <a:ext uri="{FF2B5EF4-FFF2-40B4-BE49-F238E27FC236}">
                <a16:creationId xmlns:a16="http://schemas.microsoft.com/office/drawing/2014/main" id="{401CFF61-9B41-4FDD-B3D5-43652DF0C909}"/>
              </a:ext>
            </a:extLst>
          </p:cNvPr>
          <p:cNvSpPr txBox="1"/>
          <p:nvPr/>
        </p:nvSpPr>
        <p:spPr>
          <a:xfrm>
            <a:off x="520700" y="3212833"/>
            <a:ext cx="11150600" cy="800189"/>
          </a:xfrm>
          <a:prstGeom prst="rect">
            <a:avLst/>
          </a:prstGeom>
          <a:noFill/>
          <a:ln>
            <a:noFill/>
          </a:ln>
        </p:spPr>
        <p:txBody>
          <a:bodyPr spcFirstLastPara="1" wrap="square" lIns="91425" tIns="91425" rIns="91425" bIns="91425" rtlCol="0" anchor="b" anchorCtr="0">
            <a:spAutoFit/>
          </a:bodyPr>
          <a:lstStyle/>
          <a:p>
            <a:pPr algn="ctr"/>
            <a:r>
              <a:rPr kumimoji="0" lang="en-US" sz="4000" b="0" i="0" u="none" strike="noStrike" kern="0" cap="none" spc="0" normalizeH="0" baseline="0" noProof="0" dirty="0">
                <a:ln>
                  <a:noFill/>
                </a:ln>
                <a:solidFill>
                  <a:srgbClr val="01579B"/>
                </a:solidFill>
                <a:effectLst/>
                <a:uLnTx/>
                <a:uFillTx/>
                <a:latin typeface="Franklin Gothic"/>
                <a:cs typeface="Franklin Gothic"/>
                <a:sym typeface="Franklin Gothic"/>
              </a:rPr>
              <a:t>ex. </a:t>
            </a:r>
            <a:r>
              <a:rPr kumimoji="0" lang="en-US" sz="4000" b="1" i="0" u="none" strike="noStrike" kern="0" cap="none" spc="0" normalizeH="0" baseline="0" noProof="0" dirty="0">
                <a:ln>
                  <a:noFill/>
                </a:ln>
                <a:solidFill>
                  <a:srgbClr val="0099E8"/>
                </a:solidFill>
                <a:effectLst/>
                <a:uLnTx/>
                <a:uFillTx/>
                <a:latin typeface="Franklin Gothic"/>
                <a:cs typeface="Franklin Gothic"/>
                <a:sym typeface="Franklin Gothic"/>
              </a:rPr>
              <a:t>The </a:t>
            </a:r>
            <a:r>
              <a:rPr lang="en-US" sz="4000" b="1" dirty="0">
                <a:solidFill>
                  <a:srgbClr val="0099E8"/>
                </a:solidFill>
                <a:latin typeface="Franklin Gothic"/>
                <a:cs typeface="Franklin Gothic"/>
                <a:sym typeface="Franklin Gothic"/>
              </a:rPr>
              <a:t>data</a:t>
            </a:r>
            <a:r>
              <a:rPr kumimoji="0" lang="en-US" sz="4000" b="1" i="0" u="none" strike="noStrike" kern="0" cap="none" spc="0" normalizeH="0" baseline="0" noProof="0" dirty="0">
                <a:ln>
                  <a:noFill/>
                </a:ln>
                <a:solidFill>
                  <a:srgbClr val="0099E8"/>
                </a:solidFill>
                <a:effectLst/>
                <a:uLnTx/>
                <a:uFillTx/>
                <a:latin typeface="Franklin Gothic"/>
                <a:cs typeface="Franklin Gothic"/>
                <a:sym typeface="Franklin Gothic"/>
              </a:rPr>
              <a:t> was </a:t>
            </a:r>
            <a:r>
              <a:rPr lang="en-US" sz="4000" b="1" dirty="0">
                <a:solidFill>
                  <a:srgbClr val="0099E8"/>
                </a:solidFill>
                <a:latin typeface="Franklin Gothic"/>
                <a:cs typeface="Franklin Gothic"/>
                <a:sym typeface="Franklin Gothic"/>
              </a:rPr>
              <a:t>analyzed</a:t>
            </a:r>
            <a:r>
              <a:rPr kumimoji="0" lang="en-US" sz="4000" b="1" i="0" u="none" strike="noStrike" kern="0" cap="none" spc="0" normalizeH="0" baseline="0" noProof="0" dirty="0">
                <a:ln>
                  <a:noFill/>
                </a:ln>
                <a:solidFill>
                  <a:srgbClr val="0099E8"/>
                </a:solidFill>
                <a:effectLst/>
                <a:uLnTx/>
                <a:uFillTx/>
                <a:latin typeface="Franklin Gothic"/>
                <a:cs typeface="Franklin Gothic"/>
                <a:sym typeface="Franklin Gothic"/>
              </a:rPr>
              <a:t>.</a:t>
            </a:r>
            <a:endParaRPr lang="en-US" b="1" dirty="0"/>
          </a:p>
        </p:txBody>
      </p:sp>
      <p:sp>
        <p:nvSpPr>
          <p:cNvPr id="5" name="TextBox 4">
            <a:extLst>
              <a:ext uri="{FF2B5EF4-FFF2-40B4-BE49-F238E27FC236}">
                <a16:creationId xmlns:a16="http://schemas.microsoft.com/office/drawing/2014/main" id="{F6E5E4CC-6639-4B33-BAED-06C7439A363D}"/>
              </a:ext>
            </a:extLst>
          </p:cNvPr>
          <p:cNvSpPr txBox="1"/>
          <p:nvPr/>
        </p:nvSpPr>
        <p:spPr>
          <a:xfrm>
            <a:off x="520700" y="5962606"/>
            <a:ext cx="11150600" cy="800189"/>
          </a:xfrm>
          <a:prstGeom prst="rect">
            <a:avLst/>
          </a:prstGeom>
          <a:solidFill>
            <a:schemeClr val="bg1"/>
          </a:solidFill>
          <a:ln>
            <a:noFill/>
          </a:ln>
        </p:spPr>
        <p:txBody>
          <a:bodyPr spcFirstLastPara="1" wrap="square" lIns="91425" tIns="91425" rIns="91425" bIns="91425" rtlCol="0" anchor="b" anchorCtr="0">
            <a:spAutoFit/>
          </a:bodyPr>
          <a:lstStyle/>
          <a:p>
            <a:pPr algn="ctr"/>
            <a:r>
              <a:rPr kumimoji="0" lang="en-US" sz="4000" b="0" i="0" u="none" strike="noStrike" kern="0" cap="none" spc="0" normalizeH="0" baseline="0" noProof="0" dirty="0">
                <a:ln>
                  <a:noFill/>
                </a:ln>
                <a:solidFill>
                  <a:srgbClr val="01579B"/>
                </a:solidFill>
                <a:effectLst/>
                <a:uLnTx/>
                <a:uFillTx/>
                <a:latin typeface="Franklin Gothic"/>
                <a:cs typeface="Franklin Gothic"/>
                <a:sym typeface="Franklin Gothic"/>
              </a:rPr>
              <a:t>ex. </a:t>
            </a:r>
            <a:r>
              <a:rPr lang="en-US" sz="4000" b="1" dirty="0">
                <a:solidFill>
                  <a:srgbClr val="0099E8"/>
                </a:solidFill>
                <a:latin typeface="Franklin Gothic"/>
                <a:cs typeface="Franklin Gothic"/>
                <a:sym typeface="Franklin Gothic"/>
              </a:rPr>
              <a:t>When t</a:t>
            </a:r>
            <a:r>
              <a:rPr kumimoji="0" lang="en-US" sz="4000" b="1" i="0" u="none" strike="noStrike" kern="0" cap="none" spc="0" normalizeH="0" baseline="0" noProof="0" dirty="0">
                <a:ln>
                  <a:noFill/>
                </a:ln>
                <a:solidFill>
                  <a:srgbClr val="0099E8"/>
                </a:solidFill>
                <a:effectLst/>
                <a:uLnTx/>
                <a:uFillTx/>
                <a:latin typeface="Franklin Gothic"/>
                <a:cs typeface="Franklin Gothic"/>
                <a:sym typeface="Franklin Gothic"/>
              </a:rPr>
              <a:t>he data was analyzed…</a:t>
            </a:r>
            <a:endParaRPr lang="en-US" b="1" dirty="0"/>
          </a:p>
        </p:txBody>
      </p:sp>
      <p:sp>
        <p:nvSpPr>
          <p:cNvPr id="6" name="TextBox 5">
            <a:extLst>
              <a:ext uri="{FF2B5EF4-FFF2-40B4-BE49-F238E27FC236}">
                <a16:creationId xmlns:a16="http://schemas.microsoft.com/office/drawing/2014/main" id="{43FF7830-D2EC-4389-B8E8-4554B03506E6}"/>
              </a:ext>
            </a:extLst>
          </p:cNvPr>
          <p:cNvSpPr txBox="1"/>
          <p:nvPr/>
        </p:nvSpPr>
        <p:spPr>
          <a:xfrm>
            <a:off x="0" y="2609207"/>
            <a:ext cx="12191997" cy="830966"/>
          </a:xfrm>
          <a:prstGeom prst="rect">
            <a:avLst/>
          </a:prstGeom>
          <a:noFill/>
          <a:ln>
            <a:noFill/>
          </a:ln>
        </p:spPr>
        <p:txBody>
          <a:bodyPr spcFirstLastPara="1" wrap="square" lIns="91425" tIns="91425" rIns="91425" bIns="91425" rtlCol="0" anchor="b" anchorCtr="0">
            <a:spAutoFit/>
          </a:bodyPr>
          <a:lstStyle/>
          <a:p>
            <a:pPr marL="76200" marR="0" lvl="0" indent="0" algn="ctr" defTabSz="914400" rtl="0" eaLnBrk="1" fontAlgn="auto" latinLnBrk="0" hangingPunct="1">
              <a:lnSpc>
                <a:spcPct val="100000"/>
              </a:lnSpc>
              <a:spcBef>
                <a:spcPts val="0"/>
              </a:spcBef>
              <a:spcAft>
                <a:spcPts val="0"/>
              </a:spcAft>
              <a:buClr>
                <a:srgbClr val="002060"/>
              </a:buClr>
              <a:buSzPct val="75000"/>
              <a:buFont typeface="Franklin Gothic"/>
              <a:buNone/>
              <a:tabLst/>
              <a:defRPr/>
            </a:pPr>
            <a:r>
              <a:rPr kumimoji="0" lang="en-US" sz="2800" b="0" i="0" u="none" strike="noStrike" kern="0" cap="none" spc="0" normalizeH="0" baseline="0" noProof="0" dirty="0">
                <a:ln>
                  <a:noFill/>
                </a:ln>
                <a:solidFill>
                  <a:srgbClr val="01579B"/>
                </a:solidFill>
                <a:effectLst/>
                <a:uLnTx/>
                <a:uFillTx/>
                <a:latin typeface="Franklin Gothic"/>
                <a:cs typeface="Franklin Gothic"/>
                <a:sym typeface="Franklin Gothic"/>
              </a:rPr>
              <a:t>(because it has a subject, a verb, and is a complete thought)</a:t>
            </a:r>
          </a:p>
          <a:p>
            <a:pPr algn="ctr"/>
            <a:endParaRPr lang="en-US" b="1" dirty="0"/>
          </a:p>
        </p:txBody>
      </p:sp>
      <p:sp>
        <p:nvSpPr>
          <p:cNvPr id="7" name="TextBox 6">
            <a:extLst>
              <a:ext uri="{FF2B5EF4-FFF2-40B4-BE49-F238E27FC236}">
                <a16:creationId xmlns:a16="http://schemas.microsoft.com/office/drawing/2014/main" id="{0E99D02C-CFBD-430B-A325-02BB280D766D}"/>
              </a:ext>
            </a:extLst>
          </p:cNvPr>
          <p:cNvSpPr txBox="1"/>
          <p:nvPr/>
        </p:nvSpPr>
        <p:spPr>
          <a:xfrm>
            <a:off x="1181098" y="2763114"/>
            <a:ext cx="9829800" cy="665531"/>
          </a:xfrm>
          <a:prstGeom prst="rect">
            <a:avLst/>
          </a:prstGeom>
          <a:solidFill>
            <a:schemeClr val="bg1"/>
          </a:solidFill>
          <a:ln>
            <a:noFill/>
          </a:ln>
        </p:spPr>
        <p:txBody>
          <a:bodyPr spcFirstLastPara="1" wrap="square" lIns="91425" tIns="91425" rIns="91425" bIns="91425" rtlCol="0" anchor="b" anchorCtr="0">
            <a:spAutoFit/>
          </a:bodyPr>
          <a:lstStyle/>
          <a:p>
            <a:pPr algn="r"/>
            <a:endParaRPr lang="en-US" b="1" dirty="0"/>
          </a:p>
        </p:txBody>
      </p:sp>
    </p:spTree>
    <p:custDataLst>
      <p:tags r:id="rId1"/>
    </p:custDataLst>
    <p:extLst>
      <p:ext uri="{BB962C8B-B14F-4D97-AF65-F5344CB8AC3E}">
        <p14:creationId xmlns:p14="http://schemas.microsoft.com/office/powerpoint/2010/main" val="57081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F1BD1D0-1CB9-4032-B7FF-4A5DC17EBD2A}"/>
              </a:ext>
            </a:extLst>
          </p:cNvPr>
          <p:cNvPicPr>
            <a:picLocks noChangeAspect="1"/>
          </p:cNvPicPr>
          <p:nvPr/>
        </p:nvPicPr>
        <p:blipFill rotWithShape="1">
          <a:blip r:embed="rId3">
            <a:extLst>
              <a:ext uri="{28A0092B-C50C-407E-A947-70E740481C1C}">
                <a14:useLocalDpi xmlns:a14="http://schemas.microsoft.com/office/drawing/2010/main" val="0"/>
              </a:ext>
            </a:extLst>
          </a:blip>
          <a:srcRect b="7604"/>
          <a:stretch/>
        </p:blipFill>
        <p:spPr>
          <a:xfrm>
            <a:off x="6491465" y="3514064"/>
            <a:ext cx="5361059" cy="3312042"/>
          </a:xfrm>
          <a:prstGeom prst="rect">
            <a:avLst/>
          </a:prstGeom>
        </p:spPr>
      </p:pic>
      <p:sp>
        <p:nvSpPr>
          <p:cNvPr id="2" name="Speech Bubble: Oval 1">
            <a:extLst>
              <a:ext uri="{FF2B5EF4-FFF2-40B4-BE49-F238E27FC236}">
                <a16:creationId xmlns:a16="http://schemas.microsoft.com/office/drawing/2014/main" id="{8DD11629-CF4A-4140-9F54-630EAA127337}"/>
              </a:ext>
            </a:extLst>
          </p:cNvPr>
          <p:cNvSpPr/>
          <p:nvPr/>
        </p:nvSpPr>
        <p:spPr>
          <a:xfrm>
            <a:off x="726510" y="501041"/>
            <a:ext cx="6951943" cy="4384110"/>
          </a:xfrm>
          <a:prstGeom prst="wedgeEllipseCallout">
            <a:avLst>
              <a:gd name="adj1" fmla="val 37523"/>
              <a:gd name="adj2" fmla="val 58491"/>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7FCB8FF-FEE9-405A-8A88-A6C0DECA4559}"/>
              </a:ext>
            </a:extLst>
          </p:cNvPr>
          <p:cNvSpPr txBox="1"/>
          <p:nvPr/>
        </p:nvSpPr>
        <p:spPr>
          <a:xfrm>
            <a:off x="9557486" y="1127342"/>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1" name="TextBox 10">
            <a:extLst>
              <a:ext uri="{FF2B5EF4-FFF2-40B4-BE49-F238E27FC236}">
                <a16:creationId xmlns:a16="http://schemas.microsoft.com/office/drawing/2014/main" id="{05E43588-7387-455C-877B-2BFA7FA6D59C}"/>
              </a:ext>
            </a:extLst>
          </p:cNvPr>
          <p:cNvSpPr txBox="1"/>
          <p:nvPr/>
        </p:nvSpPr>
        <p:spPr>
          <a:xfrm>
            <a:off x="2710567" y="5738957"/>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2" name="TextBox 11">
            <a:extLst>
              <a:ext uri="{FF2B5EF4-FFF2-40B4-BE49-F238E27FC236}">
                <a16:creationId xmlns:a16="http://schemas.microsoft.com/office/drawing/2014/main" id="{AB22E912-9A59-4520-AC93-02996557B2C5}"/>
              </a:ext>
            </a:extLst>
          </p:cNvPr>
          <p:cNvSpPr txBox="1"/>
          <p:nvPr/>
        </p:nvSpPr>
        <p:spPr>
          <a:xfrm>
            <a:off x="7872440" y="1382319"/>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3" name="TextBox 12">
            <a:extLst>
              <a:ext uri="{FF2B5EF4-FFF2-40B4-BE49-F238E27FC236}">
                <a16:creationId xmlns:a16="http://schemas.microsoft.com/office/drawing/2014/main" id="{97B2B0E8-8226-4423-9ECA-9D486FF20574}"/>
              </a:ext>
            </a:extLst>
          </p:cNvPr>
          <p:cNvSpPr txBox="1"/>
          <p:nvPr/>
        </p:nvSpPr>
        <p:spPr>
          <a:xfrm>
            <a:off x="7409271" y="323588"/>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4" name="TextBox 13">
            <a:extLst>
              <a:ext uri="{FF2B5EF4-FFF2-40B4-BE49-F238E27FC236}">
                <a16:creationId xmlns:a16="http://schemas.microsoft.com/office/drawing/2014/main" id="{52B2102E-77E3-4B4B-B007-8587F9E38B57}"/>
              </a:ext>
            </a:extLst>
          </p:cNvPr>
          <p:cNvSpPr txBox="1"/>
          <p:nvPr/>
        </p:nvSpPr>
        <p:spPr>
          <a:xfrm>
            <a:off x="6806362" y="-217355"/>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5" name="TextBox 14">
            <a:extLst>
              <a:ext uri="{FF2B5EF4-FFF2-40B4-BE49-F238E27FC236}">
                <a16:creationId xmlns:a16="http://schemas.microsoft.com/office/drawing/2014/main" id="{51FC70EF-2FF5-4CDB-8DCC-F94E83156264}"/>
              </a:ext>
            </a:extLst>
          </p:cNvPr>
          <p:cNvSpPr txBox="1"/>
          <p:nvPr/>
        </p:nvSpPr>
        <p:spPr>
          <a:xfrm>
            <a:off x="8508347" y="1695746"/>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6" name="TextBox 15">
            <a:extLst>
              <a:ext uri="{FF2B5EF4-FFF2-40B4-BE49-F238E27FC236}">
                <a16:creationId xmlns:a16="http://schemas.microsoft.com/office/drawing/2014/main" id="{0E5A7238-A774-4967-A83F-42244277C740}"/>
              </a:ext>
            </a:extLst>
          </p:cNvPr>
          <p:cNvSpPr txBox="1"/>
          <p:nvPr/>
        </p:nvSpPr>
        <p:spPr>
          <a:xfrm>
            <a:off x="8251794" y="426444"/>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7" name="TextBox 16">
            <a:extLst>
              <a:ext uri="{FF2B5EF4-FFF2-40B4-BE49-F238E27FC236}">
                <a16:creationId xmlns:a16="http://schemas.microsoft.com/office/drawing/2014/main" id="{D8A711CF-85E4-4AAC-BE55-FE5AEF889CB8}"/>
              </a:ext>
            </a:extLst>
          </p:cNvPr>
          <p:cNvSpPr txBox="1"/>
          <p:nvPr/>
        </p:nvSpPr>
        <p:spPr>
          <a:xfrm>
            <a:off x="50275" y="1279742"/>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8" name="TextBox 17">
            <a:extLst>
              <a:ext uri="{FF2B5EF4-FFF2-40B4-BE49-F238E27FC236}">
                <a16:creationId xmlns:a16="http://schemas.microsoft.com/office/drawing/2014/main" id="{A437F30C-DFBE-444B-A3B6-3AE73E2613DF}"/>
              </a:ext>
            </a:extLst>
          </p:cNvPr>
          <p:cNvSpPr txBox="1"/>
          <p:nvPr/>
        </p:nvSpPr>
        <p:spPr>
          <a:xfrm>
            <a:off x="5701770" y="5062604"/>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19" name="TextBox 18">
            <a:extLst>
              <a:ext uri="{FF2B5EF4-FFF2-40B4-BE49-F238E27FC236}">
                <a16:creationId xmlns:a16="http://schemas.microsoft.com/office/drawing/2014/main" id="{F8958F7D-6025-4822-B84F-D4F38AB71E63}"/>
              </a:ext>
            </a:extLst>
          </p:cNvPr>
          <p:cNvSpPr txBox="1"/>
          <p:nvPr/>
        </p:nvSpPr>
        <p:spPr>
          <a:xfrm>
            <a:off x="438055" y="5260577"/>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0" name="TextBox 19">
            <a:extLst>
              <a:ext uri="{FF2B5EF4-FFF2-40B4-BE49-F238E27FC236}">
                <a16:creationId xmlns:a16="http://schemas.microsoft.com/office/drawing/2014/main" id="{B757AFE1-5A55-4A03-9D3D-B57CFD936CE0}"/>
              </a:ext>
            </a:extLst>
          </p:cNvPr>
          <p:cNvSpPr txBox="1"/>
          <p:nvPr/>
        </p:nvSpPr>
        <p:spPr>
          <a:xfrm>
            <a:off x="1873196" y="-232497"/>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1" name="TextBox 20">
            <a:extLst>
              <a:ext uri="{FF2B5EF4-FFF2-40B4-BE49-F238E27FC236}">
                <a16:creationId xmlns:a16="http://schemas.microsoft.com/office/drawing/2014/main" id="{641479C7-5AB6-4219-905A-B64AD2BFD2AF}"/>
              </a:ext>
            </a:extLst>
          </p:cNvPr>
          <p:cNvSpPr txBox="1"/>
          <p:nvPr/>
        </p:nvSpPr>
        <p:spPr>
          <a:xfrm>
            <a:off x="8180283" y="2575680"/>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2" name="TextBox 21">
            <a:extLst>
              <a:ext uri="{FF2B5EF4-FFF2-40B4-BE49-F238E27FC236}">
                <a16:creationId xmlns:a16="http://schemas.microsoft.com/office/drawing/2014/main" id="{D82D5899-89FD-459D-A0E6-E206C711AF16}"/>
              </a:ext>
            </a:extLst>
          </p:cNvPr>
          <p:cNvSpPr txBox="1"/>
          <p:nvPr/>
        </p:nvSpPr>
        <p:spPr>
          <a:xfrm>
            <a:off x="4659810" y="5161690"/>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3" name="TextBox 22">
            <a:extLst>
              <a:ext uri="{FF2B5EF4-FFF2-40B4-BE49-F238E27FC236}">
                <a16:creationId xmlns:a16="http://schemas.microsoft.com/office/drawing/2014/main" id="{F1C0BBEA-5DDE-40CD-8FE7-72B7B285D92B}"/>
              </a:ext>
            </a:extLst>
          </p:cNvPr>
          <p:cNvSpPr txBox="1"/>
          <p:nvPr/>
        </p:nvSpPr>
        <p:spPr>
          <a:xfrm>
            <a:off x="703375" y="141961"/>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4" name="TextBox 23">
            <a:extLst>
              <a:ext uri="{FF2B5EF4-FFF2-40B4-BE49-F238E27FC236}">
                <a16:creationId xmlns:a16="http://schemas.microsoft.com/office/drawing/2014/main" id="{DAC73DE5-A4E4-44E5-800F-2530BE37AAEA}"/>
              </a:ext>
            </a:extLst>
          </p:cNvPr>
          <p:cNvSpPr txBox="1"/>
          <p:nvPr/>
        </p:nvSpPr>
        <p:spPr>
          <a:xfrm>
            <a:off x="3545911" y="5301630"/>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5" name="TextBox 24">
            <a:extLst>
              <a:ext uri="{FF2B5EF4-FFF2-40B4-BE49-F238E27FC236}">
                <a16:creationId xmlns:a16="http://schemas.microsoft.com/office/drawing/2014/main" id="{4CC0C8DA-143A-4FF3-A712-60E92E5B7B59}"/>
              </a:ext>
            </a:extLst>
          </p:cNvPr>
          <p:cNvSpPr txBox="1"/>
          <p:nvPr/>
        </p:nvSpPr>
        <p:spPr>
          <a:xfrm>
            <a:off x="2279888" y="5081748"/>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6" name="TextBox 25">
            <a:extLst>
              <a:ext uri="{FF2B5EF4-FFF2-40B4-BE49-F238E27FC236}">
                <a16:creationId xmlns:a16="http://schemas.microsoft.com/office/drawing/2014/main" id="{22432B66-40EC-4E11-84A2-D10CF2350B10}"/>
              </a:ext>
            </a:extLst>
          </p:cNvPr>
          <p:cNvSpPr txBox="1"/>
          <p:nvPr/>
        </p:nvSpPr>
        <p:spPr>
          <a:xfrm>
            <a:off x="1005045" y="5635746"/>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7" name="TextBox 26">
            <a:extLst>
              <a:ext uri="{FF2B5EF4-FFF2-40B4-BE49-F238E27FC236}">
                <a16:creationId xmlns:a16="http://schemas.microsoft.com/office/drawing/2014/main" id="{7C67E04D-7E0D-4AB8-9F70-E51767189261}"/>
              </a:ext>
            </a:extLst>
          </p:cNvPr>
          <p:cNvSpPr txBox="1"/>
          <p:nvPr/>
        </p:nvSpPr>
        <p:spPr>
          <a:xfrm>
            <a:off x="836862" y="4331153"/>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28" name="TextBox 27">
            <a:extLst>
              <a:ext uri="{FF2B5EF4-FFF2-40B4-BE49-F238E27FC236}">
                <a16:creationId xmlns:a16="http://schemas.microsoft.com/office/drawing/2014/main" id="{94F9986D-962D-4C9B-B31A-7D3D328F7009}"/>
              </a:ext>
            </a:extLst>
          </p:cNvPr>
          <p:cNvSpPr txBox="1"/>
          <p:nvPr/>
        </p:nvSpPr>
        <p:spPr>
          <a:xfrm>
            <a:off x="113875" y="3640660"/>
            <a:ext cx="413232" cy="1107996"/>
          </a:xfrm>
          <a:prstGeom prst="rect">
            <a:avLst/>
          </a:prstGeom>
          <a:noFill/>
        </p:spPr>
        <p:txBody>
          <a:bodyPr wrap="square" rtlCol="0">
            <a:spAutoFit/>
          </a:bodyPr>
          <a:lstStyle/>
          <a:p>
            <a:r>
              <a:rPr lang="en-US" sz="6600" b="1" dirty="0">
                <a:solidFill>
                  <a:srgbClr val="2CA1FE"/>
                </a:solidFill>
                <a:latin typeface="Adobe Devanagari" panose="02040503050201020203" pitchFamily="18" charset="0"/>
                <a:cs typeface="Adobe Devanagari" panose="02040503050201020203" pitchFamily="18" charset="0"/>
              </a:rPr>
              <a:t>;</a:t>
            </a:r>
          </a:p>
        </p:txBody>
      </p:sp>
      <p:sp>
        <p:nvSpPr>
          <p:cNvPr id="4" name="TextBox 3">
            <a:extLst>
              <a:ext uri="{FF2B5EF4-FFF2-40B4-BE49-F238E27FC236}">
                <a16:creationId xmlns:a16="http://schemas.microsoft.com/office/drawing/2014/main" id="{7D94F13E-5B41-46E1-A7AF-DE46E3C8810F}"/>
              </a:ext>
            </a:extLst>
          </p:cNvPr>
          <p:cNvSpPr txBox="1"/>
          <p:nvPr/>
        </p:nvSpPr>
        <p:spPr>
          <a:xfrm>
            <a:off x="2870888" y="2235338"/>
            <a:ext cx="2830882" cy="769441"/>
          </a:xfrm>
          <a:prstGeom prst="rect">
            <a:avLst/>
          </a:prstGeom>
          <a:noFill/>
          <a:ln w="38100">
            <a:solidFill>
              <a:schemeClr val="accent1"/>
            </a:solidFill>
          </a:ln>
        </p:spPr>
        <p:txBody>
          <a:bodyPr wrap="square" rtlCol="0">
            <a:spAutoFit/>
          </a:bodyPr>
          <a:lstStyle/>
          <a:p>
            <a:pPr algn="ctr"/>
            <a:r>
              <a:rPr lang="en-US" sz="4400" dirty="0">
                <a:solidFill>
                  <a:srgbClr val="2CA1FE"/>
                </a:solidFill>
                <a:latin typeface="Franklin Gothic" panose="020B0604020202020204" charset="0"/>
                <a:cs typeface="Franklin Gothic" panose="020B0604020202020204" charset="0"/>
              </a:rPr>
              <a:t>THE END</a:t>
            </a:r>
          </a:p>
        </p:txBody>
      </p:sp>
    </p:spTree>
    <p:extLst>
      <p:ext uri="{BB962C8B-B14F-4D97-AF65-F5344CB8AC3E}">
        <p14:creationId xmlns:p14="http://schemas.microsoft.com/office/powerpoint/2010/main" val="23795505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7374" y="511891"/>
            <a:ext cx="7565734" cy="805636"/>
          </a:xfrm>
        </p:spPr>
        <p:txBody>
          <a:bodyPr/>
          <a:lstStyle/>
          <a:p>
            <a:r>
              <a:rPr lang="en-US" i="0" dirty="0">
                <a:solidFill>
                  <a:schemeClr val="bg1"/>
                </a:solidFill>
                <a:latin typeface="Franklin Gothic Book" panose="020B0503020102020204" pitchFamily="34" charset="0"/>
              </a:rPr>
              <a:t>Articles Used for Examples</a:t>
            </a:r>
          </a:p>
        </p:txBody>
      </p:sp>
      <p:sp>
        <p:nvSpPr>
          <p:cNvPr id="3" name="Content Placeholder 2"/>
          <p:cNvSpPr>
            <a:spLocks noGrp="1"/>
          </p:cNvSpPr>
          <p:nvPr>
            <p:ph type="body" sz="quarter" idx="4294967295"/>
          </p:nvPr>
        </p:nvSpPr>
        <p:spPr>
          <a:xfrm>
            <a:off x="327891" y="1317527"/>
            <a:ext cx="11536218" cy="5261413"/>
          </a:xfrm>
          <a:solidFill>
            <a:srgbClr val="002060"/>
          </a:solidFill>
        </p:spPr>
        <p:txBody>
          <a:bodyPr/>
          <a:lstStyle/>
          <a:p>
            <a:pPr marL="0" indent="463550">
              <a:buClr>
                <a:schemeClr val="bg1"/>
              </a:buClr>
              <a:buSzPct val="75000"/>
              <a:buNone/>
            </a:pPr>
            <a:r>
              <a:rPr lang="en-US" sz="1600" dirty="0" err="1">
                <a:solidFill>
                  <a:schemeClr val="bg1"/>
                </a:solidFill>
                <a:latin typeface="Franklin Gothic" panose="020B0604020202020204" charset="0"/>
                <a:cs typeface="Franklin Gothic" panose="020B0604020202020204" charset="0"/>
              </a:rPr>
              <a:t>Bogard</a:t>
            </a:r>
            <a:r>
              <a:rPr lang="en-US" sz="1600" dirty="0">
                <a:solidFill>
                  <a:schemeClr val="bg1"/>
                </a:solidFill>
                <a:latin typeface="Franklin Gothic" panose="020B0604020202020204" charset="0"/>
                <a:cs typeface="Franklin Gothic" panose="020B0604020202020204" charset="0"/>
              </a:rPr>
              <a:t>, N., Linder, J., Rosenberg, A. B., &amp; Seelig, G. (2019). A deep neural network for predicting and engineering alternative polyadenylation. </a:t>
            </a:r>
            <a:r>
              <a:rPr lang="en-US" sz="1600" i="1" dirty="0">
                <a:solidFill>
                  <a:schemeClr val="bg1"/>
                </a:solidFill>
                <a:latin typeface="Franklin Gothic" panose="020B0604020202020204" charset="0"/>
                <a:cs typeface="Franklin Gothic" panose="020B0604020202020204" charset="0"/>
              </a:rPr>
              <a:t>Cell</a:t>
            </a:r>
            <a:r>
              <a:rPr lang="en-US" sz="1600" dirty="0">
                <a:solidFill>
                  <a:schemeClr val="bg1"/>
                </a:solidFill>
                <a:latin typeface="Franklin Gothic" panose="020B0604020202020204" charset="0"/>
                <a:cs typeface="Franklin Gothic" panose="020B0604020202020204" charset="0"/>
              </a:rPr>
              <a:t>, </a:t>
            </a:r>
            <a:r>
              <a:rPr lang="en-US" sz="1600" i="1" dirty="0">
                <a:solidFill>
                  <a:schemeClr val="bg1"/>
                </a:solidFill>
                <a:latin typeface="Franklin Gothic" panose="020B0604020202020204" charset="0"/>
                <a:cs typeface="Franklin Gothic" panose="020B0604020202020204" charset="0"/>
              </a:rPr>
              <a:t>178</a:t>
            </a:r>
            <a:r>
              <a:rPr lang="en-US" sz="1600" dirty="0">
                <a:solidFill>
                  <a:schemeClr val="bg1"/>
                </a:solidFill>
                <a:latin typeface="Franklin Gothic" panose="020B0604020202020204" charset="0"/>
                <a:cs typeface="Franklin Gothic" panose="020B0604020202020204" charset="0"/>
              </a:rPr>
              <a:t>(1), 91-106.</a:t>
            </a:r>
          </a:p>
          <a:p>
            <a:pPr marL="0" indent="463550" defTabSz="457200">
              <a:buClr>
                <a:schemeClr val="bg1"/>
              </a:buClr>
              <a:buSzPct val="75000"/>
              <a:buNone/>
              <a:defRPr/>
            </a:pP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Bowes, B. D., Sadler, J. M., </a:t>
            </a:r>
            <a:r>
              <a:rPr kumimoji="0" lang="en-US" sz="1600" b="0" i="0" u="none" strike="noStrike" kern="1200" cap="none" spc="0" normalizeH="0" baseline="0" noProof="0" dirty="0" err="1">
                <a:ln>
                  <a:noFill/>
                </a:ln>
                <a:solidFill>
                  <a:schemeClr val="bg1"/>
                </a:solidFill>
                <a:effectLst/>
                <a:uLnTx/>
                <a:uFillTx/>
                <a:latin typeface="Franklin Gothic" panose="020B0604020202020204" charset="0"/>
                <a:ea typeface="+mn-ea"/>
                <a:cs typeface="Franklin Gothic" panose="020B0604020202020204" charset="0"/>
              </a:rPr>
              <a:t>Morsy</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 M. M., </a:t>
            </a:r>
            <a:r>
              <a:rPr kumimoji="0" lang="en-US" sz="1600" b="0" i="0" u="none" strike="noStrike" kern="1200" cap="none" spc="0" normalizeH="0" baseline="0" noProof="0" dirty="0" err="1">
                <a:ln>
                  <a:noFill/>
                </a:ln>
                <a:solidFill>
                  <a:schemeClr val="bg1"/>
                </a:solidFill>
                <a:effectLst/>
                <a:uLnTx/>
                <a:uFillTx/>
                <a:latin typeface="Franklin Gothic" panose="020B0604020202020204" charset="0"/>
                <a:ea typeface="+mn-ea"/>
                <a:cs typeface="Franklin Gothic" panose="020B0604020202020204" charset="0"/>
              </a:rPr>
              <a:t>Behl</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 M., &amp; Goodall, J. L. (2019). Forecasting groundwater table in a flood prone coastal city with long short-term memory and recurrent neural networks. </a:t>
            </a:r>
            <a:r>
              <a:rPr kumimoji="0" lang="en-US" sz="1600" b="0" i="1"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Water</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 </a:t>
            </a:r>
            <a:r>
              <a:rPr kumimoji="0" lang="en-US" sz="1600" b="0" i="1"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11</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(5), 1098.</a:t>
            </a:r>
          </a:p>
          <a:p>
            <a:pPr marL="0" indent="463550" defTabSz="457200">
              <a:buClr>
                <a:schemeClr val="bg1"/>
              </a:buClr>
              <a:buSzPct val="75000"/>
              <a:buNone/>
              <a:defRPr/>
            </a:pPr>
            <a:r>
              <a:rPr kumimoji="0" lang="en-US" sz="1600" b="0" i="0" u="none" strike="noStrike" kern="1200" cap="none" spc="0" normalizeH="0" baseline="0" noProof="0" dirty="0" err="1">
                <a:ln>
                  <a:noFill/>
                </a:ln>
                <a:solidFill>
                  <a:schemeClr val="bg1"/>
                </a:solidFill>
                <a:effectLst/>
                <a:uLnTx/>
                <a:uFillTx/>
                <a:latin typeface="Franklin Gothic" panose="020B0604020202020204" charset="0"/>
                <a:ea typeface="+mn-ea"/>
                <a:cs typeface="Franklin Gothic" panose="020B0604020202020204" charset="0"/>
              </a:rPr>
              <a:t>Feisel</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 L. D., &amp; Rosa, A. J. (2005). The role of the laboratory in undergraduate engineering education. </a:t>
            </a:r>
            <a:r>
              <a:rPr kumimoji="0" lang="en-US" sz="1600" b="0" i="1"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Journal of engineering Education</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 </a:t>
            </a:r>
            <a:r>
              <a:rPr kumimoji="0" lang="en-US" sz="1600" b="0" i="1"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94</a:t>
            </a:r>
            <a:r>
              <a:rPr kumimoji="0" lang="en-US" sz="1600" b="0" i="0" u="none" strike="noStrike" kern="1200" cap="none" spc="0" normalizeH="0" baseline="0" noProof="0" dirty="0">
                <a:ln>
                  <a:noFill/>
                </a:ln>
                <a:solidFill>
                  <a:schemeClr val="bg1"/>
                </a:solidFill>
                <a:effectLst/>
                <a:uLnTx/>
                <a:uFillTx/>
                <a:latin typeface="Franklin Gothic" panose="020B0604020202020204" charset="0"/>
                <a:ea typeface="+mn-ea"/>
                <a:cs typeface="Franklin Gothic" panose="020B0604020202020204" charset="0"/>
              </a:rPr>
              <a:t>(1), 121-130.</a:t>
            </a:r>
            <a:r>
              <a:rPr lang="en-US" sz="1600" dirty="0">
                <a:solidFill>
                  <a:schemeClr val="bg1"/>
                </a:solidFill>
                <a:latin typeface="Franklin Gothic" panose="020B0604020202020204" charset="0"/>
                <a:cs typeface="Franklin Gothic" panose="020B0604020202020204" charset="0"/>
              </a:rPr>
              <a:t> </a:t>
            </a:r>
          </a:p>
          <a:p>
            <a:pPr marL="0" indent="463550" defTabSz="457200">
              <a:buClr>
                <a:schemeClr val="bg1"/>
              </a:buClr>
              <a:buSzPct val="75000"/>
              <a:buNone/>
              <a:defRPr/>
            </a:pPr>
            <a:r>
              <a:rPr lang="en-US" sz="1600" dirty="0">
                <a:solidFill>
                  <a:schemeClr val="bg1"/>
                </a:solidFill>
                <a:latin typeface="Franklin Gothic" panose="020B0604020202020204" charset="0"/>
                <a:cs typeface="Franklin Gothic" panose="020B0604020202020204" charset="0"/>
              </a:rPr>
              <a:t>Garg, H. (2014). Solving structural engineering design optimization problems using an artificial bee colony algorithm. Journal of Industrial and Management Optimization, 10 (3), 777-794.</a:t>
            </a:r>
          </a:p>
          <a:p>
            <a:pPr marL="0" indent="463550" defTabSz="457200">
              <a:buClr>
                <a:schemeClr val="bg1"/>
              </a:buClr>
              <a:buSzPct val="75000"/>
              <a:buNone/>
              <a:defRPr/>
            </a:pPr>
            <a:r>
              <a:rPr lang="en-US" sz="1600" dirty="0">
                <a:solidFill>
                  <a:schemeClr val="bg1"/>
                </a:solidFill>
                <a:latin typeface="Franklin Gothic" panose="020B0604020202020204" charset="0"/>
                <a:cs typeface="Franklin Gothic" panose="020B0604020202020204" charset="0"/>
              </a:rPr>
              <a:t>He, R., Kang, W. C., &amp; McAuley, J. (2017, August). Translation-based recommendation. In </a:t>
            </a:r>
            <a:r>
              <a:rPr lang="en-US" sz="1600" i="1" dirty="0">
                <a:solidFill>
                  <a:schemeClr val="bg1"/>
                </a:solidFill>
                <a:latin typeface="Franklin Gothic" panose="020B0604020202020204" charset="0"/>
                <a:cs typeface="Franklin Gothic" panose="020B0604020202020204" charset="0"/>
              </a:rPr>
              <a:t>Proceedings of the eleventh ACM conference on recommender systems</a:t>
            </a:r>
            <a:r>
              <a:rPr lang="en-US" sz="1600" dirty="0">
                <a:solidFill>
                  <a:schemeClr val="bg1"/>
                </a:solidFill>
                <a:latin typeface="Franklin Gothic" panose="020B0604020202020204" charset="0"/>
                <a:cs typeface="Franklin Gothic" panose="020B0604020202020204" charset="0"/>
              </a:rPr>
              <a:t> (pp. 161-169). </a:t>
            </a:r>
          </a:p>
          <a:p>
            <a:pPr marL="0" indent="463550" defTabSz="457200">
              <a:buClr>
                <a:schemeClr val="bg1"/>
              </a:buClr>
              <a:buSzPct val="75000"/>
              <a:buNone/>
              <a:defRPr/>
            </a:pPr>
            <a:r>
              <a:rPr lang="en-US" sz="1600" dirty="0">
                <a:solidFill>
                  <a:schemeClr val="bg1"/>
                </a:solidFill>
              </a:rPr>
              <a:t>Kang, W. C., &amp; McAuley, J. (2018, November). Self-attentive sequential recommendation. In </a:t>
            </a:r>
            <a:r>
              <a:rPr lang="en-US" sz="1600" i="1" dirty="0">
                <a:solidFill>
                  <a:schemeClr val="bg1"/>
                </a:solidFill>
              </a:rPr>
              <a:t>2018 IEEE International Conference on Data Mining (ICDM)</a:t>
            </a:r>
            <a:r>
              <a:rPr lang="en-US" sz="1600" dirty="0">
                <a:solidFill>
                  <a:schemeClr val="bg1"/>
                </a:solidFill>
              </a:rPr>
              <a:t> (pp. 197-206). IEEE. </a:t>
            </a:r>
          </a:p>
          <a:p>
            <a:pPr marL="0" indent="463550" defTabSz="457200">
              <a:buClr>
                <a:schemeClr val="bg1"/>
              </a:buClr>
              <a:buSzPct val="75000"/>
              <a:buNone/>
              <a:defRPr/>
            </a:pPr>
            <a:r>
              <a:rPr lang="en-US" sz="1600" dirty="0" err="1">
                <a:solidFill>
                  <a:schemeClr val="bg1"/>
                </a:solidFill>
                <a:effectLst/>
                <a:latin typeface="Franklin Gothic" panose="020B0604020202020204" charset="0"/>
                <a:ea typeface="Calibri" panose="020F0502020204030204" pitchFamily="34" charset="0"/>
                <a:cs typeface="Franklin Gothic" panose="020B0604020202020204" charset="0"/>
              </a:rPr>
              <a:t>Losego</a:t>
            </a:r>
            <a:r>
              <a:rPr lang="en-US" sz="1600" dirty="0">
                <a:solidFill>
                  <a:schemeClr val="bg1"/>
                </a:solidFill>
                <a:effectLst/>
                <a:latin typeface="Franklin Gothic" panose="020B0604020202020204" charset="0"/>
                <a:ea typeface="Calibri" panose="020F0502020204030204" pitchFamily="34" charset="0"/>
                <a:cs typeface="Franklin Gothic" panose="020B0604020202020204" charset="0"/>
              </a:rPr>
              <a:t>, M. D., Paisley, E. A., Craft, H. S., Lam, P. G., Sachet, E., </a:t>
            </a:r>
            <a:r>
              <a:rPr lang="en-US" sz="1600" dirty="0" err="1">
                <a:solidFill>
                  <a:schemeClr val="bg1"/>
                </a:solidFill>
                <a:effectLst/>
                <a:latin typeface="Franklin Gothic" panose="020B0604020202020204" charset="0"/>
                <a:ea typeface="Calibri" panose="020F0502020204030204" pitchFamily="34" charset="0"/>
                <a:cs typeface="Franklin Gothic" panose="020B0604020202020204" charset="0"/>
              </a:rPr>
              <a:t>Mita</a:t>
            </a:r>
            <a:r>
              <a:rPr lang="en-US" sz="1600" dirty="0">
                <a:solidFill>
                  <a:schemeClr val="bg1"/>
                </a:solidFill>
                <a:effectLst/>
                <a:latin typeface="Franklin Gothic" panose="020B0604020202020204" charset="0"/>
                <a:ea typeface="Calibri" panose="020F0502020204030204" pitchFamily="34" charset="0"/>
                <a:cs typeface="Franklin Gothic" panose="020B0604020202020204" charset="0"/>
              </a:rPr>
              <a:t>, S., ... &amp; Maria, J. P. (2016). Selective area epitaxy of magnesium oxide thin films on gallium nitride surfaces. </a:t>
            </a:r>
            <a:r>
              <a:rPr lang="en-US" sz="1600" i="1" dirty="0">
                <a:solidFill>
                  <a:schemeClr val="bg1"/>
                </a:solidFill>
                <a:effectLst/>
                <a:latin typeface="Franklin Gothic" panose="020B0604020202020204" charset="0"/>
                <a:ea typeface="Calibri" panose="020F0502020204030204" pitchFamily="34" charset="0"/>
                <a:cs typeface="Franklin Gothic" panose="020B0604020202020204" charset="0"/>
              </a:rPr>
              <a:t>Journal of Materials Research</a:t>
            </a:r>
            <a:r>
              <a:rPr lang="en-US" sz="1600" dirty="0">
                <a:solidFill>
                  <a:schemeClr val="bg1"/>
                </a:solidFill>
                <a:effectLst/>
                <a:latin typeface="Franklin Gothic" panose="020B0604020202020204" charset="0"/>
                <a:ea typeface="Calibri" panose="020F0502020204030204" pitchFamily="34" charset="0"/>
                <a:cs typeface="Franklin Gothic" panose="020B0604020202020204" charset="0"/>
              </a:rPr>
              <a:t>, </a:t>
            </a:r>
            <a:r>
              <a:rPr lang="en-US" sz="1600" i="1" dirty="0">
                <a:solidFill>
                  <a:schemeClr val="bg1"/>
                </a:solidFill>
                <a:effectLst/>
                <a:latin typeface="Franklin Gothic" panose="020B0604020202020204" charset="0"/>
                <a:ea typeface="Calibri" panose="020F0502020204030204" pitchFamily="34" charset="0"/>
                <a:cs typeface="Franklin Gothic" panose="020B0604020202020204" charset="0"/>
              </a:rPr>
              <a:t>31</a:t>
            </a:r>
            <a:r>
              <a:rPr lang="en-US" sz="1600" dirty="0">
                <a:solidFill>
                  <a:schemeClr val="bg1"/>
                </a:solidFill>
                <a:effectLst/>
                <a:latin typeface="Franklin Gothic" panose="020B0604020202020204" charset="0"/>
                <a:ea typeface="Calibri" panose="020F0502020204030204" pitchFamily="34" charset="0"/>
                <a:cs typeface="Franklin Gothic" panose="020B0604020202020204" charset="0"/>
              </a:rPr>
              <a:t>(1), 36-45.</a:t>
            </a:r>
          </a:p>
          <a:p>
            <a:pPr marL="0" indent="463550" defTabSz="457200">
              <a:buClr>
                <a:schemeClr val="bg1"/>
              </a:buClr>
              <a:buSzPct val="75000"/>
              <a:buNone/>
              <a:defRPr/>
            </a:pPr>
            <a:r>
              <a:rPr lang="en-US" sz="1600" dirty="0" err="1">
                <a:solidFill>
                  <a:schemeClr val="bg1"/>
                </a:solidFill>
              </a:rPr>
              <a:t>Noshad</a:t>
            </a:r>
            <a:r>
              <a:rPr lang="en-US" sz="1600" dirty="0">
                <a:solidFill>
                  <a:schemeClr val="bg1"/>
                </a:solidFill>
              </a:rPr>
              <a:t>, M., &amp; Brandt-Pearce, M. (2012). Expurgated PPM using symmetric balanced incomplete block designs. </a:t>
            </a:r>
            <a:r>
              <a:rPr lang="en-US" sz="1600" i="1" dirty="0">
                <a:solidFill>
                  <a:schemeClr val="bg1"/>
                </a:solidFill>
              </a:rPr>
              <a:t>IEEE communications letters</a:t>
            </a:r>
            <a:r>
              <a:rPr lang="en-US" sz="1600" dirty="0">
                <a:solidFill>
                  <a:schemeClr val="bg1"/>
                </a:solidFill>
              </a:rPr>
              <a:t>, </a:t>
            </a:r>
            <a:r>
              <a:rPr lang="en-US" sz="1600" i="1" dirty="0">
                <a:solidFill>
                  <a:schemeClr val="bg1"/>
                </a:solidFill>
              </a:rPr>
              <a:t>16</a:t>
            </a:r>
            <a:r>
              <a:rPr lang="en-US" sz="1600" dirty="0">
                <a:solidFill>
                  <a:schemeClr val="bg1"/>
                </a:solidFill>
              </a:rPr>
              <a:t>(7), 968-971.</a:t>
            </a:r>
            <a:endParaRPr lang="en-US" sz="1600" dirty="0">
              <a:solidFill>
                <a:schemeClr val="bg1"/>
              </a:solidFill>
              <a:latin typeface="Franklin Gothic" panose="020B0604020202020204" charset="0"/>
              <a:cs typeface="Franklin Gothic" panose="020B0604020202020204" charset="0"/>
            </a:endParaRPr>
          </a:p>
          <a:p>
            <a:pPr marL="0" indent="463550" defTabSz="457200">
              <a:buClr>
                <a:schemeClr val="bg1"/>
              </a:buClr>
              <a:buSzPct val="75000"/>
              <a:buNone/>
              <a:defRPr/>
            </a:pPr>
            <a:r>
              <a:rPr lang="en-US" sz="1600" dirty="0">
                <a:solidFill>
                  <a:schemeClr val="bg1"/>
                </a:solidFill>
                <a:latin typeface="Franklin Gothic" panose="020B0604020202020204" charset="0"/>
                <a:cs typeface="Franklin Gothic" panose="020B0604020202020204" charset="0"/>
              </a:rPr>
              <a:t>Paisley, E. A., Gaddy, B. E., LeBeau, J. M., Shelton, C. T., Biegalski, M. D., Christen, H. M., ... &amp; Maria, J. P. (2014). Smooth cubic commensurate oxides on gallium nitride. </a:t>
            </a:r>
            <a:r>
              <a:rPr lang="en-US" sz="1600" i="1" dirty="0">
                <a:solidFill>
                  <a:schemeClr val="bg1"/>
                </a:solidFill>
                <a:latin typeface="Franklin Gothic" panose="020B0604020202020204" charset="0"/>
                <a:cs typeface="Franklin Gothic" panose="020B0604020202020204" charset="0"/>
              </a:rPr>
              <a:t>Journal of Applied Physics</a:t>
            </a:r>
            <a:r>
              <a:rPr lang="en-US" sz="1600" dirty="0">
                <a:solidFill>
                  <a:schemeClr val="bg1"/>
                </a:solidFill>
                <a:latin typeface="Franklin Gothic" panose="020B0604020202020204" charset="0"/>
                <a:cs typeface="Franklin Gothic" panose="020B0604020202020204" charset="0"/>
              </a:rPr>
              <a:t>, </a:t>
            </a:r>
            <a:r>
              <a:rPr lang="en-US" sz="1600" i="1" dirty="0">
                <a:solidFill>
                  <a:schemeClr val="bg1"/>
                </a:solidFill>
                <a:latin typeface="Franklin Gothic" panose="020B0604020202020204" charset="0"/>
                <a:cs typeface="Franklin Gothic" panose="020B0604020202020204" charset="0"/>
              </a:rPr>
              <a:t>115</a:t>
            </a:r>
            <a:r>
              <a:rPr lang="en-US" sz="1600" dirty="0">
                <a:solidFill>
                  <a:schemeClr val="bg1"/>
                </a:solidFill>
                <a:latin typeface="Franklin Gothic" panose="020B0604020202020204" charset="0"/>
                <a:cs typeface="Franklin Gothic" panose="020B0604020202020204" charset="0"/>
              </a:rPr>
              <a:t>(6), 064101.</a:t>
            </a:r>
            <a:endParaRPr lang="en-US" sz="1600" b="1" dirty="0">
              <a:solidFill>
                <a:schemeClr val="bg1"/>
              </a:solidFill>
              <a:latin typeface="Franklin Gothic" panose="020B0604020202020204" charset="0"/>
              <a:cs typeface="Franklin Gothic" panose="020B0604020202020204" charset="0"/>
            </a:endParaRPr>
          </a:p>
          <a:p>
            <a:pPr marL="0" indent="463550" defTabSz="457200">
              <a:buClr>
                <a:schemeClr val="bg1"/>
              </a:buClr>
              <a:buSzPct val="75000"/>
              <a:buNone/>
              <a:defRPr/>
            </a:pPr>
            <a:r>
              <a:rPr lang="en-US" sz="1600" dirty="0">
                <a:solidFill>
                  <a:schemeClr val="bg1"/>
                </a:solidFill>
              </a:rPr>
              <a:t>Zhang, X. X., Lutz, A., </a:t>
            </a:r>
            <a:r>
              <a:rPr lang="en-US" sz="1600" dirty="0" err="1">
                <a:solidFill>
                  <a:schemeClr val="bg1"/>
                </a:solidFill>
              </a:rPr>
              <a:t>Andrä</a:t>
            </a:r>
            <a:r>
              <a:rPr lang="en-US" sz="1600" dirty="0">
                <a:solidFill>
                  <a:schemeClr val="bg1"/>
                </a:solidFill>
              </a:rPr>
              <a:t>, H., </a:t>
            </a:r>
            <a:r>
              <a:rPr lang="en-US" sz="1600" dirty="0" err="1">
                <a:solidFill>
                  <a:schemeClr val="bg1"/>
                </a:solidFill>
              </a:rPr>
              <a:t>Lahres</a:t>
            </a:r>
            <a:r>
              <a:rPr lang="en-US" sz="1600" dirty="0">
                <a:solidFill>
                  <a:schemeClr val="bg1"/>
                </a:solidFill>
              </a:rPr>
              <a:t>, M., </a:t>
            </a:r>
            <a:r>
              <a:rPr lang="en-US" sz="1600" dirty="0" err="1">
                <a:solidFill>
                  <a:schemeClr val="bg1"/>
                </a:solidFill>
              </a:rPr>
              <a:t>Sittig</a:t>
            </a:r>
            <a:r>
              <a:rPr lang="en-US" sz="1600" dirty="0">
                <a:solidFill>
                  <a:schemeClr val="bg1"/>
                </a:solidFill>
              </a:rPr>
              <a:t>, D., </a:t>
            </a:r>
            <a:r>
              <a:rPr lang="en-US" sz="1600" dirty="0" err="1">
                <a:solidFill>
                  <a:schemeClr val="bg1"/>
                </a:solidFill>
              </a:rPr>
              <a:t>Maawad</a:t>
            </a:r>
            <a:r>
              <a:rPr lang="en-US" sz="1600" dirty="0">
                <a:solidFill>
                  <a:schemeClr val="bg1"/>
                </a:solidFill>
              </a:rPr>
              <a:t>, E., ... &amp; Knoop, D. (2021). An additively manufactured and direct-aged AlSi3. 5Mg2. 5 alloy with superior strength and ductility: micromechanical mechanisms. </a:t>
            </a:r>
            <a:r>
              <a:rPr lang="en-US" sz="1600" i="1" dirty="0">
                <a:solidFill>
                  <a:schemeClr val="bg1"/>
                </a:solidFill>
              </a:rPr>
              <a:t>International Journal of Plasticity</a:t>
            </a:r>
            <a:r>
              <a:rPr lang="en-US" sz="1600" dirty="0">
                <a:solidFill>
                  <a:schemeClr val="bg1"/>
                </a:solidFill>
              </a:rPr>
              <a:t>, 103083. </a:t>
            </a:r>
          </a:p>
        </p:txBody>
      </p:sp>
    </p:spTree>
    <p:extLst>
      <p:ext uri="{BB962C8B-B14F-4D97-AF65-F5344CB8AC3E}">
        <p14:creationId xmlns:p14="http://schemas.microsoft.com/office/powerpoint/2010/main" val="11790812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7166" y="674729"/>
            <a:ext cx="3251198" cy="805636"/>
          </a:xfrm>
        </p:spPr>
        <p:txBody>
          <a:bodyPr/>
          <a:lstStyle/>
          <a:p>
            <a:r>
              <a:rPr lang="en-US" i="0" dirty="0">
                <a:solidFill>
                  <a:schemeClr val="bg1"/>
                </a:solidFill>
                <a:latin typeface="Franklin Gothic Book" panose="020B0503020102020204" pitchFamily="34" charset="0"/>
              </a:rPr>
              <a:t>References</a:t>
            </a:r>
          </a:p>
        </p:txBody>
      </p:sp>
      <p:sp>
        <p:nvSpPr>
          <p:cNvPr id="3" name="Content Placeholder 2"/>
          <p:cNvSpPr>
            <a:spLocks noGrp="1"/>
          </p:cNvSpPr>
          <p:nvPr>
            <p:ph type="body" sz="quarter" idx="4294967295"/>
          </p:nvPr>
        </p:nvSpPr>
        <p:spPr>
          <a:xfrm>
            <a:off x="327891" y="1516708"/>
            <a:ext cx="11536218" cy="2762275"/>
          </a:xfrm>
        </p:spPr>
        <p:txBody>
          <a:bodyPr/>
          <a:lstStyle/>
          <a:p>
            <a:pPr marL="571500" indent="-342900">
              <a:spcAft>
                <a:spcPts val="600"/>
              </a:spcAft>
              <a:buClr>
                <a:schemeClr val="bg1"/>
              </a:buClr>
              <a:buSzPct val="100000"/>
              <a:buFont typeface="Wingdings" panose="05000000000000000000" pitchFamily="2" charset="2"/>
              <a:buChar char="§"/>
            </a:pPr>
            <a:r>
              <a:rPr lang="en-US" sz="2000" dirty="0">
                <a:solidFill>
                  <a:schemeClr val="bg1"/>
                </a:solidFill>
                <a:latin typeface="Franklin Gothic" panose="020B0604020202020204" charset="0"/>
                <a:ea typeface="Questrial"/>
                <a:cs typeface="Franklin Gothic" panose="020B0604020202020204" charset="0"/>
                <a:sym typeface="Questrial"/>
              </a:rPr>
              <a:t>Bunting et al. (2013). </a:t>
            </a:r>
            <a:r>
              <a:rPr lang="en-US" sz="2000" i="1" dirty="0">
                <a:solidFill>
                  <a:schemeClr val="bg1"/>
                </a:solidFill>
                <a:latin typeface="Franklin Gothic" panose="020B0604020202020204" charset="0"/>
                <a:ea typeface="Questrial"/>
                <a:cs typeface="Franklin Gothic" panose="020B0604020202020204" charset="0"/>
                <a:sym typeface="Questrial"/>
              </a:rPr>
              <a:t>Grammar and Beyond</a:t>
            </a:r>
            <a:r>
              <a:rPr lang="en-US" sz="2000" dirty="0">
                <a:solidFill>
                  <a:schemeClr val="bg1"/>
                </a:solidFill>
                <a:latin typeface="Franklin Gothic" panose="020B0604020202020204" charset="0"/>
                <a:ea typeface="Questrial"/>
                <a:cs typeface="Franklin Gothic" panose="020B0604020202020204" charset="0"/>
                <a:sym typeface="Questrial"/>
              </a:rPr>
              <a:t>. New York: Cambridge University Press. </a:t>
            </a:r>
          </a:p>
          <a:p>
            <a:pPr marL="571500" indent="-342900">
              <a:spcAft>
                <a:spcPts val="600"/>
              </a:spcAft>
              <a:buClr>
                <a:schemeClr val="bg1"/>
              </a:buClr>
              <a:buSzPct val="100000"/>
              <a:buFont typeface="Wingdings" panose="05000000000000000000" pitchFamily="2" charset="2"/>
              <a:buChar char="§"/>
            </a:pPr>
            <a:r>
              <a:rPr lang="en-US" sz="2000" dirty="0" err="1">
                <a:solidFill>
                  <a:schemeClr val="bg1"/>
                </a:solidFill>
                <a:latin typeface="Franklin Gothic" panose="020B0604020202020204" charset="0"/>
                <a:ea typeface="Questrial"/>
                <a:cs typeface="Franklin Gothic" panose="020B0604020202020204" charset="0"/>
                <a:sym typeface="Questrial"/>
              </a:rPr>
              <a:t>Raimes</a:t>
            </a:r>
            <a:r>
              <a:rPr lang="en-US" sz="2000" dirty="0">
                <a:solidFill>
                  <a:schemeClr val="bg1"/>
                </a:solidFill>
                <a:latin typeface="Franklin Gothic" panose="020B0604020202020204" charset="0"/>
                <a:ea typeface="Questrial"/>
                <a:cs typeface="Franklin Gothic" panose="020B0604020202020204" charset="0"/>
                <a:sym typeface="Questrial"/>
              </a:rPr>
              <a:t>, Ann. (1998). </a:t>
            </a:r>
            <a:r>
              <a:rPr lang="en-US" sz="2000" i="1" dirty="0">
                <a:solidFill>
                  <a:schemeClr val="bg1"/>
                </a:solidFill>
                <a:latin typeface="Franklin Gothic" panose="020B0604020202020204" charset="0"/>
                <a:ea typeface="Questrial"/>
                <a:cs typeface="Franklin Gothic" panose="020B0604020202020204" charset="0"/>
                <a:sym typeface="Questrial"/>
              </a:rPr>
              <a:t>How English Works</a:t>
            </a:r>
            <a:r>
              <a:rPr lang="en-US" sz="2000" dirty="0">
                <a:solidFill>
                  <a:schemeClr val="bg1"/>
                </a:solidFill>
                <a:latin typeface="Franklin Gothic" panose="020B0604020202020204" charset="0"/>
                <a:ea typeface="Questrial"/>
                <a:cs typeface="Franklin Gothic" panose="020B0604020202020204" charset="0"/>
                <a:sym typeface="Questrial"/>
              </a:rPr>
              <a:t>. New York: Cambridge University Press. </a:t>
            </a:r>
          </a:p>
          <a:p>
            <a:pPr marL="571500" indent="-342900">
              <a:spcAft>
                <a:spcPts val="600"/>
              </a:spcAft>
              <a:buClr>
                <a:schemeClr val="bg1"/>
              </a:buClr>
              <a:buSzPct val="100000"/>
              <a:buFont typeface="Wingdings" panose="05000000000000000000" pitchFamily="2" charset="2"/>
              <a:buChar char="§"/>
            </a:pPr>
            <a:r>
              <a:rPr lang="en-US" sz="2000" dirty="0">
                <a:solidFill>
                  <a:schemeClr val="bg1"/>
                </a:solidFill>
                <a:latin typeface="Franklin Gothic" panose="020B0604020202020204" charset="0"/>
                <a:ea typeface="Questrial"/>
                <a:cs typeface="Franklin Gothic" panose="020B0604020202020204" charset="0"/>
                <a:sym typeface="Questrial"/>
              </a:rPr>
              <a:t>Swales, J.M. &amp; C.B. Feak. (2012). </a:t>
            </a:r>
            <a:r>
              <a:rPr lang="en-US" sz="2000" i="1" dirty="0">
                <a:solidFill>
                  <a:schemeClr val="bg1"/>
                </a:solidFill>
                <a:latin typeface="Franklin Gothic" panose="020B0604020202020204" charset="0"/>
                <a:ea typeface="Questrial"/>
                <a:cs typeface="Franklin Gothic" panose="020B0604020202020204" charset="0"/>
                <a:sym typeface="Questrial"/>
              </a:rPr>
              <a:t>Academic Writing for Graduate Students</a:t>
            </a:r>
            <a:r>
              <a:rPr lang="en-US" sz="2000" dirty="0">
                <a:solidFill>
                  <a:schemeClr val="bg1"/>
                </a:solidFill>
                <a:latin typeface="Franklin Gothic" panose="020B0604020202020204" charset="0"/>
                <a:ea typeface="Questrial"/>
                <a:cs typeface="Franklin Gothic" panose="020B0604020202020204" charset="0"/>
                <a:sym typeface="Questrial"/>
              </a:rPr>
              <a:t>. 3rd edition. Ann Arbor: University of Michigan Press</a:t>
            </a:r>
          </a:p>
          <a:p>
            <a:pPr marL="571500" indent="-342900">
              <a:spcAft>
                <a:spcPts val="600"/>
              </a:spcAft>
              <a:buClr>
                <a:schemeClr val="bg1"/>
              </a:buClr>
              <a:buSzPct val="100000"/>
              <a:buFont typeface="Wingdings" panose="05000000000000000000" pitchFamily="2" charset="2"/>
              <a:buChar char="§"/>
            </a:pPr>
            <a:r>
              <a:rPr lang="en-US" sz="2000" dirty="0">
                <a:solidFill>
                  <a:schemeClr val="bg1"/>
                </a:solidFill>
                <a:latin typeface="Franklin Gothic" panose="020B0604020202020204" charset="0"/>
                <a:ea typeface="Questrial"/>
                <a:cs typeface="Franklin Gothic" panose="020B0604020202020204" charset="0"/>
                <a:sym typeface="Questrial"/>
              </a:rPr>
              <a:t>Swan, Michael. (2005). </a:t>
            </a:r>
            <a:r>
              <a:rPr lang="en-US" sz="2000" i="1" dirty="0">
                <a:solidFill>
                  <a:schemeClr val="bg1"/>
                </a:solidFill>
                <a:latin typeface="Franklin Gothic" panose="020B0604020202020204" charset="0"/>
                <a:ea typeface="Questrial"/>
                <a:cs typeface="Franklin Gothic" panose="020B0604020202020204" charset="0"/>
                <a:sym typeface="Questrial"/>
              </a:rPr>
              <a:t>Practical English Usage. </a:t>
            </a:r>
            <a:r>
              <a:rPr lang="en-US" sz="2000" dirty="0">
                <a:solidFill>
                  <a:schemeClr val="bg1"/>
                </a:solidFill>
                <a:latin typeface="Franklin Gothic" panose="020B0604020202020204" charset="0"/>
                <a:ea typeface="Questrial"/>
                <a:cs typeface="Franklin Gothic" panose="020B0604020202020204" charset="0"/>
                <a:sym typeface="Questrial"/>
              </a:rPr>
              <a:t>Oxford: Oxford University Press. </a:t>
            </a:r>
          </a:p>
          <a:p>
            <a:pPr marL="571500" indent="-342900">
              <a:spcAft>
                <a:spcPts val="600"/>
              </a:spcAft>
              <a:buClr>
                <a:schemeClr val="bg1"/>
              </a:buClr>
              <a:buSzPct val="100000"/>
              <a:buFont typeface="Wingdings" panose="05000000000000000000" pitchFamily="2" charset="2"/>
              <a:buChar char="§"/>
            </a:pPr>
            <a:r>
              <a:rPr lang="en-US" sz="2000" dirty="0">
                <a:solidFill>
                  <a:schemeClr val="bg1"/>
                </a:solidFill>
                <a:latin typeface="Franklin Gothic" panose="020B0604020202020204" charset="0"/>
                <a:cs typeface="Franklin Gothic" panose="020B0604020202020204" charset="0"/>
              </a:rPr>
              <a:t>Harris, M. (1986). </a:t>
            </a:r>
            <a:r>
              <a:rPr lang="en-US" sz="2000" i="1" dirty="0">
                <a:solidFill>
                  <a:schemeClr val="bg1"/>
                </a:solidFill>
                <a:latin typeface="Franklin Gothic" panose="020B0604020202020204" charset="0"/>
                <a:cs typeface="Franklin Gothic" panose="020B0604020202020204" charset="0"/>
              </a:rPr>
              <a:t>Teaching One-to-one: The Writing Conference</a:t>
            </a:r>
            <a:r>
              <a:rPr lang="en-US" sz="2000" dirty="0">
                <a:solidFill>
                  <a:schemeClr val="bg1"/>
                </a:solidFill>
                <a:latin typeface="Franklin Gothic" panose="020B0604020202020204" charset="0"/>
                <a:cs typeface="Franklin Gothic" panose="020B0604020202020204" charset="0"/>
              </a:rPr>
              <a:t>. Urbana, Ill: National Council of Teachers of English.</a:t>
            </a:r>
            <a:endParaRPr lang="en-US" sz="2000" dirty="0">
              <a:solidFill>
                <a:schemeClr val="bg1"/>
              </a:solidFill>
              <a:latin typeface="Franklin Gothic" panose="020B0604020202020204" charset="0"/>
              <a:ea typeface="Questrial"/>
              <a:cs typeface="Franklin Gothic" panose="020B0604020202020204" charset="0"/>
              <a:sym typeface="Questrial"/>
            </a:endParaRPr>
          </a:p>
          <a:p>
            <a:pPr marL="546100" lvl="1" indent="0">
              <a:spcBef>
                <a:spcPts val="0"/>
              </a:spcBef>
              <a:spcAft>
                <a:spcPts val="600"/>
              </a:spcAft>
              <a:buClr>
                <a:schemeClr val="bg1"/>
              </a:buClr>
              <a:buSzPct val="75000"/>
              <a:buNone/>
            </a:pPr>
            <a:endParaRPr lang="en-US" sz="2000" dirty="0">
              <a:solidFill>
                <a:schemeClr val="bg1"/>
              </a:solidFill>
              <a:latin typeface="Franklin Gothic" panose="020B0604020202020204" charset="0"/>
              <a:cs typeface="Franklin Gothic" panose="020B0604020202020204" charset="0"/>
            </a:endParaRPr>
          </a:p>
        </p:txBody>
      </p:sp>
      <p:sp>
        <p:nvSpPr>
          <p:cNvPr id="4" name="Title 1">
            <a:extLst>
              <a:ext uri="{FF2B5EF4-FFF2-40B4-BE49-F238E27FC236}">
                <a16:creationId xmlns:a16="http://schemas.microsoft.com/office/drawing/2014/main" id="{4F65A73B-2C19-A5C5-AD01-326B6981F183}"/>
              </a:ext>
            </a:extLst>
          </p:cNvPr>
          <p:cNvSpPr txBox="1">
            <a:spLocks/>
          </p:cNvSpPr>
          <p:nvPr/>
        </p:nvSpPr>
        <p:spPr>
          <a:xfrm>
            <a:off x="494148" y="4162921"/>
            <a:ext cx="1819561" cy="805636"/>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algn="ctr">
              <a:buClr>
                <a:srgbClr val="232D4B"/>
              </a:buClr>
              <a:buSzPts val="4800"/>
              <a:buFont typeface="Bodoni"/>
              <a:defRPr sz="4800" b="1">
                <a:solidFill>
                  <a:schemeClr val="bg1"/>
                </a:solidFill>
                <a:latin typeface="Franklin Gothic Book" panose="020B0503020102020204" pitchFamily="34" charset="0"/>
                <a:ea typeface="Bodoni"/>
                <a:cs typeface="Bodoni"/>
                <a:sym typeface="Bodoni"/>
              </a:defRPr>
            </a:lvl1pPr>
            <a:lvl2pPr algn="ctr">
              <a:buClr>
                <a:schemeClr val="lt1"/>
              </a:buClr>
              <a:buSzPts val="4800"/>
              <a:buFont typeface="Bodoni"/>
              <a:defRPr sz="4800" b="1" i="1">
                <a:solidFill>
                  <a:schemeClr val="lt1"/>
                </a:solidFill>
                <a:latin typeface="Bodoni"/>
                <a:ea typeface="Bodoni"/>
                <a:cs typeface="Bodoni"/>
                <a:sym typeface="Bodoni"/>
              </a:defRPr>
            </a:lvl2pPr>
            <a:lvl3pPr algn="ctr">
              <a:buClr>
                <a:schemeClr val="lt1"/>
              </a:buClr>
              <a:buSzPts val="4800"/>
              <a:buFont typeface="Bodoni"/>
              <a:defRPr sz="4800" b="1" i="1">
                <a:solidFill>
                  <a:schemeClr val="lt1"/>
                </a:solidFill>
                <a:latin typeface="Bodoni"/>
                <a:ea typeface="Bodoni"/>
                <a:cs typeface="Bodoni"/>
                <a:sym typeface="Bodoni"/>
              </a:defRPr>
            </a:lvl3pPr>
            <a:lvl4pPr algn="ctr">
              <a:buClr>
                <a:schemeClr val="lt1"/>
              </a:buClr>
              <a:buSzPts val="4800"/>
              <a:buFont typeface="Bodoni"/>
              <a:defRPr sz="4800" b="1" i="1">
                <a:solidFill>
                  <a:schemeClr val="lt1"/>
                </a:solidFill>
                <a:latin typeface="Bodoni"/>
                <a:ea typeface="Bodoni"/>
                <a:cs typeface="Bodoni"/>
                <a:sym typeface="Bodoni"/>
              </a:defRPr>
            </a:lvl4pPr>
            <a:lvl5pPr algn="ctr">
              <a:buClr>
                <a:schemeClr val="lt1"/>
              </a:buClr>
              <a:buSzPts val="4800"/>
              <a:buFont typeface="Bodoni"/>
              <a:defRPr sz="4800" b="1" i="1">
                <a:solidFill>
                  <a:schemeClr val="lt1"/>
                </a:solidFill>
                <a:latin typeface="Bodoni"/>
                <a:ea typeface="Bodoni"/>
                <a:cs typeface="Bodoni"/>
                <a:sym typeface="Bodoni"/>
              </a:defRPr>
            </a:lvl5pPr>
            <a:lvl6pPr algn="ctr">
              <a:buClr>
                <a:schemeClr val="lt1"/>
              </a:buClr>
              <a:buSzPts val="4800"/>
              <a:buFont typeface="Bodoni"/>
              <a:defRPr sz="4800" b="1" i="1">
                <a:solidFill>
                  <a:schemeClr val="lt1"/>
                </a:solidFill>
                <a:latin typeface="Bodoni"/>
                <a:ea typeface="Bodoni"/>
                <a:cs typeface="Bodoni"/>
                <a:sym typeface="Bodoni"/>
              </a:defRPr>
            </a:lvl6pPr>
            <a:lvl7pPr algn="ctr">
              <a:buClr>
                <a:schemeClr val="lt1"/>
              </a:buClr>
              <a:buSzPts val="4800"/>
              <a:buFont typeface="Bodoni"/>
              <a:defRPr sz="4800" b="1" i="1">
                <a:solidFill>
                  <a:schemeClr val="lt1"/>
                </a:solidFill>
                <a:latin typeface="Bodoni"/>
                <a:ea typeface="Bodoni"/>
                <a:cs typeface="Bodoni"/>
                <a:sym typeface="Bodoni"/>
              </a:defRPr>
            </a:lvl7pPr>
            <a:lvl8pPr algn="ctr">
              <a:buClr>
                <a:schemeClr val="lt1"/>
              </a:buClr>
              <a:buSzPts val="4800"/>
              <a:buFont typeface="Bodoni"/>
              <a:defRPr sz="4800" b="1" i="1">
                <a:solidFill>
                  <a:schemeClr val="lt1"/>
                </a:solidFill>
                <a:latin typeface="Bodoni"/>
                <a:ea typeface="Bodoni"/>
                <a:cs typeface="Bodoni"/>
                <a:sym typeface="Bodoni"/>
              </a:defRPr>
            </a:lvl8pPr>
            <a:lvl9pPr algn="ctr">
              <a:buClr>
                <a:schemeClr val="lt1"/>
              </a:buClr>
              <a:buSzPts val="4800"/>
              <a:buFont typeface="Bodoni"/>
              <a:defRPr sz="4800" b="1" i="1">
                <a:solidFill>
                  <a:schemeClr val="lt1"/>
                </a:solidFill>
                <a:latin typeface="Bodoni"/>
                <a:ea typeface="Bodoni"/>
                <a:cs typeface="Bodoni"/>
                <a:sym typeface="Bodoni"/>
              </a:defRPr>
            </a:lvl9pPr>
          </a:lstStyle>
          <a:p>
            <a:r>
              <a:rPr lang="en-US" dirty="0"/>
              <a:t>Credit</a:t>
            </a:r>
          </a:p>
        </p:txBody>
      </p:sp>
      <p:sp>
        <p:nvSpPr>
          <p:cNvPr id="5" name="TextBox 4">
            <a:extLst>
              <a:ext uri="{FF2B5EF4-FFF2-40B4-BE49-F238E27FC236}">
                <a16:creationId xmlns:a16="http://schemas.microsoft.com/office/drawing/2014/main" id="{036A27EE-2EE3-93F2-FA98-5AF6A7EFBE70}"/>
              </a:ext>
            </a:extLst>
          </p:cNvPr>
          <p:cNvSpPr txBox="1"/>
          <p:nvPr/>
        </p:nvSpPr>
        <p:spPr>
          <a:xfrm>
            <a:off x="604988" y="4899930"/>
            <a:ext cx="11203704" cy="1384964"/>
          </a:xfrm>
          <a:prstGeom prst="rect">
            <a:avLst/>
          </a:prstGeom>
          <a:noFill/>
          <a:ln>
            <a:noFill/>
          </a:ln>
        </p:spPr>
        <p:txBody>
          <a:bodyPr spcFirstLastPara="1" wrap="square" lIns="91425" tIns="91425" rIns="91425" bIns="91425" rtlCol="0" anchor="b" anchorCtr="0">
            <a:spAutoFit/>
          </a:bodyPr>
          <a:lstStyle/>
          <a:p>
            <a:r>
              <a:rPr lang="en-US" sz="2400" b="1" dirty="0">
                <a:solidFill>
                  <a:schemeClr val="bg1"/>
                </a:solidFill>
                <a:latin typeface="Franklin Gothic" panose="020B0604020202020204" charset="0"/>
                <a:ea typeface="Questrial"/>
                <a:cs typeface="Franklin Gothic" panose="020B0604020202020204" charset="0"/>
                <a:sym typeface="Franklin Gothic"/>
              </a:rPr>
              <a:t>University of Guelph Writing Services</a:t>
            </a:r>
          </a:p>
          <a:p>
            <a:r>
              <a:rPr lang="en-US" sz="2000" dirty="0">
                <a:solidFill>
                  <a:schemeClr val="bg1"/>
                </a:solidFill>
                <a:latin typeface="Franklin Gothic" panose="020B0604020202020204" charset="0"/>
                <a:ea typeface="Questrial"/>
                <a:cs typeface="Franklin Gothic" panose="020B0604020202020204" charset="0"/>
                <a:sym typeface="Franklin Gothic"/>
              </a:rPr>
              <a:t>Parts of presentation &amp; materials adapted from the EAL Graduate Writing Camp, Writing Services, </a:t>
            </a:r>
            <a:r>
              <a:rPr lang="en-US" sz="2000" dirty="0">
                <a:solidFill>
                  <a:schemeClr val="bg1"/>
                </a:solidFill>
                <a:latin typeface="Franklin Gothic" panose="020B0604020202020204" charset="0"/>
                <a:ea typeface="Questrial"/>
                <a:cs typeface="Franklin Gothic" panose="020B0604020202020204" charset="0"/>
                <a:sym typeface="Franklin Gothic"/>
                <a:hlinkClick r:id="rId3">
                  <a:extLst>
                    <a:ext uri="{A12FA001-AC4F-418D-AE19-62706E023703}">
                      <ahyp:hlinkClr xmlns:ahyp="http://schemas.microsoft.com/office/drawing/2018/hyperlinkcolor" val="tx"/>
                    </a:ext>
                  </a:extLst>
                </a:hlinkClick>
              </a:rPr>
              <a:t>University of Guelph</a:t>
            </a:r>
            <a:r>
              <a:rPr lang="en-US" sz="2000" dirty="0">
                <a:solidFill>
                  <a:schemeClr val="bg1"/>
                </a:solidFill>
                <a:latin typeface="Franklin Gothic" panose="020B0604020202020204" charset="0"/>
                <a:ea typeface="Questrial"/>
                <a:cs typeface="Franklin Gothic" panose="020B0604020202020204" charset="0"/>
                <a:sym typeface="Franklin Gothic"/>
              </a:rPr>
              <a:t> by Natalie Thompson for the UVA Engineering Graduate Writing Lab</a:t>
            </a:r>
          </a:p>
          <a:p>
            <a:endParaRPr lang="en-US" b="1" dirty="0">
              <a:solidFill>
                <a:schemeClr val="bg1"/>
              </a:solidFill>
              <a:latin typeface="Franklin Gothic" panose="020B0604020202020204" charset="0"/>
              <a:cs typeface="Franklin Gothic" panose="020B0604020202020204" charset="0"/>
            </a:endParaRPr>
          </a:p>
        </p:txBody>
      </p:sp>
    </p:spTree>
    <p:extLst>
      <p:ext uri="{BB962C8B-B14F-4D97-AF65-F5344CB8AC3E}">
        <p14:creationId xmlns:p14="http://schemas.microsoft.com/office/powerpoint/2010/main" val="39665078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76200-BF14-6A44-A94A-63CF5CD975B4}"/>
              </a:ext>
            </a:extLst>
          </p:cNvPr>
          <p:cNvSpPr>
            <a:spLocks noGrp="1"/>
          </p:cNvSpPr>
          <p:nvPr>
            <p:ph type="title"/>
          </p:nvPr>
        </p:nvSpPr>
        <p:spPr/>
        <p:txBody>
          <a:bodyPr/>
          <a:lstStyle/>
          <a:p>
            <a:r>
              <a:rPr lang="en-US" dirty="0"/>
              <a:t>Top Suggestions for Further Reading</a:t>
            </a:r>
          </a:p>
        </p:txBody>
      </p:sp>
      <p:sp>
        <p:nvSpPr>
          <p:cNvPr id="8" name="Text Placeholder 7">
            <a:extLst>
              <a:ext uri="{FF2B5EF4-FFF2-40B4-BE49-F238E27FC236}">
                <a16:creationId xmlns:a16="http://schemas.microsoft.com/office/drawing/2014/main" id="{8D97C1B4-27FD-4436-945F-EDF109F4104C}"/>
              </a:ext>
            </a:extLst>
          </p:cNvPr>
          <p:cNvSpPr>
            <a:spLocks noGrp="1"/>
          </p:cNvSpPr>
          <p:nvPr>
            <p:ph type="body" idx="1"/>
          </p:nvPr>
        </p:nvSpPr>
        <p:spPr>
          <a:xfrm>
            <a:off x="872267" y="1467000"/>
            <a:ext cx="10215552" cy="4664000"/>
          </a:xfrm>
        </p:spPr>
        <p:txBody>
          <a:bodyPr/>
          <a:lstStyle/>
          <a:p>
            <a:pPr marL="380990" indent="-380990">
              <a:spcAft>
                <a:spcPts val="800"/>
              </a:spcAft>
              <a:buSzPct val="75000"/>
              <a:buFont typeface="Wingdings" panose="05000000000000000000" pitchFamily="2" charset="2"/>
              <a:buChar char="§"/>
            </a:pPr>
            <a:r>
              <a:rPr lang="en-US" sz="2133" dirty="0"/>
              <a:t>Robert Irish, </a:t>
            </a:r>
            <a:r>
              <a:rPr lang="en-US" sz="2133" i="1" dirty="0"/>
              <a:t>Writing in Engineering: A Brief Guide</a:t>
            </a:r>
          </a:p>
          <a:p>
            <a:pPr marL="1219170" indent="0">
              <a:spcAft>
                <a:spcPts val="800"/>
              </a:spcAft>
              <a:buSzPct val="75000"/>
              <a:buNone/>
            </a:pPr>
            <a:r>
              <a:rPr lang="en-US" sz="2133" dirty="0">
                <a:solidFill>
                  <a:schemeClr val="accent3">
                    <a:lumMod val="75000"/>
                  </a:schemeClr>
                </a:solidFill>
              </a:rPr>
              <a:t>Concise and readable guide; includes examples from industry writing.</a:t>
            </a:r>
          </a:p>
          <a:p>
            <a:pPr marL="380990" indent="-380990">
              <a:spcAft>
                <a:spcPts val="800"/>
              </a:spcAft>
              <a:buSzPct val="75000"/>
              <a:buFont typeface="Wingdings" panose="05000000000000000000" pitchFamily="2" charset="2"/>
              <a:buChar char="§"/>
            </a:pPr>
            <a:r>
              <a:rPr lang="en-US" sz="2133" dirty="0"/>
              <a:t>Angelika Hofmann, </a:t>
            </a:r>
            <a:r>
              <a:rPr lang="en-US" sz="2133" i="1" dirty="0"/>
              <a:t>Scientific Writing and Communication: Papers, Proposals, and Presentations</a:t>
            </a:r>
          </a:p>
          <a:p>
            <a:pPr marL="1219170" indent="0">
              <a:spcAft>
                <a:spcPts val="800"/>
              </a:spcAft>
              <a:buSzPct val="75000"/>
              <a:buNone/>
            </a:pPr>
            <a:r>
              <a:rPr lang="en-US" sz="2133" dirty="0">
                <a:solidFill>
                  <a:schemeClr val="accent3">
                    <a:lumMod val="75000"/>
                  </a:schemeClr>
                </a:solidFill>
              </a:rPr>
              <a:t>Includes principles, advice down to the sentence and word level, tips for English Language Learners, lots of examples, and practice problems. Sections on grant proposals and job application writing in addition to scientific manuscripts. Examples are often biology-oriented but lessons are applicable to any scientific writing.</a:t>
            </a:r>
          </a:p>
          <a:p>
            <a:pPr indent="-609585">
              <a:spcAft>
                <a:spcPts val="800"/>
              </a:spcAft>
              <a:buSzPct val="75000"/>
              <a:buFont typeface="Wingdings" panose="05000000000000000000" pitchFamily="2" charset="2"/>
              <a:buChar char="§"/>
            </a:pPr>
            <a:endParaRPr lang="en-US" sz="2133" dirty="0"/>
          </a:p>
        </p:txBody>
      </p:sp>
    </p:spTree>
    <p:extLst>
      <p:ext uri="{BB962C8B-B14F-4D97-AF65-F5344CB8AC3E}">
        <p14:creationId xmlns:p14="http://schemas.microsoft.com/office/powerpoint/2010/main" val="323814662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E6398E-A511-AD44-B6E3-A43E5C28A8D9}"/>
              </a:ext>
            </a:extLst>
          </p:cNvPr>
          <p:cNvSpPr>
            <a:spLocks noGrp="1"/>
          </p:cNvSpPr>
          <p:nvPr>
            <p:ph type="body" sz="quarter" idx="10"/>
          </p:nvPr>
        </p:nvSpPr>
        <p:spPr>
          <a:xfrm>
            <a:off x="1" y="1353694"/>
            <a:ext cx="12191999" cy="4150613"/>
          </a:xfrm>
          <a:ln>
            <a:noFill/>
          </a:ln>
        </p:spPr>
        <p:style>
          <a:lnRef idx="2">
            <a:schemeClr val="accent1"/>
          </a:lnRef>
          <a:fillRef idx="1">
            <a:schemeClr val="lt1"/>
          </a:fillRef>
          <a:effectRef idx="0">
            <a:schemeClr val="accent1"/>
          </a:effectRef>
          <a:fontRef idx="minor">
            <a:schemeClr val="dk1"/>
          </a:fontRef>
        </p:style>
        <p:txBody>
          <a:bodyPr/>
          <a:lstStyle/>
          <a:p>
            <a:endParaRPr lang="en-US" sz="3200" cap="none" dirty="0">
              <a:solidFill>
                <a:schemeClr val="accent1">
                  <a:lumMod val="50000"/>
                </a:schemeClr>
              </a:solidFill>
            </a:endParaRPr>
          </a:p>
          <a:p>
            <a:r>
              <a:rPr lang="en-US" sz="3200" cap="none" dirty="0">
                <a:solidFill>
                  <a:schemeClr val="accent1">
                    <a:lumMod val="50000"/>
                  </a:schemeClr>
                </a:solidFill>
              </a:rPr>
              <a:t>Graduate Writing Lab</a:t>
            </a:r>
          </a:p>
          <a:p>
            <a:r>
              <a:rPr lang="en-US" sz="3200" cap="none" dirty="0">
                <a:solidFill>
                  <a:schemeClr val="accent1">
                    <a:lumMod val="50000"/>
                  </a:schemeClr>
                </a:solidFill>
              </a:rPr>
              <a:t>School of Engineering &amp; Applied Science, University of Virginia </a:t>
            </a:r>
          </a:p>
          <a:p>
            <a:endParaRPr lang="en-US" sz="5333" b="1" cap="none" dirty="0">
              <a:solidFill>
                <a:schemeClr val="tx1">
                  <a:lumMod val="75000"/>
                </a:schemeClr>
              </a:solidFill>
            </a:endParaRPr>
          </a:p>
          <a:p>
            <a:r>
              <a:rPr lang="en-US" sz="5333" b="1" cap="none" dirty="0">
                <a:solidFill>
                  <a:schemeClr val="tx1">
                    <a:lumMod val="75000"/>
                  </a:schemeClr>
                </a:solidFill>
              </a:rPr>
              <a:t>bit.ly/SEASGWL</a:t>
            </a:r>
          </a:p>
          <a:p>
            <a:r>
              <a:rPr lang="en-US" sz="4267" cap="none" dirty="0">
                <a:solidFill>
                  <a:schemeClr val="accent1">
                    <a:lumMod val="50000"/>
                  </a:schemeClr>
                </a:solidFill>
              </a:rPr>
              <a:t>gradwritinglab@virginia.edu</a:t>
            </a:r>
          </a:p>
        </p:txBody>
      </p:sp>
    </p:spTree>
    <p:extLst>
      <p:ext uri="{BB962C8B-B14F-4D97-AF65-F5344CB8AC3E}">
        <p14:creationId xmlns:p14="http://schemas.microsoft.com/office/powerpoint/2010/main" val="11224840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8000" dirty="0"/>
              <a:t>Additional Practice</a:t>
            </a:r>
          </a:p>
        </p:txBody>
      </p:sp>
    </p:spTree>
    <p:extLst>
      <p:ext uri="{BB962C8B-B14F-4D97-AF65-F5344CB8AC3E}">
        <p14:creationId xmlns:p14="http://schemas.microsoft.com/office/powerpoint/2010/main" val="42291000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051E5107-52D5-3C13-B470-D256799746C8}"/>
              </a:ext>
            </a:extLst>
          </p:cNvPr>
          <p:cNvSpPr/>
          <p:nvPr/>
        </p:nvSpPr>
        <p:spPr>
          <a:xfrm>
            <a:off x="292153" y="204533"/>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2" y="666717"/>
            <a:ext cx="11548393" cy="769720"/>
          </a:xfrm>
        </p:spPr>
        <p:txBody>
          <a:bodyPr/>
          <a:lstStyle/>
          <a:p>
            <a:r>
              <a:rPr lang="en-US" sz="4000" dirty="0">
                <a:solidFill>
                  <a:srgbClr val="002060"/>
                </a:solidFill>
                <a:latin typeface="Franklin Gothic Book" panose="020B0503020102020204" pitchFamily="34" charset="0"/>
              </a:rPr>
              <a:t>Run-on Sentences: More Examples</a:t>
            </a:r>
          </a:p>
        </p:txBody>
      </p:sp>
      <p:sp>
        <p:nvSpPr>
          <p:cNvPr id="5" name="TextBox 4">
            <a:extLst>
              <a:ext uri="{FF2B5EF4-FFF2-40B4-BE49-F238E27FC236}">
                <a16:creationId xmlns:a16="http://schemas.microsoft.com/office/drawing/2014/main" id="{32EC58AB-7B3C-4C43-945D-8616DF3A6C94}"/>
              </a:ext>
            </a:extLst>
          </p:cNvPr>
          <p:cNvSpPr txBox="1"/>
          <p:nvPr/>
        </p:nvSpPr>
        <p:spPr>
          <a:xfrm>
            <a:off x="702697" y="1721943"/>
            <a:ext cx="11065898" cy="5047505"/>
          </a:xfrm>
          <a:prstGeom prst="rect">
            <a:avLst/>
          </a:prstGeom>
          <a:noFill/>
          <a:ln>
            <a:noFill/>
          </a:ln>
        </p:spPr>
        <p:txBody>
          <a:bodyPr spcFirstLastPara="1" wrap="square" lIns="91425" tIns="91425" rIns="91425" bIns="91425" rtlCol="0" anchor="b" anchorCtr="0">
            <a:spAutoFit/>
          </a:bodyPr>
          <a:lstStyle/>
          <a:p>
            <a:pPr marL="0" marR="0">
              <a:spcBef>
                <a:spcPts val="300"/>
              </a:spcBef>
              <a:spcAft>
                <a:spcPts val="0"/>
              </a:spcAft>
            </a:pPr>
            <a:r>
              <a:rPr lang="en-US" sz="2400" b="1" dirty="0">
                <a:solidFill>
                  <a:srgbClr val="0099E8"/>
                </a:solidFill>
                <a:latin typeface="Franklin Gothic" panose="020B0604020202020204" charset="0"/>
                <a:cs typeface="Franklin Gothic" panose="020B0604020202020204" charset="0"/>
              </a:rPr>
              <a:t>Items are embedded as points in a (latent) transition space, each user is represented as a translation vector in the same space.</a:t>
            </a:r>
          </a:p>
          <a:p>
            <a:pPr marL="0" marR="0">
              <a:spcBef>
                <a:spcPts val="300"/>
              </a:spcBef>
              <a:spcAft>
                <a:spcPts val="0"/>
              </a:spcAft>
            </a:pPr>
            <a:endParaRPr lang="en-US" sz="2400" b="1" dirty="0">
              <a:solidFill>
                <a:srgbClr val="0099E8"/>
              </a:solidFill>
              <a:latin typeface="Franklin Gothic" panose="020B0604020202020204" charset="0"/>
              <a:cs typeface="Franklin Gothic" panose="020B0604020202020204" charset="0"/>
            </a:endParaRPr>
          </a:p>
          <a:p>
            <a:pPr>
              <a:spcBef>
                <a:spcPts val="300"/>
              </a:spcBef>
            </a:pPr>
            <a:r>
              <a:rPr lang="en-US" sz="2400" b="1" dirty="0">
                <a:solidFill>
                  <a:srgbClr val="0099E8"/>
                </a:solidFill>
                <a:latin typeface="Franklin Gothic" panose="020B0604020202020204" charset="0"/>
                <a:cs typeface="Franklin Gothic" panose="020B0604020202020204" charset="0"/>
              </a:rPr>
              <a:t>Due to the sparsity of most of the datasets in consideration, the number of dimensions K of all latent vectors in all cases is set to 10 for simplicity, we investigate the importance of the number of dimensions in our parameter study later.</a:t>
            </a:r>
          </a:p>
          <a:p>
            <a:pPr>
              <a:spcBef>
                <a:spcPts val="300"/>
              </a:spcBef>
            </a:pPr>
            <a:endParaRPr lang="en-US" sz="2400" b="1" dirty="0">
              <a:solidFill>
                <a:srgbClr val="0099E8"/>
              </a:solidFill>
              <a:latin typeface="Franklin Gothic" panose="020B0604020202020204" charset="0"/>
              <a:cs typeface="Franklin Gothic" panose="020B0604020202020204" charset="0"/>
            </a:endParaRPr>
          </a:p>
          <a:p>
            <a:pPr>
              <a:spcBef>
                <a:spcPts val="300"/>
              </a:spcBef>
            </a:pPr>
            <a:r>
              <a:rPr lang="en-US" sz="2400" b="1" dirty="0">
                <a:solidFill>
                  <a:srgbClr val="0099E8"/>
                </a:solidFill>
                <a:latin typeface="Franklin Gothic" panose="020B0604020202020204" charset="0"/>
                <a:cs typeface="Franklin Gothic" panose="020B0604020202020204" charset="0"/>
              </a:rPr>
              <a:t>They are a variety of top-level Amazon categories to make the task more challenging, we only consider edges that connect two different top-level subcategories within each of the above datasets. </a:t>
            </a:r>
          </a:p>
          <a:p>
            <a:pPr marL="0" marR="0">
              <a:spcBef>
                <a:spcPts val="300"/>
              </a:spcBef>
              <a:spcAft>
                <a:spcPts val="0"/>
              </a:spcAft>
            </a:pPr>
            <a:endParaRPr lang="en-US" sz="2400" b="1" dirty="0">
              <a:solidFill>
                <a:srgbClr val="0099E8"/>
              </a:solidFill>
              <a:latin typeface="Franklin Gothic" panose="020B0604020202020204" charset="0"/>
              <a:cs typeface="Franklin Gothic" panose="020B0604020202020204" charset="0"/>
            </a:endParaRPr>
          </a:p>
          <a:p>
            <a:pPr marL="0" marR="0">
              <a:spcBef>
                <a:spcPts val="300"/>
              </a:spcBef>
              <a:spcAft>
                <a:spcPts val="0"/>
              </a:spcAft>
            </a:pPr>
            <a:r>
              <a:rPr lang="en-US" sz="1050" dirty="0">
                <a:solidFill>
                  <a:schemeClr val="accent2">
                    <a:lumMod val="50000"/>
                  </a:schemeClr>
                </a:solidFill>
                <a:latin typeface="Franklin Gothic Book" panose="020B0503020102020204" pitchFamily="34" charset="0"/>
                <a:cs typeface="Franklin Gothic"/>
              </a:rPr>
              <a:t>Adapted from: He, R., Kang, W. </a:t>
            </a:r>
            <a:r>
              <a:rPr lang="en-US" sz="1050" dirty="0">
                <a:solidFill>
                  <a:schemeClr val="accent2">
                    <a:lumMod val="50000"/>
                  </a:schemeClr>
                </a:solidFill>
                <a:latin typeface="Franklin Gothic Book" panose="020B0503020102020204" pitchFamily="34" charset="0"/>
                <a:cs typeface="Franklin Gothic"/>
                <a:sym typeface="Franklin Gothic"/>
              </a:rPr>
              <a:t>C., &amp; McAuley, J. (2017, August). Translation-based recommendation. In Proceedings of the eleventh ACM conference on recommender systems (pp. 161-169).</a:t>
            </a:r>
            <a:endParaRPr lang="en-CA" sz="1050" dirty="0">
              <a:solidFill>
                <a:schemeClr val="accent2">
                  <a:lumMod val="50000"/>
                </a:schemeClr>
              </a:solidFill>
              <a:latin typeface="Franklin Gothic Book" panose="020B0503020102020204" pitchFamily="34" charset="0"/>
              <a:cs typeface="Franklin Gothic"/>
              <a:sym typeface="Franklin Gothic"/>
            </a:endParaRPr>
          </a:p>
        </p:txBody>
      </p:sp>
    </p:spTree>
    <p:extLst>
      <p:ext uri="{BB962C8B-B14F-4D97-AF65-F5344CB8AC3E}">
        <p14:creationId xmlns:p14="http://schemas.microsoft.com/office/powerpoint/2010/main" val="424850028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6BB2B15-6E75-DFCB-54E5-079303ABFB6B}"/>
              </a:ext>
            </a:extLst>
          </p:cNvPr>
          <p:cNvSpPr/>
          <p:nvPr/>
        </p:nvSpPr>
        <p:spPr>
          <a:xfrm>
            <a:off x="262502" y="216565"/>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2" y="567564"/>
            <a:ext cx="11548393" cy="769720"/>
          </a:xfrm>
        </p:spPr>
        <p:txBody>
          <a:bodyPr/>
          <a:lstStyle/>
          <a:p>
            <a:r>
              <a:rPr lang="en-US" sz="4000" dirty="0">
                <a:solidFill>
                  <a:srgbClr val="002060"/>
                </a:solidFill>
                <a:latin typeface="Franklin Gothic Book" panose="020B0503020102020204" pitchFamily="34" charset="0"/>
              </a:rPr>
              <a:t>Run-ons: Hints for Revision</a:t>
            </a:r>
          </a:p>
        </p:txBody>
      </p:sp>
      <p:sp>
        <p:nvSpPr>
          <p:cNvPr id="5" name="TextBox 4">
            <a:extLst>
              <a:ext uri="{FF2B5EF4-FFF2-40B4-BE49-F238E27FC236}">
                <a16:creationId xmlns:a16="http://schemas.microsoft.com/office/drawing/2014/main" id="{32EC58AB-7B3C-4C43-945D-8616DF3A6C94}"/>
              </a:ext>
            </a:extLst>
          </p:cNvPr>
          <p:cNvSpPr txBox="1"/>
          <p:nvPr/>
        </p:nvSpPr>
        <p:spPr>
          <a:xfrm>
            <a:off x="702697" y="1270599"/>
            <a:ext cx="11065898" cy="5586114"/>
          </a:xfrm>
          <a:prstGeom prst="rect">
            <a:avLst/>
          </a:prstGeom>
          <a:noFill/>
          <a:ln>
            <a:noFill/>
          </a:ln>
        </p:spPr>
        <p:txBody>
          <a:bodyPr spcFirstLastPara="1" wrap="square" lIns="91425" tIns="91425" rIns="91425" bIns="91425" rtlCol="0" anchor="b" anchorCtr="0">
            <a:spAutoFit/>
          </a:bodyPr>
          <a:lstStyle/>
          <a:p>
            <a:pPr marL="0" marR="0">
              <a:spcBef>
                <a:spcPts val="300"/>
              </a:spcBef>
              <a:spcAft>
                <a:spcPts val="0"/>
              </a:spcAft>
            </a:pPr>
            <a:r>
              <a:rPr lang="en-US" sz="2400" b="1" dirty="0">
                <a:solidFill>
                  <a:srgbClr val="0099E8"/>
                </a:solidFill>
                <a:latin typeface="Franklin Gothic" panose="020B0604020202020204" charset="0"/>
                <a:cs typeface="Franklin Gothic" panose="020B0604020202020204" charset="0"/>
              </a:rPr>
              <a:t>Items are embedded as points in a (latent) transition space </a:t>
            </a:r>
            <a:r>
              <a:rPr lang="en-US" sz="2400" b="1" dirty="0">
                <a:solidFill>
                  <a:srgbClr val="002060"/>
                </a:solidFill>
                <a:latin typeface="Franklin Gothic Book" panose="020B0503020102020204" pitchFamily="34" charset="0"/>
                <a:cs typeface="Franklin Gothic"/>
              </a:rPr>
              <a:t>[insert semicolon or period here]</a:t>
            </a:r>
            <a:r>
              <a:rPr lang="en-US" sz="2400" dirty="0">
                <a:solidFill>
                  <a:srgbClr val="002060"/>
                </a:solidFill>
                <a:latin typeface="Franklin Gothic Book" panose="020B0503020102020204" pitchFamily="34" charset="0"/>
                <a:cs typeface="Franklin Gothic"/>
              </a:rPr>
              <a:t> </a:t>
            </a:r>
            <a:r>
              <a:rPr lang="en-US" sz="2400" b="1" dirty="0">
                <a:solidFill>
                  <a:srgbClr val="0099E8"/>
                </a:solidFill>
                <a:latin typeface="Franklin Gothic" panose="020B0604020202020204" charset="0"/>
                <a:cs typeface="Franklin Gothic" panose="020B0604020202020204" charset="0"/>
              </a:rPr>
              <a:t>each user is represented as a translation vector in the same space.</a:t>
            </a:r>
          </a:p>
          <a:p>
            <a:pPr marL="0" marR="0">
              <a:spcBef>
                <a:spcPts val="300"/>
              </a:spcBef>
              <a:spcAft>
                <a:spcPts val="0"/>
              </a:spcAft>
            </a:pPr>
            <a:endParaRPr lang="en-US" sz="2400" b="1" dirty="0">
              <a:solidFill>
                <a:srgbClr val="0099E8"/>
              </a:solidFill>
              <a:latin typeface="Franklin Gothic" panose="020B0604020202020204" charset="0"/>
              <a:cs typeface="Franklin Gothic" panose="020B0604020202020204" charset="0"/>
            </a:endParaRPr>
          </a:p>
          <a:p>
            <a:pPr>
              <a:spcBef>
                <a:spcPts val="300"/>
              </a:spcBef>
            </a:pPr>
            <a:r>
              <a:rPr lang="en-US" sz="2400" b="1" dirty="0">
                <a:solidFill>
                  <a:srgbClr val="0099E8"/>
                </a:solidFill>
                <a:latin typeface="Franklin Gothic" panose="020B0604020202020204" charset="0"/>
                <a:cs typeface="Franklin Gothic" panose="020B0604020202020204" charset="0"/>
              </a:rPr>
              <a:t>Due to the sparsity of most of the datasets in consideration, the number of dimensions K of all latent vectors in all cases is set to 10 for simplicity </a:t>
            </a:r>
            <a:r>
              <a:rPr lang="en-US" sz="2400" b="1" dirty="0">
                <a:solidFill>
                  <a:srgbClr val="002060"/>
                </a:solidFill>
                <a:latin typeface="Franklin Gothic Book" panose="020B0503020102020204" pitchFamily="34" charset="0"/>
                <a:cs typeface="Franklin Gothic"/>
              </a:rPr>
              <a:t>[insert semicolon or period here]</a:t>
            </a:r>
            <a:r>
              <a:rPr lang="en-US" sz="2400" dirty="0">
                <a:solidFill>
                  <a:srgbClr val="002060"/>
                </a:solidFill>
                <a:latin typeface="Franklin Gothic Book" panose="020B0503020102020204" pitchFamily="34" charset="0"/>
                <a:cs typeface="Franklin Gothic"/>
              </a:rPr>
              <a:t> </a:t>
            </a:r>
            <a:r>
              <a:rPr lang="en-US" sz="2400" b="1" dirty="0">
                <a:solidFill>
                  <a:srgbClr val="0099E8"/>
                </a:solidFill>
                <a:latin typeface="Franklin Gothic" panose="020B0604020202020204" charset="0"/>
                <a:cs typeface="Franklin Gothic" panose="020B0604020202020204" charset="0"/>
              </a:rPr>
              <a:t>we investigate the importance of the number of dimensions in our parameter study later.</a:t>
            </a:r>
          </a:p>
          <a:p>
            <a:pPr>
              <a:spcBef>
                <a:spcPts val="300"/>
              </a:spcBef>
            </a:pPr>
            <a:endParaRPr lang="en-US" sz="2400" b="1" dirty="0">
              <a:solidFill>
                <a:srgbClr val="0099E8"/>
              </a:solidFill>
              <a:latin typeface="Franklin Gothic" panose="020B0604020202020204" charset="0"/>
              <a:cs typeface="Franklin Gothic" panose="020B0604020202020204" charset="0"/>
            </a:endParaRPr>
          </a:p>
          <a:p>
            <a:pPr>
              <a:spcBef>
                <a:spcPts val="300"/>
              </a:spcBef>
            </a:pPr>
            <a:r>
              <a:rPr lang="en-US" sz="2400" b="1" dirty="0">
                <a:solidFill>
                  <a:srgbClr val="0099E8"/>
                </a:solidFill>
                <a:latin typeface="Franklin Gothic" panose="020B0604020202020204" charset="0"/>
                <a:cs typeface="Franklin Gothic" panose="020B0604020202020204" charset="0"/>
              </a:rPr>
              <a:t>They </a:t>
            </a:r>
            <a:r>
              <a:rPr lang="en-US" sz="2400" b="1" dirty="0">
                <a:solidFill>
                  <a:schemeClr val="bg2"/>
                </a:solidFill>
                <a:latin typeface="Franklin Gothic" panose="020B0604020202020204" charset="0"/>
                <a:cs typeface="Franklin Gothic" panose="020B0604020202020204" charset="0"/>
              </a:rPr>
              <a:t>(there?) </a:t>
            </a:r>
            <a:r>
              <a:rPr lang="en-US" sz="2400" b="1" dirty="0">
                <a:solidFill>
                  <a:srgbClr val="0099E8"/>
                </a:solidFill>
                <a:latin typeface="Franklin Gothic" panose="020B0604020202020204" charset="0"/>
                <a:cs typeface="Franklin Gothic" panose="020B0604020202020204" charset="0"/>
              </a:rPr>
              <a:t>are a variety of top-level Amazon categories </a:t>
            </a:r>
            <a:r>
              <a:rPr lang="en-US" sz="2400" b="1" dirty="0">
                <a:solidFill>
                  <a:srgbClr val="002060"/>
                </a:solidFill>
                <a:latin typeface="Franklin Gothic Book" panose="020B0503020102020204" pitchFamily="34" charset="0"/>
                <a:cs typeface="Franklin Gothic"/>
              </a:rPr>
              <a:t>[insert semicolon or period here] </a:t>
            </a:r>
            <a:r>
              <a:rPr lang="en-US" sz="2400" b="1" dirty="0">
                <a:solidFill>
                  <a:schemeClr val="bg2"/>
                </a:solidFill>
                <a:latin typeface="Franklin Gothic" panose="020B0604020202020204" charset="0"/>
                <a:cs typeface="Franklin Gothic" panose="020B0604020202020204" charset="0"/>
              </a:rPr>
              <a:t>T</a:t>
            </a:r>
            <a:r>
              <a:rPr lang="en-US" sz="2400" b="1" dirty="0">
                <a:solidFill>
                  <a:srgbClr val="0099E8"/>
                </a:solidFill>
                <a:latin typeface="Franklin Gothic" panose="020B0604020202020204" charset="0"/>
                <a:cs typeface="Franklin Gothic" panose="020B0604020202020204" charset="0"/>
              </a:rPr>
              <a:t>o make the task more challenging, we only consider edges that connect two different top-level subcategories within each of the above datasets. </a:t>
            </a:r>
          </a:p>
          <a:p>
            <a:pPr marL="0" marR="0">
              <a:spcBef>
                <a:spcPts val="300"/>
              </a:spcBef>
              <a:spcAft>
                <a:spcPts val="0"/>
              </a:spcAft>
            </a:pPr>
            <a:endParaRPr lang="en-US" sz="1100" dirty="0">
              <a:solidFill>
                <a:srgbClr val="002060"/>
              </a:solidFill>
              <a:latin typeface="Franklin Gothic Book" panose="020B0503020102020204" pitchFamily="34" charset="0"/>
              <a:cs typeface="Franklin Gothic"/>
            </a:endParaRPr>
          </a:p>
          <a:p>
            <a:pPr marL="0" marR="0">
              <a:spcBef>
                <a:spcPts val="300"/>
              </a:spcBef>
              <a:spcAft>
                <a:spcPts val="0"/>
              </a:spcAft>
            </a:pPr>
            <a:r>
              <a:rPr lang="en-US" sz="1050" dirty="0">
                <a:solidFill>
                  <a:schemeClr val="accent2">
                    <a:lumMod val="50000"/>
                  </a:schemeClr>
                </a:solidFill>
                <a:latin typeface="Franklin Gothic Book" panose="020B0503020102020204" pitchFamily="34" charset="0"/>
                <a:cs typeface="Franklin Gothic"/>
              </a:rPr>
              <a:t>Adapted from: He, R., Kang, W. </a:t>
            </a:r>
            <a:r>
              <a:rPr lang="en-US" sz="1050" dirty="0">
                <a:solidFill>
                  <a:schemeClr val="accent2">
                    <a:lumMod val="50000"/>
                  </a:schemeClr>
                </a:solidFill>
                <a:latin typeface="Franklin Gothic Book" panose="020B0503020102020204" pitchFamily="34" charset="0"/>
                <a:cs typeface="Franklin Gothic"/>
                <a:sym typeface="Franklin Gothic"/>
              </a:rPr>
              <a:t>C., &amp; McAuley, J. (2017, August). Translation-based recommendation. In Proceedings of the eleventh ACM conference on recommender systems (pp. 161-169).</a:t>
            </a:r>
            <a:endParaRPr lang="en-CA" sz="1050" dirty="0">
              <a:solidFill>
                <a:schemeClr val="accent2">
                  <a:lumMod val="50000"/>
                </a:schemeClr>
              </a:solidFill>
              <a:latin typeface="Franklin Gothic Book" panose="020B0503020102020204" pitchFamily="34" charset="0"/>
              <a:cs typeface="Franklin Gothic"/>
              <a:sym typeface="Franklin Gothic"/>
            </a:endParaRPr>
          </a:p>
        </p:txBody>
      </p:sp>
    </p:spTree>
    <p:extLst>
      <p:ext uri="{BB962C8B-B14F-4D97-AF65-F5344CB8AC3E}">
        <p14:creationId xmlns:p14="http://schemas.microsoft.com/office/powerpoint/2010/main" val="38746777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54D85F1-E41C-68D8-DF7A-70A994C8ACCF}"/>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594554"/>
            <a:ext cx="11548393" cy="769720"/>
          </a:xfrm>
        </p:spPr>
        <p:txBody>
          <a:bodyPr/>
          <a:lstStyle/>
          <a:p>
            <a:r>
              <a:rPr lang="en-US" sz="4400" dirty="0">
                <a:solidFill>
                  <a:srgbClr val="002060"/>
                </a:solidFill>
                <a:latin typeface="Franklin Gothic Book" panose="020B0503020102020204" pitchFamily="34" charset="0"/>
              </a:rPr>
              <a:t>Practice: Correct the Sentence Fragments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329540"/>
            <a:ext cx="10908514" cy="4993802"/>
          </a:xfrm>
        </p:spPr>
        <p:txBody>
          <a:bodyPr/>
          <a:lstStyle/>
          <a:p>
            <a:pPr marL="228600" indent="0" algn="l">
              <a:buSzPct val="25000"/>
              <a:buNone/>
            </a:pPr>
            <a:r>
              <a:rPr lang="en-US" b="1" dirty="0">
                <a:solidFill>
                  <a:srgbClr val="0099E8"/>
                </a:solidFill>
                <a:latin typeface="Franklin Gothic" panose="020B0604020202020204" charset="0"/>
                <a:cs typeface="Franklin Gothic" panose="020B0604020202020204" charset="0"/>
                <a:sym typeface="Arial"/>
              </a:rPr>
              <a:t>Since heuristic methods are more powerful than the traditional numerical methods, as they don’t require the derivatives of the functions and provide near to the global solution.</a:t>
            </a:r>
          </a:p>
          <a:p>
            <a:pPr marL="228600" indent="0" algn="l">
              <a:buSzPct val="25000"/>
              <a:buNone/>
            </a:pPr>
            <a:r>
              <a:rPr lang="en-US" sz="1000" dirty="0">
                <a:solidFill>
                  <a:srgbClr val="002060"/>
                </a:solidFill>
                <a:latin typeface="Franklin Gothic Book" panose="020B0503020102020204" pitchFamily="34" charset="0"/>
              </a:rPr>
              <a:t>Adapted from: Garg, H. (2014). Solving structural engineering design optimization problems using an artificial bee colony algorithm. Journal of Industrial and Management Optimization, 10 (3), 777-794.</a:t>
            </a:r>
          </a:p>
          <a:p>
            <a:pPr marL="228600" indent="0" algn="l">
              <a:buSzPct val="25000"/>
              <a:buNone/>
            </a:pPr>
            <a:endParaRPr lang="en-US" sz="1100" dirty="0">
              <a:solidFill>
                <a:srgbClr val="002060"/>
              </a:solidFill>
              <a:latin typeface="Franklin Gothic Book" panose="020B0503020102020204" pitchFamily="34" charset="0"/>
            </a:endParaRPr>
          </a:p>
          <a:p>
            <a:pPr marL="228600" indent="0" algn="l">
              <a:buSzPct val="25000"/>
              <a:buNone/>
            </a:pPr>
            <a:r>
              <a:rPr lang="en-US" b="1" dirty="0">
                <a:solidFill>
                  <a:srgbClr val="0099E8"/>
                </a:solidFill>
                <a:latin typeface="Franklin Gothic" panose="020B0604020202020204" charset="0"/>
                <a:cs typeface="Franklin Gothic" panose="020B0604020202020204" charset="0"/>
              </a:rPr>
              <a:t>Since there are many components in our architecture. We analyze their impacts via an ablation study.</a:t>
            </a:r>
          </a:p>
          <a:p>
            <a:pPr marL="228600" marR="0" indent="0" algn="l">
              <a:spcBef>
                <a:spcPts val="0"/>
              </a:spcBef>
              <a:spcAft>
                <a:spcPts val="0"/>
              </a:spcAft>
              <a:buNone/>
            </a:pPr>
            <a:endParaRPr lang="en-US" sz="1100" dirty="0">
              <a:solidFill>
                <a:srgbClr val="002060"/>
              </a:solidFill>
              <a:latin typeface="Franklin Gothic Book" panose="020B0503020102020204" pitchFamily="34" charset="0"/>
            </a:endParaRPr>
          </a:p>
          <a:p>
            <a:pPr marL="228600" indent="0" algn="l">
              <a:buNone/>
            </a:pPr>
            <a:r>
              <a:rPr lang="en-US" sz="1000" dirty="0">
                <a:solidFill>
                  <a:srgbClr val="002060"/>
                </a:solidFill>
                <a:latin typeface="Franklin Gothic Book" panose="020B0503020102020204" pitchFamily="34" charset="0"/>
              </a:rPr>
              <a:t>Adapted from: W. Kang and J. McAuley, "Self-Attentive Sequential Recommendation," 2018 IEEE International Conference on Data Mining (ICDM), Singapore, 2018, pp. 197-206, </a:t>
            </a:r>
            <a:r>
              <a:rPr lang="en-US" sz="1000" dirty="0" err="1">
                <a:solidFill>
                  <a:srgbClr val="002060"/>
                </a:solidFill>
                <a:latin typeface="Franklin Gothic Book" panose="020B0503020102020204" pitchFamily="34" charset="0"/>
              </a:rPr>
              <a:t>doi</a:t>
            </a:r>
            <a:r>
              <a:rPr lang="en-US" sz="1000" dirty="0">
                <a:solidFill>
                  <a:srgbClr val="002060"/>
                </a:solidFill>
                <a:latin typeface="Franklin Gothic Book" panose="020B0503020102020204" pitchFamily="34" charset="0"/>
              </a:rPr>
              <a:t>: 10.1109/ICDM.2018.00035.</a:t>
            </a:r>
          </a:p>
          <a:p>
            <a:pPr marL="228600" marR="0" indent="0" algn="l">
              <a:spcBef>
                <a:spcPts val="0"/>
              </a:spcBef>
              <a:spcAft>
                <a:spcPts val="0"/>
              </a:spcAft>
              <a:buNone/>
            </a:pPr>
            <a:endParaRPr lang="en-US" sz="1100" dirty="0">
              <a:solidFill>
                <a:srgbClr val="002060"/>
              </a:solidFill>
              <a:latin typeface="Franklin Gothic Book" panose="020B0503020102020204" pitchFamily="34" charset="0"/>
            </a:endParaRPr>
          </a:p>
          <a:p>
            <a:pPr marL="228600" indent="0" algn="l">
              <a:buSzPct val="25000"/>
              <a:buNone/>
            </a:pPr>
            <a:r>
              <a:rPr lang="en-US" b="1" dirty="0">
                <a:solidFill>
                  <a:srgbClr val="0099E8"/>
                </a:solidFill>
                <a:latin typeface="Franklin Gothic" panose="020B0604020202020204" charset="0"/>
                <a:cs typeface="Franklin Gothic" panose="020B0604020202020204" charset="0"/>
              </a:rPr>
              <a:t>The last visited item is often the key factor affecting the user’s next action (essentially providing ‘context’), first-order MC based methods show strong performance, especially on sparse datasets [19].</a:t>
            </a: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indent="0" algn="l">
              <a:buSzPct val="25000"/>
              <a:buNone/>
            </a:pPr>
            <a:endParaRPr lang="en-US" sz="1100" b="1" dirty="0">
              <a:solidFill>
                <a:srgbClr val="0099E8"/>
              </a:solidFill>
              <a:latin typeface="Franklin Gothic" panose="020B0604020202020204" charset="0"/>
              <a:cs typeface="Franklin Gothic" panose="020B0604020202020204" charset="0"/>
            </a:endParaRPr>
          </a:p>
          <a:p>
            <a:pPr marL="228600" marR="0" indent="0" algn="l">
              <a:spcBef>
                <a:spcPts val="0"/>
              </a:spcBef>
              <a:spcAft>
                <a:spcPts val="0"/>
              </a:spcAft>
              <a:buNone/>
            </a:pPr>
            <a:r>
              <a:rPr lang="en-US" sz="1000" dirty="0">
                <a:solidFill>
                  <a:srgbClr val="002060"/>
                </a:solidFill>
                <a:latin typeface="Franklin Gothic Book" panose="020B0503020102020204" pitchFamily="34" charset="0"/>
              </a:rPr>
              <a:t>Adapted from: Kang, W. C., &amp; McAuley, J. (2018, November). Self-attentive sequential recommendation. In 2018 IEEE International Conference on Data Mining (ICDM) (pp. 197-206). IEEE. </a:t>
            </a:r>
          </a:p>
          <a:p>
            <a:pPr indent="-228600" algn="l">
              <a:buSzPct val="25000"/>
              <a:buNone/>
            </a:pPr>
            <a:endParaRPr lang="en-US" sz="28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37466999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DA1CBA6-574B-B568-48EE-2EC3A13F630F}"/>
              </a:ext>
            </a:extLst>
          </p:cNvPr>
          <p:cNvSpPr/>
          <p:nvPr/>
        </p:nvSpPr>
        <p:spPr>
          <a:xfrm>
            <a:off x="302591" y="120314"/>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800240" y="222910"/>
            <a:ext cx="6612396" cy="769720"/>
          </a:xfrm>
        </p:spPr>
        <p:txBody>
          <a:bodyPr/>
          <a:lstStyle/>
          <a:p>
            <a:r>
              <a:rPr lang="en-US" sz="4400" dirty="0">
                <a:solidFill>
                  <a:srgbClr val="002060"/>
                </a:solidFill>
                <a:latin typeface="Franklin Gothic Book" panose="020B0503020102020204" pitchFamily="34" charset="0"/>
              </a:rPr>
              <a:t>Possible Solutions/Hints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539882" y="1102924"/>
            <a:ext cx="11112235" cy="5213655"/>
          </a:xfrm>
          <a:solidFill>
            <a:schemeClr val="bg1"/>
          </a:solidFill>
        </p:spPr>
        <p:txBody>
          <a:bodyPr/>
          <a:lstStyle/>
          <a:p>
            <a:pPr marL="228600" indent="0" algn="l">
              <a:buSzPct val="25000"/>
              <a:buNone/>
            </a:pPr>
            <a:r>
              <a:rPr lang="en-US" dirty="0">
                <a:solidFill>
                  <a:srgbClr val="F46524"/>
                </a:solidFill>
                <a:latin typeface="Franklin Gothic Book" panose="020B0503020102020204" pitchFamily="34" charset="0"/>
              </a:rPr>
              <a:t>H</a:t>
            </a:r>
            <a:r>
              <a:rPr lang="en-US" dirty="0">
                <a:solidFill>
                  <a:srgbClr val="002060"/>
                </a:solidFill>
                <a:latin typeface="Franklin Gothic Book" panose="020B0503020102020204" pitchFamily="34" charset="0"/>
              </a:rPr>
              <a:t>euristic methods are more powerful than the traditional numerical methods, as they don’t require the derivatives of the functions and provide near to the global solution.</a:t>
            </a:r>
          </a:p>
          <a:p>
            <a:pPr marL="228600" indent="0" algn="l">
              <a:buSzPct val="25000"/>
              <a:buNone/>
            </a:pPr>
            <a:r>
              <a:rPr lang="en-US" sz="1400" dirty="0">
                <a:solidFill>
                  <a:srgbClr val="002060"/>
                </a:solidFill>
                <a:latin typeface="Franklin Gothic Book" panose="020B0503020102020204" pitchFamily="34" charset="0"/>
              </a:rPr>
              <a:t>Adapted from: Garg, H. (2014). Solving structural engineering design optimization problems using an artificial bee colony algorithm. Journal of Industrial and Management Optimization, 10 (3), 777-794.</a:t>
            </a:r>
          </a:p>
          <a:p>
            <a:pPr marL="228600" indent="0" algn="l">
              <a:buSzPct val="25000"/>
              <a:buNone/>
            </a:pPr>
            <a:endParaRPr lang="en-US" sz="1100" dirty="0">
              <a:solidFill>
                <a:srgbClr val="002060"/>
              </a:solidFill>
              <a:latin typeface="Franklin Gothic Book" panose="020B0503020102020204" pitchFamily="34" charset="0"/>
            </a:endParaRPr>
          </a:p>
          <a:p>
            <a:pPr marL="228600" marR="0" indent="0" algn="l">
              <a:spcBef>
                <a:spcPts val="0"/>
              </a:spcBef>
              <a:spcAft>
                <a:spcPts val="0"/>
              </a:spcAft>
              <a:buNone/>
            </a:pPr>
            <a:r>
              <a:rPr lang="en-US" dirty="0">
                <a:solidFill>
                  <a:srgbClr val="002060"/>
                </a:solidFill>
                <a:latin typeface="Franklin Gothic Book" panose="020B0503020102020204" pitchFamily="34" charset="0"/>
              </a:rPr>
              <a:t>Since there are many components in our architecture</a:t>
            </a:r>
            <a:r>
              <a:rPr lang="en-US" strike="sngStrike" dirty="0">
                <a:solidFill>
                  <a:srgbClr val="F46524"/>
                </a:solidFill>
                <a:latin typeface="Franklin Gothic Book" panose="020B0503020102020204" pitchFamily="34" charset="0"/>
              </a:rPr>
              <a:t>. W </a:t>
            </a:r>
            <a:r>
              <a:rPr lang="en-US" dirty="0">
                <a:solidFill>
                  <a:srgbClr val="F46524"/>
                </a:solidFill>
                <a:latin typeface="Franklin Gothic Book" panose="020B0503020102020204" pitchFamily="34" charset="0"/>
              </a:rPr>
              <a:t>, w</a:t>
            </a:r>
            <a:r>
              <a:rPr lang="en-US" dirty="0">
                <a:solidFill>
                  <a:srgbClr val="002060"/>
                </a:solidFill>
                <a:latin typeface="Franklin Gothic Book" panose="020B0503020102020204" pitchFamily="34" charset="0"/>
              </a:rPr>
              <a:t>e analyze their impacts via an ablation study.</a:t>
            </a:r>
          </a:p>
          <a:p>
            <a:pPr marL="228600" marR="0" indent="0" algn="l">
              <a:spcBef>
                <a:spcPts val="0"/>
              </a:spcBef>
              <a:spcAft>
                <a:spcPts val="0"/>
              </a:spcAft>
              <a:buNone/>
            </a:pPr>
            <a:endParaRPr lang="en-US" sz="1100" dirty="0">
              <a:solidFill>
                <a:srgbClr val="002060"/>
              </a:solidFill>
              <a:latin typeface="Franklin Gothic Book" panose="020B0503020102020204" pitchFamily="34" charset="0"/>
            </a:endParaRPr>
          </a:p>
          <a:p>
            <a:pPr marL="228600" indent="0" algn="l">
              <a:buNone/>
            </a:pPr>
            <a:r>
              <a:rPr lang="en-US" sz="1400" dirty="0">
                <a:solidFill>
                  <a:srgbClr val="002060"/>
                </a:solidFill>
                <a:latin typeface="Franklin Gothic Book" panose="020B0503020102020204" pitchFamily="34" charset="0"/>
              </a:rPr>
              <a:t>Adapted from: W. Kang and J. McAuley, "Self-Attentive Sequential Recommendation," 2018 IEEE International Conference on Data Mining (ICDM), Singapore, 2018, pp. 197-206, </a:t>
            </a:r>
            <a:r>
              <a:rPr lang="en-US" sz="1400" dirty="0" err="1">
                <a:solidFill>
                  <a:srgbClr val="002060"/>
                </a:solidFill>
                <a:latin typeface="Franklin Gothic Book" panose="020B0503020102020204" pitchFamily="34" charset="0"/>
              </a:rPr>
              <a:t>doi</a:t>
            </a:r>
            <a:r>
              <a:rPr lang="en-US" sz="1400" dirty="0">
                <a:solidFill>
                  <a:srgbClr val="002060"/>
                </a:solidFill>
                <a:latin typeface="Franklin Gothic Book" panose="020B0503020102020204" pitchFamily="34" charset="0"/>
              </a:rPr>
              <a:t>: 10.1109/ICDM.2018.00035.</a:t>
            </a:r>
          </a:p>
          <a:p>
            <a:pPr marL="228600" marR="0" indent="0" algn="l">
              <a:spcBef>
                <a:spcPts val="0"/>
              </a:spcBef>
              <a:spcAft>
                <a:spcPts val="0"/>
              </a:spcAft>
              <a:buNone/>
            </a:pPr>
            <a:endParaRPr lang="en-US" sz="1100" dirty="0">
              <a:solidFill>
                <a:srgbClr val="002060"/>
              </a:solidFill>
              <a:latin typeface="Franklin Gothic Book" panose="020B0503020102020204" pitchFamily="34" charset="0"/>
            </a:endParaRPr>
          </a:p>
          <a:p>
            <a:pPr marL="228600" marR="0" indent="0" algn="l">
              <a:spcBef>
                <a:spcPts val="0"/>
              </a:spcBef>
              <a:spcAft>
                <a:spcPts val="0"/>
              </a:spcAft>
              <a:buNone/>
            </a:pPr>
            <a:r>
              <a:rPr lang="en-US" dirty="0">
                <a:solidFill>
                  <a:srgbClr val="F46524"/>
                </a:solidFill>
                <a:latin typeface="Franklin Gothic Book" panose="020B0503020102020204" pitchFamily="34" charset="0"/>
              </a:rPr>
              <a:t>Because/since/as t </a:t>
            </a:r>
            <a:r>
              <a:rPr lang="en-US" strike="sngStrike" dirty="0">
                <a:solidFill>
                  <a:srgbClr val="F46524"/>
                </a:solidFill>
                <a:latin typeface="Franklin Gothic Book" panose="020B0503020102020204" pitchFamily="34" charset="0"/>
              </a:rPr>
              <a:t>T</a:t>
            </a:r>
            <a:r>
              <a:rPr lang="en-US" dirty="0">
                <a:solidFill>
                  <a:srgbClr val="002060"/>
                </a:solidFill>
                <a:latin typeface="Franklin Gothic Book" panose="020B0503020102020204" pitchFamily="34" charset="0"/>
              </a:rPr>
              <a:t>he last visited item is often the key factor affecting the user’s next action (essentially providing ‘context’), first-order MC based methods show strong performance, especially on sparse datasets [19]. </a:t>
            </a:r>
            <a:r>
              <a:rPr lang="en-US" sz="2000" dirty="0">
                <a:solidFill>
                  <a:srgbClr val="F46524"/>
                </a:solidFill>
                <a:latin typeface="Franklin Gothic Book" panose="020B0503020102020204" pitchFamily="34" charset="0"/>
              </a:rPr>
              <a:t>[Or, split into two sentences after “context”]</a:t>
            </a:r>
          </a:p>
          <a:p>
            <a:pPr marL="228600" marR="0" indent="0" algn="l">
              <a:spcBef>
                <a:spcPts val="0"/>
              </a:spcBef>
              <a:spcAft>
                <a:spcPts val="0"/>
              </a:spcAft>
              <a:buNone/>
            </a:pPr>
            <a:endParaRPr lang="en-US" sz="1100" dirty="0">
              <a:solidFill>
                <a:srgbClr val="002060"/>
              </a:solidFill>
              <a:latin typeface="Franklin Gothic Book" panose="020B0503020102020204" pitchFamily="34" charset="0"/>
            </a:endParaRPr>
          </a:p>
          <a:p>
            <a:pPr marL="228600" marR="0" indent="0">
              <a:spcBef>
                <a:spcPts val="0"/>
              </a:spcBef>
              <a:spcAft>
                <a:spcPts val="0"/>
              </a:spcAft>
              <a:buNone/>
            </a:pPr>
            <a:r>
              <a:rPr lang="en-US" sz="1200" dirty="0">
                <a:solidFill>
                  <a:srgbClr val="002060"/>
                </a:solidFill>
                <a:latin typeface="Franklin Gothic Book" panose="020B0503020102020204" pitchFamily="34" charset="0"/>
              </a:rPr>
              <a:t>Adapted from: Kang, W. C., &amp; McAuley, J. (2018, November). Self-attentive sequential recommendation. In 2018 IEEE International Conference on Data Mining (ICDM) (pp. 197-206). IEEE. </a:t>
            </a:r>
          </a:p>
          <a:p>
            <a:pPr indent="-228600" algn="l">
              <a:buSzPct val="25000"/>
              <a:buNone/>
            </a:pPr>
            <a:endParaRPr lang="en-US" sz="28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3476801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576197" y="410227"/>
            <a:ext cx="11338664" cy="5495795"/>
          </a:xfrm>
          <a:solidFill>
            <a:schemeClr val="bg1"/>
          </a:solidFill>
        </p:spPr>
        <p:txBody>
          <a:bodyPr/>
          <a:lstStyle/>
          <a:p>
            <a:pPr marL="101600" indent="0" algn="l">
              <a:buNone/>
            </a:pPr>
            <a:r>
              <a:rPr lang="en-US" sz="2850" b="1" dirty="0">
                <a:solidFill>
                  <a:schemeClr val="accent1"/>
                </a:solidFill>
              </a:rPr>
              <a:t>An </a:t>
            </a:r>
            <a:r>
              <a:rPr lang="en-US" sz="2850" b="1" dirty="0">
                <a:solidFill>
                  <a:schemeClr val="tx1"/>
                </a:solidFill>
              </a:rPr>
              <a:t>independent clause</a:t>
            </a:r>
          </a:p>
          <a:p>
            <a:pPr lvl="0" algn="l">
              <a:buFont typeface="Wingdings" panose="05000000000000000000" pitchFamily="2" charset="2"/>
              <a:buChar char="§"/>
            </a:pPr>
            <a:r>
              <a:rPr lang="en-US" sz="2850" dirty="0">
                <a:solidFill>
                  <a:schemeClr val="accent1"/>
                </a:solidFill>
              </a:rPr>
              <a:t>Contains both a </a:t>
            </a:r>
            <a:r>
              <a:rPr lang="en-US" sz="2850" dirty="0">
                <a:solidFill>
                  <a:schemeClr val="tx1"/>
                </a:solidFill>
              </a:rPr>
              <a:t>subject</a:t>
            </a:r>
            <a:r>
              <a:rPr lang="en-US" sz="2850" dirty="0">
                <a:solidFill>
                  <a:srgbClr val="002060"/>
                </a:solidFill>
              </a:rPr>
              <a:t> </a:t>
            </a:r>
            <a:r>
              <a:rPr lang="en-US" sz="2850" dirty="0">
                <a:solidFill>
                  <a:schemeClr val="accent1"/>
                </a:solidFill>
              </a:rPr>
              <a:t>(S) and a </a:t>
            </a:r>
            <a:r>
              <a:rPr lang="en-US" sz="2850" dirty="0">
                <a:solidFill>
                  <a:schemeClr val="tx1"/>
                </a:solidFill>
              </a:rPr>
              <a:t>verb</a:t>
            </a:r>
            <a:r>
              <a:rPr lang="en-US" sz="2850" dirty="0">
                <a:solidFill>
                  <a:srgbClr val="002060"/>
                </a:solidFill>
              </a:rPr>
              <a:t> </a:t>
            </a:r>
            <a:r>
              <a:rPr lang="en-US" sz="2850" dirty="0">
                <a:solidFill>
                  <a:schemeClr val="accent1"/>
                </a:solidFill>
              </a:rPr>
              <a:t>(V) </a:t>
            </a:r>
          </a:p>
          <a:p>
            <a:pPr lvl="0" algn="l">
              <a:buFont typeface="Wingdings" panose="05000000000000000000" pitchFamily="2" charset="2"/>
              <a:buChar char="§"/>
            </a:pPr>
            <a:r>
              <a:rPr lang="en-US" sz="2850" dirty="0">
                <a:solidFill>
                  <a:schemeClr val="accent1"/>
                </a:solidFill>
              </a:rPr>
              <a:t>Can be used as a</a:t>
            </a:r>
            <a:r>
              <a:rPr lang="en-US" sz="2850" dirty="0">
                <a:solidFill>
                  <a:srgbClr val="002060"/>
                </a:solidFill>
              </a:rPr>
              <a:t> </a:t>
            </a:r>
            <a:r>
              <a:rPr lang="en-US" sz="2850" dirty="0">
                <a:solidFill>
                  <a:schemeClr val="tx1"/>
                </a:solidFill>
              </a:rPr>
              <a:t>complete sentence </a:t>
            </a:r>
            <a:r>
              <a:rPr lang="en-US" sz="2850" dirty="0">
                <a:solidFill>
                  <a:schemeClr val="accent1"/>
                </a:solidFill>
              </a:rPr>
              <a:t>without any other clauses</a:t>
            </a:r>
          </a:p>
          <a:p>
            <a:pPr marL="76200" lvl="0" indent="0">
              <a:buNone/>
            </a:pPr>
            <a:r>
              <a:rPr lang="en-US" sz="2850" dirty="0">
                <a:solidFill>
                  <a:schemeClr val="accent3"/>
                </a:solidFill>
              </a:rPr>
              <a:t>The data was analyzed. (IC)</a:t>
            </a:r>
          </a:p>
          <a:p>
            <a:pPr marL="76200" indent="0" algn="l">
              <a:buNone/>
            </a:pPr>
            <a:endParaRPr lang="en-US" sz="2850" dirty="0">
              <a:solidFill>
                <a:srgbClr val="002060"/>
              </a:solidFill>
            </a:endParaRPr>
          </a:p>
          <a:p>
            <a:pPr marL="101600" indent="0" algn="l">
              <a:buNone/>
            </a:pPr>
            <a:r>
              <a:rPr lang="en-US" sz="2850" b="1" dirty="0">
                <a:solidFill>
                  <a:schemeClr val="accent1"/>
                </a:solidFill>
              </a:rPr>
              <a:t>A</a:t>
            </a:r>
            <a:r>
              <a:rPr lang="en-US" sz="2850" b="1" dirty="0">
                <a:solidFill>
                  <a:srgbClr val="002060"/>
                </a:solidFill>
              </a:rPr>
              <a:t> </a:t>
            </a:r>
            <a:r>
              <a:rPr lang="en-US" sz="2850" b="1" dirty="0">
                <a:solidFill>
                  <a:schemeClr val="tx1"/>
                </a:solidFill>
              </a:rPr>
              <a:t>dependent clause</a:t>
            </a:r>
          </a:p>
          <a:p>
            <a:pPr algn="l">
              <a:buFont typeface="Wingdings" panose="05000000000000000000" pitchFamily="2" charset="2"/>
              <a:buChar char="§"/>
            </a:pPr>
            <a:r>
              <a:rPr lang="en-US" sz="2850" dirty="0">
                <a:solidFill>
                  <a:schemeClr val="accent1"/>
                </a:solidFill>
              </a:rPr>
              <a:t>Also contains both a</a:t>
            </a:r>
            <a:r>
              <a:rPr lang="en-US" sz="2850" dirty="0">
                <a:solidFill>
                  <a:srgbClr val="002060"/>
                </a:solidFill>
              </a:rPr>
              <a:t> </a:t>
            </a:r>
            <a:r>
              <a:rPr lang="en-US" sz="2850" dirty="0">
                <a:solidFill>
                  <a:schemeClr val="tx1"/>
                </a:solidFill>
              </a:rPr>
              <a:t>subject</a:t>
            </a:r>
            <a:r>
              <a:rPr lang="en-US" sz="2850" dirty="0">
                <a:solidFill>
                  <a:srgbClr val="002060"/>
                </a:solidFill>
              </a:rPr>
              <a:t> </a:t>
            </a:r>
            <a:r>
              <a:rPr lang="en-US" sz="2850" dirty="0">
                <a:solidFill>
                  <a:schemeClr val="accent1"/>
                </a:solidFill>
              </a:rPr>
              <a:t>(S) and a </a:t>
            </a:r>
            <a:r>
              <a:rPr lang="en-US" sz="2850" dirty="0">
                <a:solidFill>
                  <a:schemeClr val="tx1"/>
                </a:solidFill>
              </a:rPr>
              <a:t>verb</a:t>
            </a:r>
            <a:r>
              <a:rPr lang="en-US" sz="2850" dirty="0">
                <a:solidFill>
                  <a:srgbClr val="002060"/>
                </a:solidFill>
              </a:rPr>
              <a:t> </a:t>
            </a:r>
            <a:r>
              <a:rPr lang="en-US" sz="2850" dirty="0">
                <a:solidFill>
                  <a:schemeClr val="accent1"/>
                </a:solidFill>
              </a:rPr>
              <a:t>(V) But…</a:t>
            </a:r>
          </a:p>
          <a:p>
            <a:pPr algn="l">
              <a:buFont typeface="Wingdings" panose="05000000000000000000" pitchFamily="2" charset="2"/>
              <a:buChar char="§"/>
            </a:pPr>
            <a:r>
              <a:rPr lang="en-US" sz="2850" b="1" dirty="0">
                <a:solidFill>
                  <a:schemeClr val="accent1"/>
                </a:solidFill>
              </a:rPr>
              <a:t>Cannot be punctuated as a complete sentence!</a:t>
            </a:r>
          </a:p>
          <a:p>
            <a:pPr algn="l">
              <a:buFont typeface="Wingdings" panose="05000000000000000000" pitchFamily="2" charset="2"/>
              <a:buChar char="§"/>
            </a:pPr>
            <a:r>
              <a:rPr lang="en-US" sz="2850" dirty="0">
                <a:solidFill>
                  <a:schemeClr val="accent1"/>
                </a:solidFill>
              </a:rPr>
              <a:t>Must be connected to an </a:t>
            </a:r>
            <a:r>
              <a:rPr lang="en-US" sz="2850" dirty="0">
                <a:solidFill>
                  <a:schemeClr val="tx1"/>
                </a:solidFill>
              </a:rPr>
              <a:t>independent clause </a:t>
            </a:r>
          </a:p>
          <a:p>
            <a:pPr algn="l">
              <a:buFont typeface="Wingdings" panose="05000000000000000000" pitchFamily="2" charset="2"/>
              <a:buChar char="§"/>
            </a:pPr>
            <a:r>
              <a:rPr lang="en-US" sz="2850" dirty="0">
                <a:solidFill>
                  <a:schemeClr val="accent1"/>
                </a:solidFill>
              </a:rPr>
              <a:t>Is introduced by a </a:t>
            </a:r>
            <a:r>
              <a:rPr lang="en-US" sz="2850" dirty="0">
                <a:solidFill>
                  <a:schemeClr val="tx1"/>
                </a:solidFill>
              </a:rPr>
              <a:t>subordinating conjunction</a:t>
            </a:r>
          </a:p>
          <a:p>
            <a:pPr marL="76200" indent="0">
              <a:buNone/>
            </a:pPr>
            <a:endParaRPr lang="en-US" sz="2850" dirty="0">
              <a:solidFill>
                <a:schemeClr val="tx1"/>
              </a:solidFill>
            </a:endParaRPr>
          </a:p>
          <a:p>
            <a:pPr marL="76200" indent="0">
              <a:buNone/>
            </a:pPr>
            <a:r>
              <a:rPr lang="en-US" sz="2850" dirty="0">
                <a:solidFill>
                  <a:schemeClr val="accent3"/>
                </a:solidFill>
              </a:rPr>
              <a:t>…when the data was analyzed… (DC)</a:t>
            </a:r>
          </a:p>
          <a:p>
            <a:pPr marL="76200" indent="0" algn="l">
              <a:buNone/>
            </a:pPr>
            <a:endParaRPr lang="en-US" sz="2850" dirty="0">
              <a:solidFill>
                <a:schemeClr val="accent3"/>
              </a:solidFill>
            </a:endParaRPr>
          </a:p>
          <a:p>
            <a:pPr marL="76200" indent="0" algn="l">
              <a:buNone/>
            </a:pPr>
            <a:endParaRPr lang="en-US" sz="2850" dirty="0">
              <a:solidFill>
                <a:schemeClr val="accent3"/>
              </a:solidFill>
            </a:endParaRPr>
          </a:p>
        </p:txBody>
      </p:sp>
      <p:sp>
        <p:nvSpPr>
          <p:cNvPr id="2" name="Arrow: Down 1">
            <a:extLst>
              <a:ext uri="{FF2B5EF4-FFF2-40B4-BE49-F238E27FC236}">
                <a16:creationId xmlns:a16="http://schemas.microsoft.com/office/drawing/2014/main" id="{50D75C51-2B3C-4A6B-8275-730295624E6A}"/>
              </a:ext>
            </a:extLst>
          </p:cNvPr>
          <p:cNvSpPr/>
          <p:nvPr/>
        </p:nvSpPr>
        <p:spPr>
          <a:xfrm>
            <a:off x="5870531" y="5774499"/>
            <a:ext cx="450937" cy="363254"/>
          </a:xfrm>
          <a:prstGeom prst="down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A54C055-B172-4686-A6DA-82A613AB1D7E}"/>
              </a:ext>
            </a:extLst>
          </p:cNvPr>
          <p:cNvSpPr txBox="1"/>
          <p:nvPr/>
        </p:nvSpPr>
        <p:spPr>
          <a:xfrm>
            <a:off x="8586339" y="1575721"/>
            <a:ext cx="508000" cy="923299"/>
          </a:xfrm>
          <a:prstGeom prst="rect">
            <a:avLst/>
          </a:prstGeom>
          <a:noFill/>
          <a:ln>
            <a:noFill/>
          </a:ln>
        </p:spPr>
        <p:txBody>
          <a:bodyPr spcFirstLastPara="1" wrap="square" lIns="91425" tIns="91425" rIns="91425" bIns="91425" rtlCol="0" anchor="b" anchorCtr="0">
            <a:spAutoFit/>
          </a:bodyPr>
          <a:lstStyle/>
          <a:p>
            <a:pPr algn="r"/>
            <a:r>
              <a:rPr lang="en-US" sz="48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4800" b="1" dirty="0">
              <a:solidFill>
                <a:srgbClr val="FF0000"/>
              </a:solidFill>
              <a:latin typeface="Franklin Gothic" panose="020B0604020202020204" charset="0"/>
              <a:cs typeface="Franklin Gothic" panose="020B0604020202020204" charset="0"/>
            </a:endParaRPr>
          </a:p>
        </p:txBody>
      </p:sp>
      <p:sp>
        <p:nvSpPr>
          <p:cNvPr id="7" name="TextBox 6">
            <a:extLst>
              <a:ext uri="{FF2B5EF4-FFF2-40B4-BE49-F238E27FC236}">
                <a16:creationId xmlns:a16="http://schemas.microsoft.com/office/drawing/2014/main" id="{030D9EE7-C125-4EF0-BAEA-6B24B7789AE5}"/>
              </a:ext>
            </a:extLst>
          </p:cNvPr>
          <p:cNvSpPr txBox="1"/>
          <p:nvPr/>
        </p:nvSpPr>
        <p:spPr>
          <a:xfrm>
            <a:off x="9404415" y="5032827"/>
            <a:ext cx="508000" cy="923299"/>
          </a:xfrm>
          <a:prstGeom prst="rect">
            <a:avLst/>
          </a:prstGeom>
          <a:noFill/>
          <a:ln>
            <a:noFill/>
          </a:ln>
        </p:spPr>
        <p:txBody>
          <a:bodyPr spcFirstLastPara="1" wrap="square" lIns="91425" tIns="91425" rIns="91425" bIns="91425" rtlCol="0" anchor="b" anchorCtr="0">
            <a:spAutoFit/>
          </a:bodyPr>
          <a:lstStyle/>
          <a:p>
            <a:pPr algn="r"/>
            <a:r>
              <a:rPr lang="en-US" sz="48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4800" b="1" dirty="0">
              <a:solidFill>
                <a:srgbClr val="FF0000"/>
              </a:solidFill>
              <a:latin typeface="Franklin Gothic" panose="020B0604020202020204" charset="0"/>
              <a:cs typeface="Franklin Gothic" panose="020B0604020202020204" charset="0"/>
            </a:endParaRPr>
          </a:p>
        </p:txBody>
      </p:sp>
      <p:sp>
        <p:nvSpPr>
          <p:cNvPr id="8" name="TextBox 7">
            <a:extLst>
              <a:ext uri="{FF2B5EF4-FFF2-40B4-BE49-F238E27FC236}">
                <a16:creationId xmlns:a16="http://schemas.microsoft.com/office/drawing/2014/main" id="{F1613D8C-F78A-4E0B-A94A-5B65F67AE9E6}"/>
              </a:ext>
            </a:extLst>
          </p:cNvPr>
          <p:cNvSpPr txBox="1"/>
          <p:nvPr/>
        </p:nvSpPr>
        <p:spPr>
          <a:xfrm>
            <a:off x="376563" y="6137753"/>
            <a:ext cx="11438872" cy="830966"/>
          </a:xfrm>
          <a:prstGeom prst="rect">
            <a:avLst/>
          </a:prstGeom>
          <a:solidFill>
            <a:schemeClr val="bg1"/>
          </a:solidFill>
          <a:ln>
            <a:noFill/>
          </a:ln>
        </p:spPr>
        <p:txBody>
          <a:bodyPr spcFirstLastPara="1" wrap="square" lIns="91425" tIns="91425" rIns="91425" bIns="91425" rtlCol="0" anchor="b" anchorCtr="0">
            <a:spAutoFit/>
          </a:bodyPr>
          <a:lstStyle/>
          <a:p>
            <a:pPr algn="ctr"/>
            <a:r>
              <a:rPr lang="en-US" sz="2850" dirty="0">
                <a:solidFill>
                  <a:schemeClr val="accent3"/>
                </a:solidFill>
                <a:latin typeface="Franklin Gothic" panose="020B0604020202020204" charset="0"/>
                <a:cs typeface="Franklin Gothic" panose="020B0604020202020204" charset="0"/>
              </a:rPr>
              <a:t>Errors were discovered when the data was analyzed. (IC + DC)</a:t>
            </a:r>
          </a:p>
          <a:p>
            <a:pPr algn="r"/>
            <a:endParaRPr lang="en-US" b="1" dirty="0"/>
          </a:p>
        </p:txBody>
      </p:sp>
      <p:sp>
        <p:nvSpPr>
          <p:cNvPr id="6" name="TextBox 5">
            <a:extLst>
              <a:ext uri="{FF2B5EF4-FFF2-40B4-BE49-F238E27FC236}">
                <a16:creationId xmlns:a16="http://schemas.microsoft.com/office/drawing/2014/main" id="{B71E0E44-D30A-49C4-8E02-F3EAB1A7A783}"/>
              </a:ext>
            </a:extLst>
          </p:cNvPr>
          <p:cNvSpPr txBox="1"/>
          <p:nvPr/>
        </p:nvSpPr>
        <p:spPr>
          <a:xfrm>
            <a:off x="11175737" y="6015625"/>
            <a:ext cx="508000" cy="923299"/>
          </a:xfrm>
          <a:prstGeom prst="rect">
            <a:avLst/>
          </a:prstGeom>
          <a:noFill/>
          <a:ln>
            <a:noFill/>
          </a:ln>
        </p:spPr>
        <p:txBody>
          <a:bodyPr spcFirstLastPara="1" wrap="square" lIns="91425" tIns="91425" rIns="91425" bIns="91425" rtlCol="0" anchor="b" anchorCtr="0">
            <a:spAutoFit/>
          </a:bodyPr>
          <a:lstStyle/>
          <a:p>
            <a:pPr algn="r"/>
            <a:r>
              <a:rPr lang="en-US" sz="4800" dirty="0">
                <a:solidFill>
                  <a:srgbClr val="FF0000"/>
                </a:solidFill>
                <a:effectLst/>
                <a:latin typeface="Franklin Gothic" panose="020B0604020202020204" charset="0"/>
                <a:ea typeface="Calibri" panose="020F0502020204030204" pitchFamily="34" charset="0"/>
                <a:cs typeface="Franklin Gothic" panose="020B0604020202020204" charset="0"/>
                <a:sym typeface="Wingdings" panose="05000000000000000000" pitchFamily="2" charset="2"/>
              </a:rPr>
              <a:t></a:t>
            </a:r>
            <a:endParaRPr lang="en-US" sz="4800" b="1" dirty="0">
              <a:solidFill>
                <a:srgbClr val="FF0000"/>
              </a:solidFill>
              <a:latin typeface="Franklin Gothic" panose="020B0604020202020204" charset="0"/>
              <a:cs typeface="Franklin Gothic" panose="020B0604020202020204" charset="0"/>
            </a:endParaRPr>
          </a:p>
        </p:txBody>
      </p:sp>
    </p:spTree>
    <p:custDataLst>
      <p:tags r:id="rId1"/>
    </p:custDataLst>
    <p:extLst>
      <p:ext uri="{BB962C8B-B14F-4D97-AF65-F5344CB8AC3E}">
        <p14:creationId xmlns:p14="http://schemas.microsoft.com/office/powerpoint/2010/main" val="2527256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AABA3D77-012F-9523-DF31-86512EC3A7C8}"/>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461824"/>
            <a:ext cx="11548393" cy="769720"/>
          </a:xfrm>
        </p:spPr>
        <p:txBody>
          <a:bodyPr/>
          <a:lstStyle/>
          <a:p>
            <a:r>
              <a:rPr lang="en-US" sz="3600" dirty="0">
                <a:solidFill>
                  <a:srgbClr val="002060"/>
                </a:solidFill>
                <a:latin typeface="Franklin Gothic Book" panose="020B0503020102020204" pitchFamily="34" charset="0"/>
              </a:rPr>
              <a:t>Additional Practice: Sentence Errors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3" y="1231544"/>
            <a:ext cx="11548393" cy="5001485"/>
          </a:xfrm>
        </p:spPr>
        <p:txBody>
          <a:bodyPr/>
          <a:lstStyle/>
          <a:p>
            <a:pPr marL="76200" indent="0" algn="l">
              <a:buNone/>
            </a:pPr>
            <a:r>
              <a:rPr lang="en-CA" sz="2000" b="1" dirty="0">
                <a:solidFill>
                  <a:srgbClr val="002060"/>
                </a:solidFill>
              </a:rPr>
              <a:t>Identify and correct any run-on sentences, sentence fragments, or incorrect modifiers in the following sentences. </a:t>
            </a:r>
            <a:endParaRPr lang="en-US" sz="2000" dirty="0">
              <a:solidFill>
                <a:srgbClr val="002060"/>
              </a:solidFill>
            </a:endParaRPr>
          </a:p>
          <a:p>
            <a:pPr marL="76200" indent="0" algn="l">
              <a:buNone/>
            </a:pPr>
            <a:r>
              <a:rPr lang="en-CA" sz="2000" dirty="0">
                <a:solidFill>
                  <a:srgbClr val="002060"/>
                </a:solidFill>
              </a:rPr>
              <a:t> </a:t>
            </a:r>
          </a:p>
          <a:p>
            <a:pPr marL="76200" indent="0" algn="l">
              <a:buNone/>
            </a:pPr>
            <a:r>
              <a:rPr lang="en-CA" sz="2000" dirty="0">
                <a:solidFill>
                  <a:srgbClr val="002060"/>
                </a:solidFill>
              </a:rPr>
              <a:t>1. People are afraid of spiders, most spiders are quite harmless. </a:t>
            </a:r>
          </a:p>
          <a:p>
            <a:pPr marL="533400" indent="-457200" algn="l">
              <a:buAutoNum type="arabicPeriod"/>
            </a:pPr>
            <a:endParaRPr lang="en-CA" sz="2000" dirty="0">
              <a:solidFill>
                <a:srgbClr val="002060"/>
              </a:solidFill>
            </a:endParaRPr>
          </a:p>
          <a:p>
            <a:pPr marL="76200" lvl="0" indent="0" algn="l">
              <a:buNone/>
            </a:pPr>
            <a:r>
              <a:rPr lang="en-CA" sz="2000" dirty="0">
                <a:solidFill>
                  <a:srgbClr val="002060"/>
                </a:solidFill>
              </a:rPr>
              <a:t>2.  Scientists need new methods, most methods for this kind of data collection are out of date. </a:t>
            </a:r>
          </a:p>
          <a:p>
            <a:pPr marL="76200" indent="0" algn="l">
              <a:buNone/>
            </a:pPr>
            <a:r>
              <a:rPr lang="en-CA" sz="2000" dirty="0">
                <a:solidFill>
                  <a:srgbClr val="002060"/>
                </a:solidFill>
              </a:rPr>
              <a:t> </a:t>
            </a:r>
            <a:endParaRPr lang="en-US" sz="2000" dirty="0">
              <a:solidFill>
                <a:srgbClr val="002060"/>
              </a:solidFill>
            </a:endParaRPr>
          </a:p>
          <a:p>
            <a:pPr marL="76200" lvl="0" indent="0" algn="l">
              <a:buNone/>
            </a:pPr>
            <a:r>
              <a:rPr lang="en-CA" sz="2000" dirty="0">
                <a:solidFill>
                  <a:srgbClr val="002060"/>
                </a:solidFill>
              </a:rPr>
              <a:t>3. For this study, we had to test several populations. Including a group of white males over the age of 55. </a:t>
            </a:r>
            <a:endParaRPr lang="en-US" sz="2000" dirty="0">
              <a:solidFill>
                <a:srgbClr val="002060"/>
              </a:solidFill>
            </a:endParaRPr>
          </a:p>
          <a:p>
            <a:pPr marL="76200" indent="0" algn="l">
              <a:buNone/>
            </a:pPr>
            <a:r>
              <a:rPr lang="en-CA" sz="2000" dirty="0">
                <a:solidFill>
                  <a:srgbClr val="002060"/>
                </a:solidFill>
              </a:rPr>
              <a:t> </a:t>
            </a:r>
            <a:endParaRPr lang="en-US" sz="2000" dirty="0">
              <a:solidFill>
                <a:srgbClr val="002060"/>
              </a:solidFill>
            </a:endParaRPr>
          </a:p>
          <a:p>
            <a:pPr marL="76200" lvl="0" indent="0" algn="l">
              <a:buNone/>
            </a:pPr>
            <a:r>
              <a:rPr lang="en-CA" sz="2000" dirty="0">
                <a:solidFill>
                  <a:srgbClr val="002060"/>
                </a:solidFill>
              </a:rPr>
              <a:t>4. This investigation has many applications for example, the medical profession could use our data in diabetes care. </a:t>
            </a:r>
            <a:endParaRPr lang="en-US" sz="2000" dirty="0">
              <a:solidFill>
                <a:srgbClr val="002060"/>
              </a:solidFill>
            </a:endParaRPr>
          </a:p>
          <a:p>
            <a:pPr marL="76200" indent="0" algn="l">
              <a:buNone/>
            </a:pPr>
            <a:r>
              <a:rPr lang="en-CA" sz="2000" dirty="0">
                <a:solidFill>
                  <a:srgbClr val="002060"/>
                </a:solidFill>
              </a:rPr>
              <a:t>  </a:t>
            </a:r>
            <a:endParaRPr lang="en-US" sz="2000" dirty="0">
              <a:solidFill>
                <a:srgbClr val="002060"/>
              </a:solidFill>
            </a:endParaRPr>
          </a:p>
          <a:p>
            <a:pPr marL="76200" lvl="0" indent="0" algn="l">
              <a:buNone/>
            </a:pPr>
            <a:r>
              <a:rPr lang="en-CA" sz="2000" dirty="0">
                <a:solidFill>
                  <a:srgbClr val="002060"/>
                </a:solidFill>
              </a:rPr>
              <a:t>5. My PI sometimes loses her temper. However, always apologizes afterwards. </a:t>
            </a:r>
            <a:endParaRPr lang="en-US" sz="2000" dirty="0">
              <a:solidFill>
                <a:srgbClr val="002060"/>
              </a:solidFill>
            </a:endParaRPr>
          </a:p>
          <a:p>
            <a:pPr marL="76200" indent="0" algn="l">
              <a:buNone/>
            </a:pPr>
            <a:endParaRPr lang="en-US" sz="2000" dirty="0">
              <a:solidFill>
                <a:srgbClr val="002060"/>
              </a:solidFill>
            </a:endParaRPr>
          </a:p>
          <a:p>
            <a:pPr marL="76200" indent="0" algn="l">
              <a:buNone/>
            </a:pPr>
            <a:r>
              <a:rPr lang="en-US" sz="2000" dirty="0">
                <a:solidFill>
                  <a:srgbClr val="002060"/>
                </a:solidFill>
              </a:rPr>
              <a:t>6. Being good scientists, the models were perfectly calibrated to preprocessing specifications. </a:t>
            </a:r>
          </a:p>
        </p:txBody>
      </p:sp>
    </p:spTree>
    <p:extLst>
      <p:ext uri="{BB962C8B-B14F-4D97-AF65-F5344CB8AC3E}">
        <p14:creationId xmlns:p14="http://schemas.microsoft.com/office/powerpoint/2010/main" val="14055823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5A3B3F7E-965E-F472-FB27-3AF7BDB1AFA6}"/>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461824"/>
            <a:ext cx="11548393" cy="769720"/>
          </a:xfrm>
        </p:spPr>
        <p:txBody>
          <a:bodyPr/>
          <a:lstStyle/>
          <a:p>
            <a:r>
              <a:rPr lang="en-US" sz="3600" dirty="0">
                <a:solidFill>
                  <a:srgbClr val="002060"/>
                </a:solidFill>
                <a:latin typeface="Franklin Gothic Book" panose="020B0503020102020204" pitchFamily="34" charset="0"/>
              </a:rPr>
              <a:t>Sentence Errors (Possible Answers)</a:t>
            </a: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641742" y="1072174"/>
            <a:ext cx="11143858" cy="4993802"/>
          </a:xfrm>
        </p:spPr>
        <p:txBody>
          <a:bodyPr/>
          <a:lstStyle/>
          <a:p>
            <a:pPr marL="76200" lvl="0" indent="0" algn="l">
              <a:buNone/>
            </a:pPr>
            <a:r>
              <a:rPr lang="en-CA" sz="2100" dirty="0">
                <a:solidFill>
                  <a:srgbClr val="002060"/>
                </a:solidFill>
              </a:rPr>
              <a:t>1. People are afraid of spiders</a:t>
            </a:r>
            <a:r>
              <a:rPr lang="en-CA" sz="2100" b="1" dirty="0">
                <a:solidFill>
                  <a:schemeClr val="tx1"/>
                </a:solidFill>
              </a:rPr>
              <a:t>; however, </a:t>
            </a:r>
            <a:r>
              <a:rPr lang="en-CA" sz="2100" dirty="0">
                <a:solidFill>
                  <a:srgbClr val="002060"/>
                </a:solidFill>
              </a:rPr>
              <a:t>most spiders are harmless. </a:t>
            </a:r>
          </a:p>
          <a:p>
            <a:pPr marL="533400" lvl="0" indent="-457200" algn="l">
              <a:buAutoNum type="arabicPeriod"/>
            </a:pPr>
            <a:endParaRPr lang="en-CA" sz="2100" dirty="0">
              <a:solidFill>
                <a:srgbClr val="002060"/>
              </a:solidFill>
            </a:endParaRPr>
          </a:p>
          <a:p>
            <a:pPr marL="76200" lvl="0" indent="0" algn="l">
              <a:buNone/>
            </a:pPr>
            <a:r>
              <a:rPr lang="en-CA" sz="2100" dirty="0">
                <a:solidFill>
                  <a:srgbClr val="002060"/>
                </a:solidFill>
              </a:rPr>
              <a:t>2. Scientists need new methods </a:t>
            </a:r>
            <a:r>
              <a:rPr lang="en-CA" sz="2100" b="1" dirty="0">
                <a:solidFill>
                  <a:schemeClr val="tx1"/>
                </a:solidFill>
              </a:rPr>
              <a:t>because</a:t>
            </a:r>
            <a:r>
              <a:rPr lang="en-CA" sz="2100" dirty="0">
                <a:solidFill>
                  <a:srgbClr val="002060"/>
                </a:solidFill>
              </a:rPr>
              <a:t> most methods for this kind of data collection are out of date. </a:t>
            </a:r>
            <a:endParaRPr lang="en-US" sz="2100" dirty="0">
              <a:solidFill>
                <a:srgbClr val="002060"/>
              </a:solidFill>
            </a:endParaRPr>
          </a:p>
          <a:p>
            <a:pPr marL="76200" indent="0" algn="l">
              <a:buNone/>
            </a:pPr>
            <a:r>
              <a:rPr lang="en-CA" sz="2100" dirty="0">
                <a:solidFill>
                  <a:srgbClr val="002060"/>
                </a:solidFill>
              </a:rPr>
              <a:t> </a:t>
            </a:r>
            <a:endParaRPr lang="en-US" sz="2100" dirty="0">
              <a:solidFill>
                <a:srgbClr val="002060"/>
              </a:solidFill>
            </a:endParaRPr>
          </a:p>
          <a:p>
            <a:pPr marL="76200" lvl="0" indent="0" algn="l">
              <a:buNone/>
            </a:pPr>
            <a:r>
              <a:rPr lang="en-CA" sz="2100" dirty="0">
                <a:solidFill>
                  <a:srgbClr val="002060"/>
                </a:solidFill>
              </a:rPr>
              <a:t>3. For this study, we had to test several populations</a:t>
            </a:r>
            <a:r>
              <a:rPr lang="en-CA" sz="2100" b="1" dirty="0">
                <a:solidFill>
                  <a:schemeClr val="tx1"/>
                </a:solidFill>
              </a:rPr>
              <a:t>, i</a:t>
            </a:r>
            <a:r>
              <a:rPr lang="en-CA" sz="2100" dirty="0">
                <a:solidFill>
                  <a:srgbClr val="002060"/>
                </a:solidFill>
              </a:rPr>
              <a:t>ncluding a group of white males over the age of 55</a:t>
            </a:r>
            <a:r>
              <a:rPr lang="en-CA" sz="2100" i="1" dirty="0">
                <a:solidFill>
                  <a:srgbClr val="002060"/>
                </a:solidFill>
              </a:rPr>
              <a:t>. </a:t>
            </a:r>
            <a:endParaRPr lang="en-US" sz="2100" dirty="0">
              <a:solidFill>
                <a:srgbClr val="002060"/>
              </a:solidFill>
            </a:endParaRPr>
          </a:p>
          <a:p>
            <a:pPr marL="76200" indent="0" algn="l">
              <a:buNone/>
            </a:pPr>
            <a:r>
              <a:rPr lang="en-CA" sz="2100" dirty="0">
                <a:solidFill>
                  <a:srgbClr val="002060"/>
                </a:solidFill>
              </a:rPr>
              <a:t> </a:t>
            </a:r>
            <a:endParaRPr lang="en-US" sz="2100" dirty="0">
              <a:solidFill>
                <a:srgbClr val="002060"/>
              </a:solidFill>
            </a:endParaRPr>
          </a:p>
          <a:p>
            <a:pPr marL="76200" lvl="0" indent="0" algn="l">
              <a:buNone/>
            </a:pPr>
            <a:r>
              <a:rPr lang="en-CA" sz="2100" dirty="0">
                <a:solidFill>
                  <a:srgbClr val="002060"/>
                </a:solidFill>
              </a:rPr>
              <a:t>4. This investigation has many applications</a:t>
            </a:r>
            <a:r>
              <a:rPr lang="en-CA" sz="2100" b="1" dirty="0">
                <a:solidFill>
                  <a:schemeClr val="tx1"/>
                </a:solidFill>
              </a:rPr>
              <a:t>;</a:t>
            </a:r>
            <a:r>
              <a:rPr lang="en-CA" sz="2100" b="1" dirty="0">
                <a:solidFill>
                  <a:srgbClr val="002060"/>
                </a:solidFill>
              </a:rPr>
              <a:t> </a:t>
            </a:r>
            <a:r>
              <a:rPr lang="en-CA" sz="2100" dirty="0">
                <a:solidFill>
                  <a:srgbClr val="002060"/>
                </a:solidFill>
              </a:rPr>
              <a:t>for example, the medical profession could use our data in diabetes care. </a:t>
            </a:r>
            <a:endParaRPr lang="en-US" sz="2100" dirty="0">
              <a:solidFill>
                <a:srgbClr val="002060"/>
              </a:solidFill>
            </a:endParaRPr>
          </a:p>
          <a:p>
            <a:pPr marL="76200" indent="0" algn="l">
              <a:buNone/>
            </a:pPr>
            <a:r>
              <a:rPr lang="en-CA" sz="2100" dirty="0">
                <a:solidFill>
                  <a:srgbClr val="002060"/>
                </a:solidFill>
              </a:rPr>
              <a:t> </a:t>
            </a:r>
            <a:endParaRPr lang="en-US" sz="2100" dirty="0">
              <a:solidFill>
                <a:srgbClr val="002060"/>
              </a:solidFill>
            </a:endParaRPr>
          </a:p>
          <a:p>
            <a:pPr marL="76200" indent="0" algn="l">
              <a:buNone/>
            </a:pPr>
            <a:r>
              <a:rPr lang="en-CA" sz="2100" dirty="0">
                <a:solidFill>
                  <a:srgbClr val="002060"/>
                </a:solidFill>
              </a:rPr>
              <a:t> 5. My PI sometimes loses her temper. However, </a:t>
            </a:r>
            <a:r>
              <a:rPr lang="en-CA" sz="2100" b="1" dirty="0">
                <a:solidFill>
                  <a:schemeClr val="tx1"/>
                </a:solidFill>
              </a:rPr>
              <a:t>she</a:t>
            </a:r>
            <a:r>
              <a:rPr lang="en-CA" sz="2100" dirty="0">
                <a:solidFill>
                  <a:srgbClr val="002060"/>
                </a:solidFill>
              </a:rPr>
              <a:t> always apologizes afterwards. </a:t>
            </a:r>
          </a:p>
          <a:p>
            <a:pPr marL="76200" indent="0" algn="l">
              <a:buNone/>
            </a:pPr>
            <a:r>
              <a:rPr lang="en-CA" sz="2100" dirty="0">
                <a:solidFill>
                  <a:srgbClr val="002060"/>
                </a:solidFill>
              </a:rPr>
              <a:t>	My PI sometimes loses her temper </a:t>
            </a:r>
            <a:r>
              <a:rPr lang="en-CA" sz="2100" b="1" dirty="0">
                <a:solidFill>
                  <a:schemeClr val="tx1"/>
                </a:solidFill>
              </a:rPr>
              <a:t>but</a:t>
            </a:r>
            <a:r>
              <a:rPr lang="en-CA" sz="2100" dirty="0">
                <a:solidFill>
                  <a:srgbClr val="002060"/>
                </a:solidFill>
              </a:rPr>
              <a:t> always apologizes afterwards.</a:t>
            </a:r>
          </a:p>
          <a:p>
            <a:pPr marL="76200" indent="0" algn="l">
              <a:buNone/>
            </a:pPr>
            <a:endParaRPr lang="en-CA" sz="2100" dirty="0">
              <a:solidFill>
                <a:srgbClr val="002060"/>
              </a:solidFill>
            </a:endParaRPr>
          </a:p>
          <a:p>
            <a:pPr marL="76200" indent="0" algn="l">
              <a:buNone/>
            </a:pPr>
            <a:r>
              <a:rPr lang="en-CA" sz="2100" dirty="0">
                <a:solidFill>
                  <a:srgbClr val="002060"/>
                </a:solidFill>
              </a:rPr>
              <a:t> 6. We are good scientists, so we calibrated the models perfectly according to the field’s  preprocessing standards. </a:t>
            </a:r>
            <a:endParaRPr lang="en-US" sz="2100" dirty="0">
              <a:solidFill>
                <a:srgbClr val="002060"/>
              </a:solidFill>
            </a:endParaRPr>
          </a:p>
          <a:p>
            <a:pPr marL="228600" indent="0" algn="l">
              <a:spcBef>
                <a:spcPts val="600"/>
              </a:spcBef>
              <a:buSzPct val="25000"/>
              <a:buNone/>
            </a:pPr>
            <a:endParaRPr lang="en-US" sz="2100" dirty="0">
              <a:solidFill>
                <a:srgbClr val="002060"/>
              </a:solidFill>
              <a:latin typeface="Franklin Gothic Book" panose="020B0503020102020204" pitchFamily="34" charset="0"/>
              <a:ea typeface="Questrial"/>
              <a:cs typeface="Questrial"/>
              <a:sym typeface="Questrial"/>
            </a:endParaRPr>
          </a:p>
        </p:txBody>
      </p:sp>
      <p:sp>
        <p:nvSpPr>
          <p:cNvPr id="3" name="Oval 2">
            <a:extLst>
              <a:ext uri="{FF2B5EF4-FFF2-40B4-BE49-F238E27FC236}">
                <a16:creationId xmlns:a16="http://schemas.microsoft.com/office/drawing/2014/main" id="{602C0850-BDD2-4D06-8D03-285CB4D6A0C4}"/>
              </a:ext>
            </a:extLst>
          </p:cNvPr>
          <p:cNvSpPr/>
          <p:nvPr/>
        </p:nvSpPr>
        <p:spPr>
          <a:xfrm>
            <a:off x="5735781" y="3707245"/>
            <a:ext cx="360218" cy="4687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A1AD5F91-1C98-4DDF-8787-E417609EAC71}"/>
              </a:ext>
            </a:extLst>
          </p:cNvPr>
          <p:cNvSpPr/>
          <p:nvPr/>
        </p:nvSpPr>
        <p:spPr>
          <a:xfrm>
            <a:off x="6705599" y="2879436"/>
            <a:ext cx="443345" cy="5495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084213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A0E616D-1B50-3096-ED8A-44273F1E6DF6}"/>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6326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More Practice: Relative (Adjective)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480876"/>
            <a:ext cx="11548392" cy="4842962"/>
          </a:xfrm>
        </p:spPr>
        <p:txBody>
          <a:bodyPr/>
          <a:lstStyle/>
          <a:p>
            <a:pPr marL="76200" indent="0" algn="l">
              <a:buNone/>
            </a:pPr>
            <a:r>
              <a:rPr lang="en-CA" b="1" dirty="0">
                <a:solidFill>
                  <a:srgbClr val="002060"/>
                </a:solidFill>
              </a:rPr>
              <a:t>Underline the relative clauses in the following sentences. Determine if the clause provides essential or nonessential information and place commas around the nonessential clauses.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Cardiologists who specialize in the study or treatment of heart diseases and heart abnormalities are very well paid.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My friend who lives in Boston always remembers my birthday, but my friend who lives in New York does not.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The National Institutes of Health which is a government agency conducts research on the effects of violence on children. </a:t>
            </a:r>
            <a:endParaRPr lang="en-US" dirty="0">
              <a:solidFill>
                <a:srgbClr val="002060"/>
              </a:solidFill>
              <a:effectLst/>
            </a:endParaRPr>
          </a:p>
        </p:txBody>
      </p:sp>
    </p:spTree>
    <p:extLst>
      <p:ext uri="{BB962C8B-B14F-4D97-AF65-F5344CB8AC3E}">
        <p14:creationId xmlns:p14="http://schemas.microsoft.com/office/powerpoint/2010/main" val="404866121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A11F8E21-D259-D71C-242E-5B8C5309A982}"/>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6326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More Practice: Relative (Adjective)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480876"/>
            <a:ext cx="11548392" cy="4842962"/>
          </a:xfrm>
        </p:spPr>
        <p:txBody>
          <a:bodyPr/>
          <a:lstStyle/>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Cardiologists</a:t>
            </a:r>
            <a:r>
              <a:rPr lang="en-CA" dirty="0">
                <a:solidFill>
                  <a:schemeClr val="tx1"/>
                </a:solidFill>
              </a:rPr>
              <a:t>, </a:t>
            </a:r>
            <a:r>
              <a:rPr lang="en-CA" u="sng" dirty="0">
                <a:solidFill>
                  <a:schemeClr val="tx1"/>
                </a:solidFill>
              </a:rPr>
              <a:t>who specialize in the study or treatment of heart diseases and heart abnormalities,</a:t>
            </a:r>
            <a:r>
              <a:rPr lang="en-CA" dirty="0">
                <a:solidFill>
                  <a:srgbClr val="002060"/>
                </a:solidFill>
              </a:rPr>
              <a:t> are very well paid.  </a:t>
            </a:r>
            <a:r>
              <a:rPr lang="en-CA" dirty="0">
                <a:solidFill>
                  <a:schemeClr val="tx1"/>
                </a:solidFill>
              </a:rPr>
              <a:t>(nonessential)</a:t>
            </a:r>
            <a:endParaRPr lang="en-US" dirty="0">
              <a:solidFill>
                <a:schemeClr val="tx1"/>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My friend </a:t>
            </a:r>
            <a:r>
              <a:rPr lang="en-CA" u="sng" dirty="0">
                <a:solidFill>
                  <a:schemeClr val="tx1"/>
                </a:solidFill>
              </a:rPr>
              <a:t>who lives in Boston</a:t>
            </a:r>
            <a:r>
              <a:rPr lang="en-CA" dirty="0">
                <a:solidFill>
                  <a:srgbClr val="002060"/>
                </a:solidFill>
              </a:rPr>
              <a:t> always remembers my birthday, but my friend </a:t>
            </a:r>
            <a:r>
              <a:rPr lang="en-CA" u="sng" dirty="0">
                <a:solidFill>
                  <a:schemeClr val="tx1"/>
                </a:solidFill>
              </a:rPr>
              <a:t>who lives in New York</a:t>
            </a:r>
            <a:r>
              <a:rPr lang="en-CA" dirty="0">
                <a:solidFill>
                  <a:srgbClr val="002060"/>
                </a:solidFill>
              </a:rPr>
              <a:t> does not. </a:t>
            </a:r>
            <a:r>
              <a:rPr lang="en-CA" dirty="0">
                <a:solidFill>
                  <a:schemeClr val="tx1"/>
                </a:solidFill>
              </a:rPr>
              <a:t>(essential)</a:t>
            </a:r>
            <a:endParaRPr lang="en-US" dirty="0">
              <a:solidFill>
                <a:schemeClr val="tx1"/>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The National Institute of Health</a:t>
            </a:r>
            <a:r>
              <a:rPr lang="en-CA" dirty="0">
                <a:solidFill>
                  <a:schemeClr val="tx1"/>
                </a:solidFill>
              </a:rPr>
              <a:t>, </a:t>
            </a:r>
            <a:r>
              <a:rPr lang="en-CA" u="sng" dirty="0">
                <a:solidFill>
                  <a:schemeClr val="tx1"/>
                </a:solidFill>
              </a:rPr>
              <a:t>which is a government agency,</a:t>
            </a:r>
            <a:r>
              <a:rPr lang="en-CA" dirty="0">
                <a:solidFill>
                  <a:srgbClr val="002060"/>
                </a:solidFill>
              </a:rPr>
              <a:t> conducts research on the effects of violence on children. </a:t>
            </a:r>
            <a:r>
              <a:rPr lang="en-CA" dirty="0">
                <a:solidFill>
                  <a:schemeClr val="tx1"/>
                </a:solidFill>
              </a:rPr>
              <a:t>(nonessential)</a:t>
            </a:r>
          </a:p>
          <a:p>
            <a:pPr marL="76200" lvl="0" indent="0" algn="l">
              <a:buNone/>
            </a:pPr>
            <a:endParaRPr lang="en-CA" dirty="0">
              <a:solidFill>
                <a:schemeClr val="tx1"/>
              </a:solidFill>
            </a:endParaRPr>
          </a:p>
          <a:p>
            <a:pPr marL="76200" indent="0" algn="l">
              <a:buNone/>
            </a:pPr>
            <a:r>
              <a:rPr lang="en-CA" dirty="0">
                <a:solidFill>
                  <a:srgbClr val="002060"/>
                </a:solidFill>
              </a:rPr>
              <a:t>The National Institute of Health</a:t>
            </a:r>
            <a:r>
              <a:rPr lang="en-CA" dirty="0">
                <a:solidFill>
                  <a:schemeClr val="tx1"/>
                </a:solidFill>
              </a:rPr>
              <a:t>, </a:t>
            </a:r>
            <a:r>
              <a:rPr lang="en-CA" u="sng" dirty="0">
                <a:solidFill>
                  <a:schemeClr val="tx1"/>
                </a:solidFill>
              </a:rPr>
              <a:t>a government agency,</a:t>
            </a:r>
            <a:r>
              <a:rPr lang="en-CA" dirty="0">
                <a:solidFill>
                  <a:srgbClr val="002060"/>
                </a:solidFill>
              </a:rPr>
              <a:t> conducts research on the effects of violence on children. </a:t>
            </a:r>
            <a:endParaRPr lang="en-CA" dirty="0">
              <a:solidFill>
                <a:schemeClr val="tx1"/>
              </a:solidFill>
            </a:endParaRPr>
          </a:p>
          <a:p>
            <a:pPr marL="76200" lvl="0" indent="0" algn="l">
              <a:buNone/>
            </a:pPr>
            <a:endParaRPr lang="en-US" dirty="0">
              <a:solidFill>
                <a:schemeClr val="tx1"/>
              </a:solidFill>
              <a:effectLst/>
            </a:endParaRPr>
          </a:p>
        </p:txBody>
      </p:sp>
    </p:spTree>
    <p:extLst>
      <p:ext uri="{BB962C8B-B14F-4D97-AF65-F5344CB8AC3E}">
        <p14:creationId xmlns:p14="http://schemas.microsoft.com/office/powerpoint/2010/main" val="314321478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D92E9F7-0D84-7ACB-D47B-A8E106D81560}"/>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534162"/>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More Practice: Creating Relative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137976"/>
            <a:ext cx="11548392" cy="4842962"/>
          </a:xfrm>
        </p:spPr>
        <p:txBody>
          <a:bodyPr/>
          <a:lstStyle/>
          <a:p>
            <a:pPr marL="76200" indent="0" algn="l">
              <a:buNone/>
            </a:pPr>
            <a:r>
              <a:rPr lang="en-CA" b="1" dirty="0">
                <a:solidFill>
                  <a:srgbClr val="002060"/>
                </a:solidFill>
              </a:rPr>
              <a:t>Combine the following sentences using a relative clause.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1. Graduate students often feel a lot of stress. Their supervisors have high expectations of them.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2. Some studies support biochar as a promising alternative to compost. These studies are described above.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lvl="0" indent="0" algn="l">
              <a:buNone/>
            </a:pPr>
            <a:r>
              <a:rPr lang="en-CA" dirty="0">
                <a:solidFill>
                  <a:srgbClr val="002060"/>
                </a:solidFill>
              </a:rPr>
              <a:t>3. For example, a study showed that context-dependent recommendation systems outperformed purely sequential methods. That study looked at explainable recommendations. </a:t>
            </a:r>
            <a:endParaRPr lang="en-US" dirty="0">
              <a:solidFill>
                <a:srgbClr val="002060"/>
              </a:solidFill>
            </a:endParaRPr>
          </a:p>
          <a:p>
            <a:pPr marL="76200" indent="0" algn="l">
              <a:buNone/>
            </a:pPr>
            <a:r>
              <a:rPr lang="en-CA" dirty="0">
                <a:solidFill>
                  <a:srgbClr val="002060"/>
                </a:solidFill>
              </a:rPr>
              <a:t> </a:t>
            </a:r>
            <a:endParaRPr lang="en-US" dirty="0">
              <a:solidFill>
                <a:srgbClr val="002060"/>
              </a:solidFill>
            </a:endParaRPr>
          </a:p>
          <a:p>
            <a:pPr marL="76200" indent="0" algn="l">
              <a:buNone/>
            </a:pPr>
            <a:r>
              <a:rPr lang="en-CA" dirty="0">
                <a:solidFill>
                  <a:srgbClr val="002060"/>
                </a:solidFill>
              </a:rPr>
              <a:t>4. Visual Light Communication is an important topic. Many experts have strong ideas about this topic. </a:t>
            </a:r>
          </a:p>
        </p:txBody>
      </p:sp>
    </p:spTree>
    <p:extLst>
      <p:ext uri="{BB962C8B-B14F-4D97-AF65-F5344CB8AC3E}">
        <p14:creationId xmlns:p14="http://schemas.microsoft.com/office/powerpoint/2010/main" val="405157656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CC14CF8-4D12-9800-50BE-ECBFBF874632}"/>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64324" y="352502"/>
            <a:ext cx="8004050" cy="769720"/>
          </a:xfrm>
          <a:solidFill>
            <a:schemeClr val="bg1"/>
          </a:solidFill>
        </p:spPr>
        <p:txBody>
          <a:bodyPr/>
          <a:lstStyle/>
          <a:p>
            <a:r>
              <a:rPr lang="en-US" sz="3600" dirty="0">
                <a:solidFill>
                  <a:srgbClr val="002060"/>
                </a:solidFill>
                <a:latin typeface="Franklin Gothic Book" panose="020B0503020102020204" pitchFamily="34" charset="0"/>
                <a:ea typeface="Questrial"/>
                <a:cs typeface="Questrial"/>
                <a:sym typeface="Questrial"/>
              </a:rPr>
              <a:t>More Practice: Creating Relative Clauses </a:t>
            </a:r>
            <a:br>
              <a:rPr lang="en-US" sz="3600" dirty="0">
                <a:solidFill>
                  <a:srgbClr val="002060"/>
                </a:solidFill>
                <a:latin typeface="Franklin Gothic Book" panose="020B0503020102020204" pitchFamily="34" charset="0"/>
                <a:ea typeface="Questrial"/>
                <a:cs typeface="Questrial"/>
                <a:sym typeface="Questrial"/>
              </a:rPr>
            </a:br>
            <a:r>
              <a:rPr lang="en-US" sz="3600" dirty="0">
                <a:solidFill>
                  <a:srgbClr val="002060"/>
                </a:solidFill>
                <a:latin typeface="Franklin Gothic Book" panose="020B0503020102020204" pitchFamily="34" charset="0"/>
                <a:ea typeface="Questrial"/>
                <a:cs typeface="Questrial"/>
                <a:sym typeface="Questrial"/>
              </a:rPr>
              <a:t>(Possible Answers)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277676"/>
            <a:ext cx="11548392" cy="4842962"/>
          </a:xfrm>
        </p:spPr>
        <p:txBody>
          <a:bodyPr/>
          <a:lstStyle/>
          <a:p>
            <a:pPr marL="127000" indent="0" algn="l">
              <a:buNone/>
            </a:pPr>
            <a:r>
              <a:rPr lang="en-CA" dirty="0">
                <a:solidFill>
                  <a:srgbClr val="002060"/>
                </a:solidFill>
                <a:latin typeface="Franklin Gothic Book" panose="020B0503020102020204" pitchFamily="34" charset="0"/>
              </a:rPr>
              <a:t>1. Graduate students </a:t>
            </a:r>
            <a:r>
              <a:rPr lang="en-CA" dirty="0">
                <a:solidFill>
                  <a:srgbClr val="F46524"/>
                </a:solidFill>
                <a:latin typeface="Franklin Gothic Book" panose="020B0503020102020204" pitchFamily="34" charset="0"/>
              </a:rPr>
              <a:t>whose supervisors have high expectations of them </a:t>
            </a:r>
            <a:r>
              <a:rPr lang="en-CA" dirty="0">
                <a:solidFill>
                  <a:srgbClr val="002060"/>
                </a:solidFill>
                <a:latin typeface="Franklin Gothic Book" panose="020B0503020102020204" pitchFamily="34" charset="0"/>
              </a:rPr>
              <a:t>often feel a lot of stress. </a:t>
            </a:r>
          </a:p>
          <a:p>
            <a:pPr marL="584200" indent="-457200" algn="l">
              <a:buFont typeface="+mj-lt"/>
              <a:buAutoNum type="arabicPeriod"/>
            </a:pPr>
            <a:endParaRPr lang="en-CA" dirty="0">
              <a:solidFill>
                <a:srgbClr val="002060"/>
              </a:solidFill>
              <a:latin typeface="Franklin Gothic Book" panose="020B0503020102020204" pitchFamily="34" charset="0"/>
            </a:endParaRPr>
          </a:p>
          <a:p>
            <a:pPr marL="127000" indent="0" algn="l">
              <a:buNone/>
            </a:pPr>
            <a:r>
              <a:rPr lang="en-CA" dirty="0">
                <a:solidFill>
                  <a:srgbClr val="002060"/>
                </a:solidFill>
                <a:latin typeface="Franklin Gothic Book" panose="020B0503020102020204" pitchFamily="34" charset="0"/>
              </a:rPr>
              <a:t>2. Some studies,</a:t>
            </a:r>
            <a:r>
              <a:rPr lang="en-CA" dirty="0">
                <a:latin typeface="Franklin Gothic Book" panose="020B0503020102020204" pitchFamily="34" charset="0"/>
              </a:rPr>
              <a:t> </a:t>
            </a:r>
            <a:r>
              <a:rPr lang="en-CA" dirty="0">
                <a:solidFill>
                  <a:srgbClr val="F46524"/>
                </a:solidFill>
                <a:latin typeface="Franklin Gothic Book" panose="020B0503020102020204" pitchFamily="34" charset="0"/>
              </a:rPr>
              <a:t>which are described above</a:t>
            </a:r>
            <a:r>
              <a:rPr lang="en-CA" dirty="0">
                <a:solidFill>
                  <a:srgbClr val="002060"/>
                </a:solidFill>
                <a:latin typeface="Franklin Gothic Book" panose="020B0503020102020204" pitchFamily="34" charset="0"/>
              </a:rPr>
              <a:t>, support biochar as a promising alternative to compost.  </a:t>
            </a:r>
          </a:p>
          <a:p>
            <a:pPr marL="127000" indent="0" algn="l">
              <a:buNone/>
            </a:pPr>
            <a:r>
              <a:rPr lang="en-CA" dirty="0">
                <a:solidFill>
                  <a:srgbClr val="002060"/>
                </a:solidFill>
                <a:latin typeface="Franklin Gothic Book" panose="020B0503020102020204" pitchFamily="34" charset="0"/>
              </a:rPr>
              <a:t>Some studies</a:t>
            </a:r>
            <a:r>
              <a:rPr lang="en-CA" dirty="0">
                <a:solidFill>
                  <a:schemeClr val="tx1"/>
                </a:solidFill>
                <a:latin typeface="Franklin Gothic Book" panose="020B0503020102020204" pitchFamily="34" charset="0"/>
              </a:rPr>
              <a:t> (</a:t>
            </a:r>
            <a:r>
              <a:rPr lang="en-CA" dirty="0">
                <a:solidFill>
                  <a:srgbClr val="F46524"/>
                </a:solidFill>
                <a:latin typeface="Franklin Gothic Book" panose="020B0503020102020204" pitchFamily="34" charset="0"/>
              </a:rPr>
              <a:t>described above)</a:t>
            </a:r>
            <a:r>
              <a:rPr lang="en-CA" dirty="0">
                <a:latin typeface="Franklin Gothic Book" panose="020B0503020102020204" pitchFamily="34" charset="0"/>
              </a:rPr>
              <a:t> </a:t>
            </a:r>
            <a:r>
              <a:rPr lang="en-CA" dirty="0">
                <a:solidFill>
                  <a:srgbClr val="002060"/>
                </a:solidFill>
                <a:latin typeface="Franklin Gothic Book" panose="020B0503020102020204" pitchFamily="34" charset="0"/>
              </a:rPr>
              <a:t>support biochar as a promising alternative to compost.  </a:t>
            </a:r>
          </a:p>
          <a:p>
            <a:pPr marL="127000" indent="0" algn="l">
              <a:buNone/>
            </a:pPr>
            <a:endParaRPr lang="en-CA" dirty="0">
              <a:solidFill>
                <a:srgbClr val="002060"/>
              </a:solidFill>
              <a:latin typeface="Franklin Gothic Book" panose="020B0503020102020204" pitchFamily="34" charset="0"/>
            </a:endParaRPr>
          </a:p>
          <a:p>
            <a:pPr marL="127000" indent="0" algn="l">
              <a:buNone/>
            </a:pPr>
            <a:r>
              <a:rPr lang="en-CA" dirty="0">
                <a:solidFill>
                  <a:srgbClr val="002060"/>
                </a:solidFill>
                <a:latin typeface="Franklin Gothic Book" panose="020B0503020102020204" pitchFamily="34" charset="0"/>
              </a:rPr>
              <a:t>3. For example, a study </a:t>
            </a:r>
            <a:r>
              <a:rPr lang="en-CA" dirty="0">
                <a:solidFill>
                  <a:srgbClr val="F46524"/>
                </a:solidFill>
                <a:latin typeface="Franklin Gothic Book" panose="020B0503020102020204" pitchFamily="34" charset="0"/>
              </a:rPr>
              <a:t>that looked at explainable recommendations </a:t>
            </a:r>
            <a:r>
              <a:rPr lang="en-CA" dirty="0">
                <a:solidFill>
                  <a:srgbClr val="002060"/>
                </a:solidFill>
                <a:latin typeface="Franklin Gothic Book" panose="020B0503020102020204" pitchFamily="34" charset="0"/>
              </a:rPr>
              <a:t>showed that context-dependent recommendation systems outperformed purely sequential methods. [could we find a better phrase than “looked at”?] </a:t>
            </a:r>
          </a:p>
          <a:p>
            <a:pPr marL="584200" indent="-457200" algn="l">
              <a:buFont typeface="+mj-lt"/>
              <a:buAutoNum type="arabicPeriod"/>
            </a:pPr>
            <a:endParaRPr lang="en-CA" dirty="0">
              <a:latin typeface="Franklin Gothic Book" panose="020B0503020102020204" pitchFamily="34" charset="0"/>
            </a:endParaRPr>
          </a:p>
          <a:p>
            <a:pPr marL="127000" indent="0" algn="l">
              <a:buNone/>
            </a:pPr>
            <a:r>
              <a:rPr lang="en-CA" dirty="0">
                <a:solidFill>
                  <a:srgbClr val="002060"/>
                </a:solidFill>
                <a:latin typeface="Franklin Gothic Book" panose="020B0503020102020204" pitchFamily="34" charset="0"/>
              </a:rPr>
              <a:t>4. Visual Light Communication is an important topic </a:t>
            </a:r>
            <a:r>
              <a:rPr lang="en-CA" dirty="0">
                <a:solidFill>
                  <a:srgbClr val="F46524"/>
                </a:solidFill>
                <a:latin typeface="Franklin Gothic Book" panose="020B0503020102020204" pitchFamily="34" charset="0"/>
              </a:rPr>
              <a:t>that</a:t>
            </a:r>
            <a:r>
              <a:rPr lang="en-CA" dirty="0">
                <a:solidFill>
                  <a:srgbClr val="002060"/>
                </a:solidFill>
                <a:latin typeface="Franklin Gothic Book" panose="020B0503020102020204" pitchFamily="34" charset="0"/>
              </a:rPr>
              <a:t> many researchers have strong ideas about. [this would be better if we added specifics and details]</a:t>
            </a:r>
          </a:p>
        </p:txBody>
      </p:sp>
    </p:spTree>
    <p:extLst>
      <p:ext uri="{BB962C8B-B14F-4D97-AF65-F5344CB8AC3E}">
        <p14:creationId xmlns:p14="http://schemas.microsoft.com/office/powerpoint/2010/main" val="327666920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2FC44C6-B0C5-A3F0-15F0-8793B5821774}"/>
              </a:ext>
            </a:extLst>
          </p:cNvPr>
          <p:cNvSpPr/>
          <p:nvPr/>
        </p:nvSpPr>
        <p:spPr>
          <a:xfrm>
            <a:off x="262502" y="22859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105" y="259672"/>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Revising Relative Clauses: More Examples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553452" y="1168755"/>
            <a:ext cx="11316743" cy="5224724"/>
          </a:xfrm>
        </p:spPr>
        <p:txBody>
          <a:bodyPr/>
          <a:lstStyle/>
          <a:p>
            <a:pPr marL="76200" indent="0" algn="l">
              <a:buNone/>
            </a:pPr>
            <a:r>
              <a:rPr lang="en-US" b="1" dirty="0">
                <a:solidFill>
                  <a:srgbClr val="002060"/>
                </a:solidFill>
              </a:rPr>
              <a:t>How would you revise these sentences?</a:t>
            </a:r>
            <a:endParaRPr lang="en-US" dirty="0">
              <a:solidFill>
                <a:srgbClr val="002060"/>
              </a:solidFill>
            </a:endParaRPr>
          </a:p>
          <a:p>
            <a:pPr marL="76200" indent="0" algn="l">
              <a:buNone/>
            </a:pPr>
            <a:endParaRPr lang="en-US" sz="1100" dirty="0">
              <a:solidFill>
                <a:srgbClr val="002060"/>
              </a:solidFill>
            </a:endParaRPr>
          </a:p>
          <a:p>
            <a:pPr marL="76200" indent="0" algn="l">
              <a:buNone/>
            </a:pPr>
            <a:r>
              <a:rPr lang="en-US" dirty="0">
                <a:solidFill>
                  <a:srgbClr val="002060"/>
                </a:solidFill>
              </a:rPr>
              <a:t>Markov Chains (MCs) are a classic example, which assume that the next action is conditioned on only the previous action (or previous few), and have been successfully adopted to characterize short-range item transitions for recommendation [1].</a:t>
            </a:r>
          </a:p>
          <a:p>
            <a:pPr marL="76200" indent="0" algn="l">
              <a:buNone/>
            </a:pPr>
            <a:endParaRPr lang="en-US" sz="1100" dirty="0">
              <a:solidFill>
                <a:srgbClr val="002060"/>
              </a:solidFill>
            </a:endParaRPr>
          </a:p>
          <a:p>
            <a:pPr marL="76200" indent="0" algn="l">
              <a:buNone/>
            </a:pPr>
            <a:r>
              <a:rPr lang="en-US" sz="1400" dirty="0">
                <a:solidFill>
                  <a:srgbClr val="002060"/>
                </a:solidFill>
              </a:rPr>
              <a:t>W. Kang and J. McAuley, "Self-Attentive Sequential Recommendation," 2018 IEEE International Conference on Data Mining (ICDM), Singapore, 2018, pp. 197-206, </a:t>
            </a:r>
            <a:r>
              <a:rPr lang="en-US" sz="1400" dirty="0" err="1">
                <a:solidFill>
                  <a:srgbClr val="002060"/>
                </a:solidFill>
              </a:rPr>
              <a:t>doi</a:t>
            </a:r>
            <a:r>
              <a:rPr lang="en-US" sz="1400" dirty="0">
                <a:solidFill>
                  <a:srgbClr val="002060"/>
                </a:solidFill>
              </a:rPr>
              <a:t>: 10.1109/ICDM.2018.00035.</a:t>
            </a:r>
          </a:p>
          <a:p>
            <a:pPr marL="76200" indent="0" algn="l">
              <a:buNone/>
            </a:pPr>
            <a:endParaRPr lang="en-US" sz="1100" dirty="0">
              <a:solidFill>
                <a:srgbClr val="002060"/>
              </a:solidFill>
            </a:endParaRPr>
          </a:p>
          <a:p>
            <a:pPr marL="76200" indent="0" algn="l">
              <a:buNone/>
            </a:pPr>
            <a:r>
              <a:rPr lang="en-US" dirty="0">
                <a:solidFill>
                  <a:srgbClr val="002060"/>
                </a:solidFill>
              </a:rPr>
              <a:t>Sequential dynamics are a key feature of many modern recommender systems, which seek to capture the ‘context’ of users’ activities on the basis of actions they have performed recently.</a:t>
            </a:r>
          </a:p>
          <a:p>
            <a:pPr marL="76200" indent="0" algn="l">
              <a:buNone/>
            </a:pPr>
            <a:endParaRPr lang="en-US" dirty="0">
              <a:solidFill>
                <a:srgbClr val="002060"/>
              </a:solidFill>
            </a:endParaRPr>
          </a:p>
          <a:p>
            <a:pPr marL="76200" indent="0" algn="l">
              <a:buNone/>
            </a:pPr>
            <a:endParaRPr lang="en-US" dirty="0">
              <a:solidFill>
                <a:srgbClr val="002060"/>
              </a:solidFill>
            </a:endParaRPr>
          </a:p>
          <a:p>
            <a:pPr marL="76200" indent="0" algn="l">
              <a:buNone/>
            </a:pPr>
            <a:endParaRPr lang="en-US" sz="1100" dirty="0">
              <a:solidFill>
                <a:srgbClr val="002060"/>
              </a:solidFill>
            </a:endParaRPr>
          </a:p>
          <a:p>
            <a:pPr marL="76200" indent="0">
              <a:buNone/>
            </a:pPr>
            <a:r>
              <a:rPr lang="en-US" sz="1100" dirty="0">
                <a:solidFill>
                  <a:srgbClr val="002060"/>
                </a:solidFill>
              </a:rPr>
              <a:t>Kang, W. C., &amp; McAuley, J. (2018, November). Self-attentive sequential recommendation. In 2018 IEEE International Conference on Data Mining (ICDM) (pp. 197-206). IEEE. </a:t>
            </a:r>
          </a:p>
          <a:p>
            <a:pPr marL="76200" indent="0" algn="l">
              <a:buNone/>
            </a:pPr>
            <a:endParaRPr lang="en-US" sz="1100" dirty="0">
              <a:solidFill>
                <a:srgbClr val="002060"/>
              </a:solidFill>
            </a:endParaRPr>
          </a:p>
          <a:p>
            <a:pPr marL="76200" indent="0" algn="l">
              <a:buNone/>
            </a:pPr>
            <a:endParaRPr lang="en-US" sz="1400" dirty="0">
              <a:solidFill>
                <a:srgbClr val="002060"/>
              </a:solidFill>
            </a:endParaRPr>
          </a:p>
          <a:p>
            <a:pPr marL="76200" indent="0" algn="l">
              <a:buNone/>
            </a:pPr>
            <a:endParaRPr lang="en-CA" dirty="0">
              <a:solidFill>
                <a:srgbClr val="002060"/>
              </a:solidFill>
            </a:endParaRPr>
          </a:p>
        </p:txBody>
      </p:sp>
    </p:spTree>
    <p:extLst>
      <p:ext uri="{BB962C8B-B14F-4D97-AF65-F5344CB8AC3E}">
        <p14:creationId xmlns:p14="http://schemas.microsoft.com/office/powerpoint/2010/main" val="25082386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6F1E08E-8DB6-3C90-1808-7AD4E1A9FCB5}"/>
              </a:ext>
            </a:extLst>
          </p:cNvPr>
          <p:cNvSpPr/>
          <p:nvPr/>
        </p:nvSpPr>
        <p:spPr>
          <a:xfrm>
            <a:off x="262502" y="168437"/>
            <a:ext cx="11607694" cy="661737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1803" y="480254"/>
            <a:ext cx="11548393" cy="769720"/>
          </a:xfrm>
        </p:spPr>
        <p:txBody>
          <a:bodyPr/>
          <a:lstStyle/>
          <a:p>
            <a:r>
              <a:rPr lang="en-US" sz="3600" dirty="0">
                <a:solidFill>
                  <a:srgbClr val="002060"/>
                </a:solidFill>
                <a:latin typeface="Franklin Gothic Book" panose="020B0503020102020204" pitchFamily="34" charset="0"/>
                <a:ea typeface="Questrial"/>
                <a:cs typeface="Questrial"/>
                <a:sym typeface="Questrial"/>
              </a:rPr>
              <a:t>Revising Relative Clauses</a:t>
            </a:r>
            <a:endParaRPr lang="en-US" sz="3600" dirty="0">
              <a:solidFill>
                <a:srgbClr val="002060"/>
              </a:solidFill>
              <a:latin typeface="Franklin Gothic Book" panose="020B0503020102020204" pitchFamily="34" charset="0"/>
            </a:endParaRPr>
          </a:p>
        </p:txBody>
      </p:sp>
      <p:sp>
        <p:nvSpPr>
          <p:cNvPr id="5" name="Text Placeholder 4">
            <a:extLst>
              <a:ext uri="{FF2B5EF4-FFF2-40B4-BE49-F238E27FC236}">
                <a16:creationId xmlns:a16="http://schemas.microsoft.com/office/drawing/2014/main" id="{E519ADCD-D154-4306-94C1-5A4119928FF5}"/>
              </a:ext>
            </a:extLst>
          </p:cNvPr>
          <p:cNvSpPr>
            <a:spLocks noGrp="1"/>
          </p:cNvSpPr>
          <p:nvPr>
            <p:ph type="body" idx="1"/>
          </p:nvPr>
        </p:nvSpPr>
        <p:spPr>
          <a:xfrm>
            <a:off x="321804" y="1249974"/>
            <a:ext cx="11548392" cy="5224724"/>
          </a:xfrm>
        </p:spPr>
        <p:txBody>
          <a:bodyPr/>
          <a:lstStyle/>
          <a:p>
            <a:pPr marL="76200" indent="0" algn="l">
              <a:buNone/>
            </a:pPr>
            <a:r>
              <a:rPr lang="en-US" sz="2200" dirty="0">
                <a:solidFill>
                  <a:srgbClr val="002060"/>
                </a:solidFill>
              </a:rPr>
              <a:t>Markov Chains (MCs), which assume that the next action is conditioned on only the previous action (or previous few), and have been successfully adopted to characterize short-range item transitions for recommendation, are a classic example [1]. </a:t>
            </a:r>
            <a:r>
              <a:rPr lang="en-US" sz="2200" dirty="0">
                <a:solidFill>
                  <a:srgbClr val="F46524"/>
                </a:solidFill>
              </a:rPr>
              <a:t>[Here, we switched the phrases within the sentence around so that the “which” clause is closer to what it describes. Or, you could revise to break this up into multiple sentences.]</a:t>
            </a:r>
          </a:p>
          <a:p>
            <a:pPr marL="76200" indent="0" algn="l">
              <a:buNone/>
            </a:pPr>
            <a:endParaRPr lang="en-US" sz="2200" dirty="0">
              <a:solidFill>
                <a:srgbClr val="002060"/>
              </a:solidFill>
            </a:endParaRPr>
          </a:p>
          <a:p>
            <a:pPr marL="76200" indent="0" algn="l">
              <a:buNone/>
            </a:pPr>
            <a:endParaRPr lang="en-US" sz="2200" dirty="0">
              <a:solidFill>
                <a:srgbClr val="002060"/>
              </a:solidFill>
            </a:endParaRPr>
          </a:p>
          <a:p>
            <a:pPr marL="76200" indent="0" algn="l">
              <a:buNone/>
            </a:pPr>
            <a:r>
              <a:rPr lang="en-US" sz="2200" dirty="0">
                <a:solidFill>
                  <a:srgbClr val="002060"/>
                </a:solidFill>
              </a:rPr>
              <a:t>Modern recommender systems seek to capture the ‘context’ of users’ activities on the basis of actions they have performed recently. Sequential dynamics are a key feature of many such systems because…. </a:t>
            </a:r>
            <a:r>
              <a:rPr lang="en-US" sz="2200" dirty="0">
                <a:solidFill>
                  <a:srgbClr val="F46524"/>
                </a:solidFill>
              </a:rPr>
              <a:t>[This is a revision for clarity, not grammar. In the original sentence, the focus of the sentence was explaining “modern recommender systems” and fitting in sequential dynamics is better left to a separate sentence—though this is a matter of opinion about clarity, not a grammar rule. This example is here to show how you might revise a sentence to make it more clear and make your argument stronger, even if the grammar is correct.]</a:t>
            </a:r>
          </a:p>
          <a:p>
            <a:pPr marL="76200" indent="0" algn="l">
              <a:buNone/>
            </a:pPr>
            <a:r>
              <a:rPr lang="en-US" sz="2200" dirty="0">
                <a:solidFill>
                  <a:srgbClr val="F46524"/>
                </a:solidFill>
              </a:rPr>
              <a:t>									         </a:t>
            </a:r>
            <a:r>
              <a:rPr lang="en-US" sz="1200" dirty="0">
                <a:solidFill>
                  <a:schemeClr val="bg2"/>
                </a:solidFill>
              </a:rPr>
              <a:t>Adapted from Kang (2018)</a:t>
            </a:r>
            <a:endParaRPr lang="en-CA" sz="1200" dirty="0">
              <a:solidFill>
                <a:schemeClr val="bg2"/>
              </a:solidFill>
            </a:endParaRPr>
          </a:p>
        </p:txBody>
      </p:sp>
    </p:spTree>
    <p:extLst>
      <p:ext uri="{BB962C8B-B14F-4D97-AF65-F5344CB8AC3E}">
        <p14:creationId xmlns:p14="http://schemas.microsoft.com/office/powerpoint/2010/main" val="1730492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917286" y="939800"/>
            <a:ext cx="10357427" cy="5422901"/>
          </a:xfrm>
        </p:spPr>
        <p:txBody>
          <a:bodyPr/>
          <a:lstStyle/>
          <a:p>
            <a:pPr marL="76200" indent="0" algn="l">
              <a:buClr>
                <a:srgbClr val="002060"/>
              </a:buClr>
              <a:buSzPct val="75000"/>
              <a:buNone/>
            </a:pPr>
            <a:r>
              <a:rPr lang="en-US" sz="4000" dirty="0">
                <a:solidFill>
                  <a:schemeClr val="accent1"/>
                </a:solidFill>
              </a:rPr>
              <a:t>Often, it’s the </a:t>
            </a:r>
            <a:r>
              <a:rPr lang="en-US" sz="4000" dirty="0">
                <a:solidFill>
                  <a:schemeClr val="tx1"/>
                </a:solidFill>
              </a:rPr>
              <a:t>introductory phrase (subordinating conjunction) </a:t>
            </a:r>
            <a:r>
              <a:rPr lang="en-US" sz="4000" dirty="0">
                <a:solidFill>
                  <a:schemeClr val="accent1"/>
                </a:solidFill>
              </a:rPr>
              <a:t>that makes a dependent clause unable to stand alone. </a:t>
            </a:r>
          </a:p>
          <a:p>
            <a:pPr marL="76200" indent="0" algn="l">
              <a:buClr>
                <a:srgbClr val="002060"/>
              </a:buClr>
              <a:buSzPct val="75000"/>
              <a:buNone/>
            </a:pPr>
            <a:endParaRPr lang="en-US" sz="4000" dirty="0">
              <a:solidFill>
                <a:srgbClr val="002060"/>
              </a:solidFill>
            </a:endParaRPr>
          </a:p>
          <a:p>
            <a:pPr marL="76200" indent="0">
              <a:buClr>
                <a:srgbClr val="002060"/>
              </a:buClr>
              <a:buSzPct val="75000"/>
              <a:buNone/>
            </a:pPr>
            <a:r>
              <a:rPr lang="en-US" sz="2800" dirty="0">
                <a:solidFill>
                  <a:schemeClr val="accent3"/>
                </a:solidFill>
              </a:rPr>
              <a:t>Our results confirm the model’s ability to predict runoff volume. </a:t>
            </a:r>
            <a:r>
              <a:rPr lang="en-US" sz="2800" dirty="0">
                <a:solidFill>
                  <a:schemeClr val="accent1"/>
                </a:solidFill>
              </a:rPr>
              <a:t>[independent clause]</a:t>
            </a:r>
          </a:p>
          <a:p>
            <a:pPr marL="76200" indent="0" algn="l">
              <a:buClr>
                <a:srgbClr val="002060"/>
              </a:buClr>
              <a:buSzPct val="75000"/>
              <a:buNone/>
            </a:pPr>
            <a:endParaRPr lang="en-US" sz="2800" dirty="0">
              <a:solidFill>
                <a:schemeClr val="accent3"/>
              </a:solidFill>
            </a:endParaRPr>
          </a:p>
          <a:p>
            <a:pPr marL="76200" indent="0" algn="l">
              <a:buClr>
                <a:srgbClr val="002060"/>
              </a:buClr>
              <a:buSzPct val="75000"/>
              <a:buNone/>
            </a:pPr>
            <a:r>
              <a:rPr lang="en-US" sz="2800" dirty="0">
                <a:solidFill>
                  <a:schemeClr val="tx1"/>
                </a:solidFill>
              </a:rPr>
              <a:t>Although</a:t>
            </a:r>
            <a:r>
              <a:rPr lang="en-US" sz="2800" dirty="0">
                <a:solidFill>
                  <a:schemeClr val="accent3"/>
                </a:solidFill>
              </a:rPr>
              <a:t> our results confirm the model’s ability to predict runoff volume… </a:t>
            </a:r>
          </a:p>
          <a:p>
            <a:pPr marL="76200" indent="0">
              <a:buClr>
                <a:srgbClr val="002060"/>
              </a:buClr>
              <a:buSzPct val="75000"/>
              <a:buNone/>
            </a:pPr>
            <a:r>
              <a:rPr lang="en-US" sz="2800" dirty="0">
                <a:solidFill>
                  <a:schemeClr val="accent1"/>
                </a:solidFill>
              </a:rPr>
              <a:t>[dependent clause; not a complete thought]</a:t>
            </a:r>
          </a:p>
          <a:p>
            <a:pPr marL="76200" indent="0" algn="l">
              <a:buClr>
                <a:srgbClr val="002060"/>
              </a:buClr>
              <a:buSzPct val="75000"/>
              <a:buNone/>
            </a:pPr>
            <a:endParaRPr lang="en-US" sz="4000" dirty="0">
              <a:solidFill>
                <a:srgbClr val="002060"/>
              </a:solidFill>
            </a:endParaRPr>
          </a:p>
        </p:txBody>
      </p:sp>
    </p:spTree>
    <p:extLst>
      <p:ext uri="{BB962C8B-B14F-4D97-AF65-F5344CB8AC3E}">
        <p14:creationId xmlns:p14="http://schemas.microsoft.com/office/powerpoint/2010/main" val="13365983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0.8|0.5|0.3|0.3"/>
</p:tagLst>
</file>

<file path=ppt/tags/tag10.xml><?xml version="1.0" encoding="utf-8"?>
<p:tagLst xmlns:a="http://schemas.openxmlformats.org/drawingml/2006/main" xmlns:r="http://schemas.openxmlformats.org/officeDocument/2006/relationships" xmlns:p="http://schemas.openxmlformats.org/presentationml/2006/main">
  <p:tag name="TIMING" val="|4|34.9|2.3|3.9|8.2|10.5|37.5"/>
</p:tagLst>
</file>

<file path=ppt/tags/tag11.xml><?xml version="1.0" encoding="utf-8"?>
<p:tagLst xmlns:a="http://schemas.openxmlformats.org/drawingml/2006/main" xmlns:r="http://schemas.openxmlformats.org/officeDocument/2006/relationships" xmlns:p="http://schemas.openxmlformats.org/presentationml/2006/main">
  <p:tag name="TIMING" val="|28.7|2.7|1.8|0.8|0.8|23.4|0.5"/>
</p:tagLst>
</file>

<file path=ppt/tags/tag12.xml><?xml version="1.0" encoding="utf-8"?>
<p:tagLst xmlns:a="http://schemas.openxmlformats.org/drawingml/2006/main" xmlns:r="http://schemas.openxmlformats.org/officeDocument/2006/relationships" xmlns:p="http://schemas.openxmlformats.org/presentationml/2006/main">
  <p:tag name="TIMING" val="|20.1|51.5|0.6|10.3"/>
</p:tagLst>
</file>

<file path=ppt/tags/tag13.xml><?xml version="1.0" encoding="utf-8"?>
<p:tagLst xmlns:a="http://schemas.openxmlformats.org/drawingml/2006/main" xmlns:r="http://schemas.openxmlformats.org/officeDocument/2006/relationships" xmlns:p="http://schemas.openxmlformats.org/presentationml/2006/main">
  <p:tag name="TIMING" val="|8.3|20.5|31.1|0.9"/>
</p:tagLst>
</file>

<file path=ppt/tags/tag14.xml><?xml version="1.0" encoding="utf-8"?>
<p:tagLst xmlns:a="http://schemas.openxmlformats.org/drawingml/2006/main" xmlns:r="http://schemas.openxmlformats.org/officeDocument/2006/relationships" xmlns:p="http://schemas.openxmlformats.org/presentationml/2006/main">
  <p:tag name="TIMING" val="|13.8|20.7"/>
</p:tagLst>
</file>

<file path=ppt/tags/tag15.xml><?xml version="1.0" encoding="utf-8"?>
<p:tagLst xmlns:a="http://schemas.openxmlformats.org/drawingml/2006/main" xmlns:r="http://schemas.openxmlformats.org/officeDocument/2006/relationships" xmlns:p="http://schemas.openxmlformats.org/presentationml/2006/main">
  <p:tag name="TIMING" val="|31.3|0.8|23.2|13.4|12.4"/>
</p:tagLst>
</file>

<file path=ppt/tags/tag16.xml><?xml version="1.0" encoding="utf-8"?>
<p:tagLst xmlns:a="http://schemas.openxmlformats.org/drawingml/2006/main" xmlns:r="http://schemas.openxmlformats.org/officeDocument/2006/relationships" xmlns:p="http://schemas.openxmlformats.org/presentationml/2006/main">
  <p:tag name="TIMING" val="|11.5|21.2|48.8"/>
</p:tagLst>
</file>

<file path=ppt/tags/tag17.xml><?xml version="1.0" encoding="utf-8"?>
<p:tagLst xmlns:a="http://schemas.openxmlformats.org/drawingml/2006/main" xmlns:r="http://schemas.openxmlformats.org/officeDocument/2006/relationships" xmlns:p="http://schemas.openxmlformats.org/presentationml/2006/main">
  <p:tag name="TIMING" val="|11.4|51|21.9"/>
</p:tagLst>
</file>

<file path=ppt/tags/tag18.xml><?xml version="1.0" encoding="utf-8"?>
<p:tagLst xmlns:a="http://schemas.openxmlformats.org/drawingml/2006/main" xmlns:r="http://schemas.openxmlformats.org/officeDocument/2006/relationships" xmlns:p="http://schemas.openxmlformats.org/presentationml/2006/main">
  <p:tag name="TIMING" val="|0.9|21.2|54.2"/>
</p:tagLst>
</file>

<file path=ppt/tags/tag2.xml><?xml version="1.0" encoding="utf-8"?>
<p:tagLst xmlns:a="http://schemas.openxmlformats.org/drawingml/2006/main" xmlns:r="http://schemas.openxmlformats.org/officeDocument/2006/relationships" xmlns:p="http://schemas.openxmlformats.org/presentationml/2006/main">
  <p:tag name="TIMING" val="|20|0.7|4.2"/>
</p:tagLst>
</file>

<file path=ppt/tags/tag3.xml><?xml version="1.0" encoding="utf-8"?>
<p:tagLst xmlns:a="http://schemas.openxmlformats.org/drawingml/2006/main" xmlns:r="http://schemas.openxmlformats.org/officeDocument/2006/relationships" xmlns:p="http://schemas.openxmlformats.org/presentationml/2006/main">
  <p:tag name="TIMING" val="|27.4|0.5|0.7|0.6|13.7"/>
</p:tagLst>
</file>

<file path=ppt/tags/tag4.xml><?xml version="1.0" encoding="utf-8"?>
<p:tagLst xmlns:a="http://schemas.openxmlformats.org/drawingml/2006/main" xmlns:r="http://schemas.openxmlformats.org/officeDocument/2006/relationships" xmlns:p="http://schemas.openxmlformats.org/presentationml/2006/main">
  <p:tag name="TIMING" val="|37.6"/>
</p:tagLst>
</file>

<file path=ppt/tags/tag5.xml><?xml version="1.0" encoding="utf-8"?>
<p:tagLst xmlns:a="http://schemas.openxmlformats.org/drawingml/2006/main" xmlns:r="http://schemas.openxmlformats.org/officeDocument/2006/relationships" xmlns:p="http://schemas.openxmlformats.org/presentationml/2006/main">
  <p:tag name="TIMING" val="|16.6"/>
</p:tagLst>
</file>

<file path=ppt/tags/tag6.xml><?xml version="1.0" encoding="utf-8"?>
<p:tagLst xmlns:a="http://schemas.openxmlformats.org/drawingml/2006/main" xmlns:r="http://schemas.openxmlformats.org/officeDocument/2006/relationships" xmlns:p="http://schemas.openxmlformats.org/presentationml/2006/main">
  <p:tag name="TIMING" val="|25.8|38.4"/>
</p:tagLst>
</file>

<file path=ppt/tags/tag7.xml><?xml version="1.0" encoding="utf-8"?>
<p:tagLst xmlns:a="http://schemas.openxmlformats.org/drawingml/2006/main" xmlns:r="http://schemas.openxmlformats.org/officeDocument/2006/relationships" xmlns:p="http://schemas.openxmlformats.org/presentationml/2006/main">
  <p:tag name="TIMING" val="|16.8|3.2|15.4|22.5|0.8|0.5|0.6"/>
</p:tagLst>
</file>

<file path=ppt/tags/tag8.xml><?xml version="1.0" encoding="utf-8"?>
<p:tagLst xmlns:a="http://schemas.openxmlformats.org/drawingml/2006/main" xmlns:r="http://schemas.openxmlformats.org/officeDocument/2006/relationships" xmlns:p="http://schemas.openxmlformats.org/presentationml/2006/main">
  <p:tag name="TIMING" val="|24.7|5.8|0.6"/>
</p:tagLst>
</file>

<file path=ppt/tags/tag9.xml><?xml version="1.0" encoding="utf-8"?>
<p:tagLst xmlns:a="http://schemas.openxmlformats.org/drawingml/2006/main" xmlns:r="http://schemas.openxmlformats.org/officeDocument/2006/relationships" xmlns:p="http://schemas.openxmlformats.org/presentationml/2006/main">
  <p:tag name="TIMING" val="|1.1|13.8|17.8|0.4|0.4|11.7"/>
</p:tagLst>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spcFirstLastPara="1" wrap="square" lIns="91425" tIns="91425" rIns="91425" bIns="91425" anchor="b" anchorCtr="0"/>
      <a:lstStyle>
        <a:defPPr algn="r">
          <a:defRPr b="1" dirty="0"/>
        </a:defPPr>
      </a:lstStyle>
    </a:txDef>
  </a:objectDefaults>
  <a:extraClrSchemeLst/>
</a:theme>
</file>

<file path=ppt/theme/theme2.xml><?xml version="1.0" encoding="utf-8"?>
<a:theme xmlns:a="http://schemas.openxmlformats.org/drawingml/2006/main" name="1_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spcFirstLastPara="1" wrap="square" lIns="91425" tIns="91425" rIns="91425" bIns="91425" anchor="b" anchorCtr="0"/>
      <a:lstStyle>
        <a:defPPr algn="r">
          <a:defRPr b="1" dirty="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14785</TotalTime>
  <Words>11340</Words>
  <Application>Microsoft Office PowerPoint</Application>
  <PresentationFormat>Widescreen</PresentationFormat>
  <Paragraphs>942</Paragraphs>
  <Slides>87</Slides>
  <Notes>86</Notes>
  <HiddenSlides>2</HiddenSlides>
  <MMClips>0</MMClips>
  <ScaleCrop>false</ScaleCrop>
  <HeadingPairs>
    <vt:vector size="6" baseType="variant">
      <vt:variant>
        <vt:lpstr>Fonts Used</vt:lpstr>
      </vt:variant>
      <vt:variant>
        <vt:i4>16</vt:i4>
      </vt:variant>
      <vt:variant>
        <vt:lpstr>Theme</vt:lpstr>
      </vt:variant>
      <vt:variant>
        <vt:i4>3</vt:i4>
      </vt:variant>
      <vt:variant>
        <vt:lpstr>Slide Titles</vt:lpstr>
      </vt:variant>
      <vt:variant>
        <vt:i4>87</vt:i4>
      </vt:variant>
    </vt:vector>
  </HeadingPairs>
  <TitlesOfParts>
    <vt:vector size="106" baseType="lpstr">
      <vt:lpstr>Wingdings</vt:lpstr>
      <vt:lpstr>Raleway</vt:lpstr>
      <vt:lpstr>Questrial</vt:lpstr>
      <vt:lpstr>Arial</vt:lpstr>
      <vt:lpstr>Calibri Light</vt:lpstr>
      <vt:lpstr>Franklin Gothic</vt:lpstr>
      <vt:lpstr>AdvPSA183</vt:lpstr>
      <vt:lpstr>Franklin Gothic Book</vt:lpstr>
      <vt:lpstr>Bodoni</vt:lpstr>
      <vt:lpstr>Lato</vt:lpstr>
      <vt:lpstr>Times New Roman</vt:lpstr>
      <vt:lpstr>Calibri</vt:lpstr>
      <vt:lpstr>ITC Franklin Gothic Std Demi Condensed</vt:lpstr>
      <vt:lpstr>Adobe Devanagari</vt:lpstr>
      <vt:lpstr>URWPalladioL-Roma</vt:lpstr>
      <vt:lpstr>Symbol</vt:lpstr>
      <vt:lpstr>Swiss</vt:lpstr>
      <vt:lpstr>1_Swiss</vt:lpstr>
      <vt:lpstr>Office Theme</vt:lpstr>
      <vt:lpstr>Sentence Structure and Punctuation Refresher</vt:lpstr>
      <vt:lpstr>Objectives</vt:lpstr>
      <vt:lpstr>PowerPoint Presentation</vt:lpstr>
      <vt:lpstr>Sentence Structure</vt:lpstr>
      <vt:lpstr>Sentences</vt:lpstr>
      <vt:lpstr>PowerPoint Presentation</vt:lpstr>
      <vt:lpstr>Independent clauses vs. Dependent clauses</vt:lpstr>
      <vt:lpstr>PowerPoint Presentation</vt:lpstr>
      <vt:lpstr>PowerPoint Presentation</vt:lpstr>
      <vt:lpstr>Subordinating Conjunctions (introductory/qualifying words &amp; phrases)</vt:lpstr>
      <vt:lpstr>An Example </vt:lpstr>
      <vt:lpstr>PowerPoint Presentation</vt:lpstr>
      <vt:lpstr>PowerPoint Presentation</vt:lpstr>
      <vt:lpstr>PowerPoint Presentation</vt:lpstr>
      <vt:lpstr>Combining Clauses</vt:lpstr>
      <vt:lpstr>Combining Clauses</vt:lpstr>
      <vt:lpstr>Combining Independent Clauses</vt:lpstr>
      <vt:lpstr>1. Combine Independent Clauses Using Coordinating Conjunctions</vt:lpstr>
      <vt:lpstr>Recognize and Separate Independent Clauses</vt:lpstr>
      <vt:lpstr>Coordinating Conjunctions: Comma Usage</vt:lpstr>
      <vt:lpstr>Coordinating Conjunctions: Comma Usage and Shared Subjects</vt:lpstr>
      <vt:lpstr>Coordinating Conjunctions: Comma Usage and Shared Subjects</vt:lpstr>
      <vt:lpstr>Coordinating Conjunctions: Comma Usage</vt:lpstr>
      <vt:lpstr>2. Using Semicolons to Combine Clauses</vt:lpstr>
      <vt:lpstr>Conjunctive Adverbs (Linking Words)</vt:lpstr>
      <vt:lpstr>Using a Conjunctive Adverb with a Semicolon</vt:lpstr>
      <vt:lpstr>Using a Conjunctive Adverb with a Semicolon</vt:lpstr>
      <vt:lpstr>Combining Sentences with only a Semicolon</vt:lpstr>
      <vt:lpstr>Combining Clauses: Independent + Dependent</vt:lpstr>
      <vt:lpstr>Adding a Dependent Clause</vt:lpstr>
      <vt:lpstr>Combining Clauses: Final Caution</vt:lpstr>
      <vt:lpstr>Summary: Conjunctions (Joining Words)</vt:lpstr>
      <vt:lpstr>Sentence Structure Punctuation: Commas and Semicolons</vt:lpstr>
      <vt:lpstr>Semicolons: Three Uses</vt:lpstr>
      <vt:lpstr>Commas: Five uses</vt:lpstr>
      <vt:lpstr>Commas: Five uses</vt:lpstr>
      <vt:lpstr>Sentence Structure Errors: Run-ons and Fragments</vt:lpstr>
      <vt:lpstr>Run-on Sentences</vt:lpstr>
      <vt:lpstr>Run-on Sentences</vt:lpstr>
      <vt:lpstr>PowerPoint Presentation</vt:lpstr>
      <vt:lpstr>PowerPoint Presentation</vt:lpstr>
      <vt:lpstr>Practice: Run-on Sentences</vt:lpstr>
      <vt:lpstr>(Some) Possible Revisions</vt:lpstr>
      <vt:lpstr>Sentence Fragments</vt:lpstr>
      <vt:lpstr>Sentence Fragments</vt:lpstr>
      <vt:lpstr>More Practice: Sentence Fragments</vt:lpstr>
      <vt:lpstr>Sentence Fragments (Possible Answers)</vt:lpstr>
      <vt:lpstr>Sentence Structure Errors: Modifiers</vt:lpstr>
      <vt:lpstr>Modifiers</vt:lpstr>
      <vt:lpstr>Errors in Modifiers</vt:lpstr>
      <vt:lpstr>Errors in Modifiers</vt:lpstr>
      <vt:lpstr>Correcting Errors in Modifiers</vt:lpstr>
      <vt:lpstr>Passive voice and unclear modifiers</vt:lpstr>
      <vt:lpstr>Practice: Errors in Modifiers</vt:lpstr>
      <vt:lpstr>Errors in Modifiers (Possible Answers)</vt:lpstr>
      <vt:lpstr>Relative (Adjective) Clauses</vt:lpstr>
      <vt:lpstr>Relative (Adjective) Clauses</vt:lpstr>
      <vt:lpstr>Relative Clauses: Essential or Nonessential?</vt:lpstr>
      <vt:lpstr>Relative Clauses</vt:lpstr>
      <vt:lpstr>Relative Clauses: Essential or Nonessential?</vt:lpstr>
      <vt:lpstr>Relative Clauses Choices</vt:lpstr>
      <vt:lpstr>Relative Clauses</vt:lpstr>
      <vt:lpstr>Relative Clauses</vt:lpstr>
      <vt:lpstr>Relative Clauses: Avoiding Common Errors</vt:lpstr>
      <vt:lpstr>Relative Clauses: Avoiding Common Errors</vt:lpstr>
      <vt:lpstr>Practice: Relative (Adjective) Clauses</vt:lpstr>
      <vt:lpstr>Practice: Relative (Adjective) Clauses</vt:lpstr>
      <vt:lpstr>The vague “which”</vt:lpstr>
      <vt:lpstr>The vague “which”</vt:lpstr>
      <vt:lpstr>PowerPoint Presentation</vt:lpstr>
      <vt:lpstr>Articles Used for Examples</vt:lpstr>
      <vt:lpstr>References</vt:lpstr>
      <vt:lpstr>Top Suggestions for Further Reading</vt:lpstr>
      <vt:lpstr>PowerPoint Presentation</vt:lpstr>
      <vt:lpstr>Additional Practice</vt:lpstr>
      <vt:lpstr>Run-on Sentences: More Examples</vt:lpstr>
      <vt:lpstr>Run-ons: Hints for Revision</vt:lpstr>
      <vt:lpstr>Practice: Correct the Sentence Fragments</vt:lpstr>
      <vt:lpstr>Possible Solutions/Hints</vt:lpstr>
      <vt:lpstr>Additional Practice: Sentence Errors</vt:lpstr>
      <vt:lpstr>Sentence Errors (Possible Answers)</vt:lpstr>
      <vt:lpstr>More Practice: Relative (Adjective) Clauses</vt:lpstr>
      <vt:lpstr>More Practice: Relative (Adjective) Clauses</vt:lpstr>
      <vt:lpstr>More Practice: Creating Relative Clauses</vt:lpstr>
      <vt:lpstr>More Practice: Creating Relative Clauses  (Possible Answers)</vt:lpstr>
      <vt:lpstr>Revising Relative Clauses: More Examples</vt:lpstr>
      <vt:lpstr>Revising Relative Clauses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2</dc:title>
  <dc:creator>Laura Schnablegger</dc:creator>
  <cp:lastModifiedBy>Natalie Thompson</cp:lastModifiedBy>
  <cp:revision>218</cp:revision>
  <dcterms:modified xsi:type="dcterms:W3CDTF">2022-08-03T22:58:16Z</dcterms:modified>
</cp:coreProperties>
</file>