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8" r:id="rId2"/>
    <p:sldId id="268" r:id="rId3"/>
    <p:sldId id="292" r:id="rId4"/>
    <p:sldId id="264" r:id="rId5"/>
    <p:sldId id="265" r:id="rId6"/>
    <p:sldId id="293" r:id="rId7"/>
    <p:sldId id="296" r:id="rId8"/>
    <p:sldId id="294" r:id="rId9"/>
    <p:sldId id="269" r:id="rId10"/>
    <p:sldId id="297" r:id="rId11"/>
    <p:sldId id="298" r:id="rId12"/>
    <p:sldId id="283" r:id="rId13"/>
    <p:sldId id="299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-87" normalizeH="0" baseline="0">
        <a:ln>
          <a:noFill/>
        </a:ln>
        <a:solidFill>
          <a:srgbClr val="232D48"/>
        </a:solidFill>
        <a:effectLst/>
        <a:uFillTx/>
        <a:latin typeface="ITC Franklin Gothic Std Med"/>
        <a:ea typeface="ITC Franklin Gothic Std Med"/>
        <a:cs typeface="ITC Franklin Gothic Std Med"/>
        <a:sym typeface="ITC Franklin Gothic Std Medium"/>
      </a:defRPr>
    </a:lvl1pPr>
    <a:lvl2pPr marL="0" marR="0" indent="0" algn="l" defTabSz="8255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-87" normalizeH="0" baseline="0">
        <a:ln>
          <a:noFill/>
        </a:ln>
        <a:solidFill>
          <a:srgbClr val="232D48"/>
        </a:solidFill>
        <a:effectLst/>
        <a:uFillTx/>
        <a:latin typeface="ITC Franklin Gothic Std Med"/>
        <a:ea typeface="ITC Franklin Gothic Std Med"/>
        <a:cs typeface="ITC Franklin Gothic Std Med"/>
        <a:sym typeface="ITC Franklin Gothic Std Medium"/>
      </a:defRPr>
    </a:lvl2pPr>
    <a:lvl3pPr marL="0" marR="0" indent="0" algn="l" defTabSz="8255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-87" normalizeH="0" baseline="0">
        <a:ln>
          <a:noFill/>
        </a:ln>
        <a:solidFill>
          <a:srgbClr val="232D48"/>
        </a:solidFill>
        <a:effectLst/>
        <a:uFillTx/>
        <a:latin typeface="ITC Franklin Gothic Std Med"/>
        <a:ea typeface="ITC Franklin Gothic Std Med"/>
        <a:cs typeface="ITC Franklin Gothic Std Med"/>
        <a:sym typeface="ITC Franklin Gothic Std Medium"/>
      </a:defRPr>
    </a:lvl3pPr>
    <a:lvl4pPr marL="0" marR="0" indent="0" algn="l" defTabSz="8255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-87" normalizeH="0" baseline="0">
        <a:ln>
          <a:noFill/>
        </a:ln>
        <a:solidFill>
          <a:srgbClr val="232D48"/>
        </a:solidFill>
        <a:effectLst/>
        <a:uFillTx/>
        <a:latin typeface="ITC Franklin Gothic Std Med"/>
        <a:ea typeface="ITC Franklin Gothic Std Med"/>
        <a:cs typeface="ITC Franklin Gothic Std Med"/>
        <a:sym typeface="ITC Franklin Gothic Std Medium"/>
      </a:defRPr>
    </a:lvl4pPr>
    <a:lvl5pPr marL="0" marR="0" indent="0" algn="l" defTabSz="8255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-87" normalizeH="0" baseline="0">
        <a:ln>
          <a:noFill/>
        </a:ln>
        <a:solidFill>
          <a:srgbClr val="232D48"/>
        </a:solidFill>
        <a:effectLst/>
        <a:uFillTx/>
        <a:latin typeface="ITC Franklin Gothic Std Med"/>
        <a:ea typeface="ITC Franklin Gothic Std Med"/>
        <a:cs typeface="ITC Franklin Gothic Std Med"/>
        <a:sym typeface="ITC Franklin Gothic Std Medium"/>
      </a:defRPr>
    </a:lvl5pPr>
    <a:lvl6pPr marL="0" marR="0" indent="0" algn="l" defTabSz="8255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-87" normalizeH="0" baseline="0">
        <a:ln>
          <a:noFill/>
        </a:ln>
        <a:solidFill>
          <a:srgbClr val="232D48"/>
        </a:solidFill>
        <a:effectLst/>
        <a:uFillTx/>
        <a:latin typeface="ITC Franklin Gothic Std Med"/>
        <a:ea typeface="ITC Franklin Gothic Std Med"/>
        <a:cs typeface="ITC Franklin Gothic Std Med"/>
        <a:sym typeface="ITC Franklin Gothic Std Medium"/>
      </a:defRPr>
    </a:lvl6pPr>
    <a:lvl7pPr marL="0" marR="0" indent="0" algn="l" defTabSz="8255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-87" normalizeH="0" baseline="0">
        <a:ln>
          <a:noFill/>
        </a:ln>
        <a:solidFill>
          <a:srgbClr val="232D48"/>
        </a:solidFill>
        <a:effectLst/>
        <a:uFillTx/>
        <a:latin typeface="ITC Franklin Gothic Std Med"/>
        <a:ea typeface="ITC Franklin Gothic Std Med"/>
        <a:cs typeface="ITC Franklin Gothic Std Med"/>
        <a:sym typeface="ITC Franklin Gothic Std Medium"/>
      </a:defRPr>
    </a:lvl7pPr>
    <a:lvl8pPr marL="0" marR="0" indent="0" algn="l" defTabSz="8255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-87" normalizeH="0" baseline="0">
        <a:ln>
          <a:noFill/>
        </a:ln>
        <a:solidFill>
          <a:srgbClr val="232D48"/>
        </a:solidFill>
        <a:effectLst/>
        <a:uFillTx/>
        <a:latin typeface="ITC Franklin Gothic Std Med"/>
        <a:ea typeface="ITC Franklin Gothic Std Med"/>
        <a:cs typeface="ITC Franklin Gothic Std Med"/>
        <a:sym typeface="ITC Franklin Gothic Std Medium"/>
      </a:defRPr>
    </a:lvl8pPr>
    <a:lvl9pPr marL="0" marR="0" indent="0" algn="l" defTabSz="8255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-87" normalizeH="0" baseline="0">
        <a:ln>
          <a:noFill/>
        </a:ln>
        <a:solidFill>
          <a:srgbClr val="232D48"/>
        </a:solidFill>
        <a:effectLst/>
        <a:uFillTx/>
        <a:latin typeface="ITC Franklin Gothic Std Med"/>
        <a:ea typeface="ITC Franklin Gothic Std Med"/>
        <a:cs typeface="ITC Franklin Gothic Std Med"/>
        <a:sym typeface="ITC Franklin Gothic Std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/>
      <a:tcStyle>
        <a:tcBdr/>
        <a:fill>
          <a:solidFill>
            <a:srgbClr val="FFE8F0"/>
          </a:solidFill>
        </a:fill>
      </a:tcStyle>
    </a:band2H>
    <a:firstCol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>
          <a:latin typeface="ITC Franklin Gothic Std Book"/>
          <a:ea typeface="ITC Franklin Gothic Std Book"/>
          <a:cs typeface="ITC Franklin Gothic Std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ITC Franklin Gothic Std Book"/>
          <a:ea typeface="ITC Franklin Gothic Std Book"/>
          <a:cs typeface="ITC Franklin Gothic Std Book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94"/>
    <p:restoredTop sz="84490"/>
  </p:normalViewPr>
  <p:slideViewPr>
    <p:cSldViewPr snapToGrid="0">
      <p:cViewPr varScale="1">
        <p:scale>
          <a:sx n="53" d="100"/>
          <a:sy n="53" d="100"/>
        </p:scale>
        <p:origin x="4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ADF28-59E5-1142-98E4-EE66807C707C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DF6F539F-A8D4-824E-9350-CBDA72498FB2}">
      <dgm:prSet/>
      <dgm:spPr/>
      <dgm:t>
        <a:bodyPr/>
        <a:lstStyle/>
        <a:p>
          <a:r>
            <a:rPr lang="en-US" b="0" i="0" u="sng" baseline="0" dirty="0"/>
            <a:t>Step 1</a:t>
          </a:r>
          <a:r>
            <a:rPr lang="en-US" b="0" i="0" baseline="0" dirty="0"/>
            <a:t>: Create the list of learning targets for prerequisite skills.</a:t>
          </a:r>
          <a:endParaRPr lang="en-US" dirty="0"/>
        </a:p>
      </dgm:t>
    </dgm:pt>
    <dgm:pt modelId="{26311D6F-E51C-A844-A9CF-C51100D02CE1}" type="parTrans" cxnId="{E0E1A3CB-711B-5246-878D-07B21457953B}">
      <dgm:prSet/>
      <dgm:spPr/>
      <dgm:t>
        <a:bodyPr/>
        <a:lstStyle/>
        <a:p>
          <a:endParaRPr lang="en-US"/>
        </a:p>
      </dgm:t>
    </dgm:pt>
    <dgm:pt modelId="{006108D7-6BD3-F548-9717-8867C4D4E46C}" type="sibTrans" cxnId="{E0E1A3CB-711B-5246-878D-07B21457953B}">
      <dgm:prSet/>
      <dgm:spPr/>
      <dgm:t>
        <a:bodyPr/>
        <a:lstStyle/>
        <a:p>
          <a:endParaRPr lang="en-US"/>
        </a:p>
      </dgm:t>
    </dgm:pt>
    <dgm:pt modelId="{DB50A47F-F39D-C048-A36D-B12574CB9554}">
      <dgm:prSet/>
      <dgm:spPr/>
      <dgm:t>
        <a:bodyPr/>
        <a:lstStyle/>
        <a:p>
          <a:r>
            <a:rPr lang="en-US" b="0" i="0" u="sng" baseline="0" dirty="0"/>
            <a:t>Step 2</a:t>
          </a:r>
          <a:r>
            <a:rPr lang="en-US" b="0" i="0" baseline="0" dirty="0"/>
            <a:t>: Create multiple different but comparable versions of assessments for prerequisite skills that are aligned with the learning targets. </a:t>
          </a:r>
          <a:endParaRPr lang="en-US" dirty="0"/>
        </a:p>
      </dgm:t>
    </dgm:pt>
    <dgm:pt modelId="{B92C3BFC-61FC-014D-A258-5CB75D89BA94}" type="parTrans" cxnId="{3A80B462-0631-9C4F-AE85-1B1069EBB372}">
      <dgm:prSet/>
      <dgm:spPr/>
      <dgm:t>
        <a:bodyPr/>
        <a:lstStyle/>
        <a:p>
          <a:endParaRPr lang="en-US"/>
        </a:p>
      </dgm:t>
    </dgm:pt>
    <dgm:pt modelId="{CEC8FBA3-CC17-3C4A-B470-908797A83A74}" type="sibTrans" cxnId="{3A80B462-0631-9C4F-AE85-1B1069EBB372}">
      <dgm:prSet/>
      <dgm:spPr/>
      <dgm:t>
        <a:bodyPr/>
        <a:lstStyle/>
        <a:p>
          <a:endParaRPr lang="en-US"/>
        </a:p>
      </dgm:t>
    </dgm:pt>
    <dgm:pt modelId="{B9F883A1-3926-0142-BF93-D031FE61766E}">
      <dgm:prSet/>
      <dgm:spPr/>
      <dgm:t>
        <a:bodyPr/>
        <a:lstStyle/>
        <a:p>
          <a:r>
            <a:rPr lang="en-US" b="0" i="0" u="sng" baseline="0" dirty="0"/>
            <a:t>Step 3</a:t>
          </a:r>
          <a:r>
            <a:rPr lang="en-US" b="0" i="0" baseline="0" dirty="0"/>
            <a:t>: Assign one version as the “learning version” and the other versions as “assessments”.</a:t>
          </a:r>
          <a:endParaRPr lang="en-US" dirty="0"/>
        </a:p>
      </dgm:t>
    </dgm:pt>
    <dgm:pt modelId="{55FF00C5-3A3E-A54F-B6C9-C548D31A05ED}" type="parTrans" cxnId="{87491797-213B-8543-AED4-C3DDC6AD5A9D}">
      <dgm:prSet/>
      <dgm:spPr/>
      <dgm:t>
        <a:bodyPr/>
        <a:lstStyle/>
        <a:p>
          <a:endParaRPr lang="en-US"/>
        </a:p>
      </dgm:t>
    </dgm:pt>
    <dgm:pt modelId="{4EBAACCD-1C61-2749-B532-EAA5ACC172BF}" type="sibTrans" cxnId="{87491797-213B-8543-AED4-C3DDC6AD5A9D}">
      <dgm:prSet/>
      <dgm:spPr/>
      <dgm:t>
        <a:bodyPr/>
        <a:lstStyle/>
        <a:p>
          <a:endParaRPr lang="en-US"/>
        </a:p>
      </dgm:t>
    </dgm:pt>
    <dgm:pt modelId="{6E3BEE92-D829-F747-859B-6520DF9CF362}">
      <dgm:prSet/>
      <dgm:spPr/>
      <dgm:t>
        <a:bodyPr/>
        <a:lstStyle/>
        <a:p>
          <a:r>
            <a:rPr lang="en-US" b="0" i="0" u="sng" baseline="0" dirty="0"/>
            <a:t>Step 4</a:t>
          </a:r>
          <a:r>
            <a:rPr lang="en-US" b="0" i="0" baseline="0" dirty="0"/>
            <a:t>: Students take the assessments with multiple attempts till reaching the threshold passing line.</a:t>
          </a:r>
          <a:endParaRPr lang="en-US" dirty="0"/>
        </a:p>
      </dgm:t>
    </dgm:pt>
    <dgm:pt modelId="{E1EF3010-13C8-BC4E-8E9A-07E324FACE70}" type="parTrans" cxnId="{30784E96-90CF-9849-BAA0-3631FE87C5E8}">
      <dgm:prSet/>
      <dgm:spPr/>
      <dgm:t>
        <a:bodyPr/>
        <a:lstStyle/>
        <a:p>
          <a:endParaRPr lang="en-US"/>
        </a:p>
      </dgm:t>
    </dgm:pt>
    <dgm:pt modelId="{D01D08BE-1C23-A34B-A322-76161C75C7E6}" type="sibTrans" cxnId="{30784E96-90CF-9849-BAA0-3631FE87C5E8}">
      <dgm:prSet/>
      <dgm:spPr/>
      <dgm:t>
        <a:bodyPr/>
        <a:lstStyle/>
        <a:p>
          <a:endParaRPr lang="en-US"/>
        </a:p>
      </dgm:t>
    </dgm:pt>
    <dgm:pt modelId="{BCEB6982-EB3C-D449-8DBC-217FEA0B0DD5}" type="pres">
      <dgm:prSet presAssocID="{2D8ADF28-59E5-1142-98E4-EE66807C707C}" presName="linear" presStyleCnt="0">
        <dgm:presLayoutVars>
          <dgm:animLvl val="lvl"/>
          <dgm:resizeHandles val="exact"/>
        </dgm:presLayoutVars>
      </dgm:prSet>
      <dgm:spPr/>
    </dgm:pt>
    <dgm:pt modelId="{A8A46DBA-21F4-2942-A472-52CA755AAFF2}" type="pres">
      <dgm:prSet presAssocID="{DF6F539F-A8D4-824E-9350-CBDA72498FB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F4648F5-EF07-604C-BC5D-F5D8D6942D9C}" type="pres">
      <dgm:prSet presAssocID="{006108D7-6BD3-F548-9717-8867C4D4E46C}" presName="spacer" presStyleCnt="0"/>
      <dgm:spPr/>
    </dgm:pt>
    <dgm:pt modelId="{F973AED6-1A67-524F-A0E3-A3D61DD72BB0}" type="pres">
      <dgm:prSet presAssocID="{DB50A47F-F39D-C048-A36D-B12574CB955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754DA3C-FCD0-3242-AEF1-C0C0A7D80110}" type="pres">
      <dgm:prSet presAssocID="{CEC8FBA3-CC17-3C4A-B470-908797A83A74}" presName="spacer" presStyleCnt="0"/>
      <dgm:spPr/>
    </dgm:pt>
    <dgm:pt modelId="{B3E73F63-45B3-D34B-A00F-66AF1F870D97}" type="pres">
      <dgm:prSet presAssocID="{B9F883A1-3926-0142-BF93-D031FE61766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5DF1556-26A5-F54F-B530-A0C6053DC365}" type="pres">
      <dgm:prSet presAssocID="{4EBAACCD-1C61-2749-B532-EAA5ACC172BF}" presName="spacer" presStyleCnt="0"/>
      <dgm:spPr/>
    </dgm:pt>
    <dgm:pt modelId="{A2E39C0B-6BBC-8E4B-9475-359DE6C70BF3}" type="pres">
      <dgm:prSet presAssocID="{6E3BEE92-D829-F747-859B-6520DF9CF36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CDC26C12-2017-5843-B609-7B095222DAAB}" type="presOf" srcId="{2D8ADF28-59E5-1142-98E4-EE66807C707C}" destId="{BCEB6982-EB3C-D449-8DBC-217FEA0B0DD5}" srcOrd="0" destOrd="0" presId="urn:microsoft.com/office/officeart/2005/8/layout/vList2"/>
    <dgm:cxn modelId="{98CFBE29-406C-964D-89B0-F6A156D86B92}" type="presOf" srcId="{6E3BEE92-D829-F747-859B-6520DF9CF362}" destId="{A2E39C0B-6BBC-8E4B-9475-359DE6C70BF3}" srcOrd="0" destOrd="0" presId="urn:microsoft.com/office/officeart/2005/8/layout/vList2"/>
    <dgm:cxn modelId="{10837456-21E8-D546-8B36-705F2D70ACD8}" type="presOf" srcId="{B9F883A1-3926-0142-BF93-D031FE61766E}" destId="{B3E73F63-45B3-D34B-A00F-66AF1F870D97}" srcOrd="0" destOrd="0" presId="urn:microsoft.com/office/officeart/2005/8/layout/vList2"/>
    <dgm:cxn modelId="{3A80B462-0631-9C4F-AE85-1B1069EBB372}" srcId="{2D8ADF28-59E5-1142-98E4-EE66807C707C}" destId="{DB50A47F-F39D-C048-A36D-B12574CB9554}" srcOrd="1" destOrd="0" parTransId="{B92C3BFC-61FC-014D-A258-5CB75D89BA94}" sibTransId="{CEC8FBA3-CC17-3C4A-B470-908797A83A74}"/>
    <dgm:cxn modelId="{30784E96-90CF-9849-BAA0-3631FE87C5E8}" srcId="{2D8ADF28-59E5-1142-98E4-EE66807C707C}" destId="{6E3BEE92-D829-F747-859B-6520DF9CF362}" srcOrd="3" destOrd="0" parTransId="{E1EF3010-13C8-BC4E-8E9A-07E324FACE70}" sibTransId="{D01D08BE-1C23-A34B-A322-76161C75C7E6}"/>
    <dgm:cxn modelId="{87491797-213B-8543-AED4-C3DDC6AD5A9D}" srcId="{2D8ADF28-59E5-1142-98E4-EE66807C707C}" destId="{B9F883A1-3926-0142-BF93-D031FE61766E}" srcOrd="2" destOrd="0" parTransId="{55FF00C5-3A3E-A54F-B6C9-C548D31A05ED}" sibTransId="{4EBAACCD-1C61-2749-B532-EAA5ACC172BF}"/>
    <dgm:cxn modelId="{1D00FA9E-0969-8C40-B9E7-B375AFF99044}" type="presOf" srcId="{DB50A47F-F39D-C048-A36D-B12574CB9554}" destId="{F973AED6-1A67-524F-A0E3-A3D61DD72BB0}" srcOrd="0" destOrd="0" presId="urn:microsoft.com/office/officeart/2005/8/layout/vList2"/>
    <dgm:cxn modelId="{6F530EA9-4AA3-6644-A670-F83B5E52B1EF}" type="presOf" srcId="{DF6F539F-A8D4-824E-9350-CBDA72498FB2}" destId="{A8A46DBA-21F4-2942-A472-52CA755AAFF2}" srcOrd="0" destOrd="0" presId="urn:microsoft.com/office/officeart/2005/8/layout/vList2"/>
    <dgm:cxn modelId="{E0E1A3CB-711B-5246-878D-07B21457953B}" srcId="{2D8ADF28-59E5-1142-98E4-EE66807C707C}" destId="{DF6F539F-A8D4-824E-9350-CBDA72498FB2}" srcOrd="0" destOrd="0" parTransId="{26311D6F-E51C-A844-A9CF-C51100D02CE1}" sibTransId="{006108D7-6BD3-F548-9717-8867C4D4E46C}"/>
    <dgm:cxn modelId="{DBB889DE-D68F-5246-9B4E-ADFA1F962733}" type="presParOf" srcId="{BCEB6982-EB3C-D449-8DBC-217FEA0B0DD5}" destId="{A8A46DBA-21F4-2942-A472-52CA755AAFF2}" srcOrd="0" destOrd="0" presId="urn:microsoft.com/office/officeart/2005/8/layout/vList2"/>
    <dgm:cxn modelId="{4280BAB1-2143-1B4E-A3BD-EAE6314D4F23}" type="presParOf" srcId="{BCEB6982-EB3C-D449-8DBC-217FEA0B0DD5}" destId="{BF4648F5-EF07-604C-BC5D-F5D8D6942D9C}" srcOrd="1" destOrd="0" presId="urn:microsoft.com/office/officeart/2005/8/layout/vList2"/>
    <dgm:cxn modelId="{E69E6C69-0E32-774E-9F85-17D6DCE9FDDE}" type="presParOf" srcId="{BCEB6982-EB3C-D449-8DBC-217FEA0B0DD5}" destId="{F973AED6-1A67-524F-A0E3-A3D61DD72BB0}" srcOrd="2" destOrd="0" presId="urn:microsoft.com/office/officeart/2005/8/layout/vList2"/>
    <dgm:cxn modelId="{F42717B2-FF22-E440-9EC2-50EFFA9769EB}" type="presParOf" srcId="{BCEB6982-EB3C-D449-8DBC-217FEA0B0DD5}" destId="{D754DA3C-FCD0-3242-AEF1-C0C0A7D80110}" srcOrd="3" destOrd="0" presId="urn:microsoft.com/office/officeart/2005/8/layout/vList2"/>
    <dgm:cxn modelId="{6E879B83-937B-B544-B2D1-83FE0C100AB4}" type="presParOf" srcId="{BCEB6982-EB3C-D449-8DBC-217FEA0B0DD5}" destId="{B3E73F63-45B3-D34B-A00F-66AF1F870D97}" srcOrd="4" destOrd="0" presId="urn:microsoft.com/office/officeart/2005/8/layout/vList2"/>
    <dgm:cxn modelId="{ABB87A17-2659-CB48-A392-1B24319E4015}" type="presParOf" srcId="{BCEB6982-EB3C-D449-8DBC-217FEA0B0DD5}" destId="{15DF1556-26A5-F54F-B530-A0C6053DC365}" srcOrd="5" destOrd="0" presId="urn:microsoft.com/office/officeart/2005/8/layout/vList2"/>
    <dgm:cxn modelId="{8D052930-8D6C-B54C-8950-1D9AAF0B5557}" type="presParOf" srcId="{BCEB6982-EB3C-D449-8DBC-217FEA0B0DD5}" destId="{A2E39C0B-6BBC-8E4B-9475-359DE6C70BF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46DBA-21F4-2942-A472-52CA755AAFF2}">
      <dsp:nvSpPr>
        <dsp:cNvPr id="0" name=""/>
        <dsp:cNvSpPr/>
      </dsp:nvSpPr>
      <dsp:spPr>
        <a:xfrm>
          <a:off x="0" y="792212"/>
          <a:ext cx="21971000" cy="20405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0" i="0" u="sng" kern="1200" baseline="0" dirty="0"/>
            <a:t>Step 1</a:t>
          </a:r>
          <a:r>
            <a:rPr lang="en-US" sz="5400" b="0" i="0" kern="1200" baseline="0" dirty="0"/>
            <a:t>: Create the list of learning targets for prerequisite skills.</a:t>
          </a:r>
          <a:endParaRPr lang="en-US" sz="5400" kern="1200" dirty="0"/>
        </a:p>
      </dsp:txBody>
      <dsp:txXfrm>
        <a:off x="99610" y="891822"/>
        <a:ext cx="21771780" cy="1841296"/>
      </dsp:txXfrm>
    </dsp:sp>
    <dsp:sp modelId="{F973AED6-1A67-524F-A0E3-A3D61DD72BB0}">
      <dsp:nvSpPr>
        <dsp:cNvPr id="0" name=""/>
        <dsp:cNvSpPr/>
      </dsp:nvSpPr>
      <dsp:spPr>
        <a:xfrm>
          <a:off x="0" y="2988249"/>
          <a:ext cx="21971000" cy="20405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0" i="0" u="sng" kern="1200" baseline="0" dirty="0"/>
            <a:t>Step 2</a:t>
          </a:r>
          <a:r>
            <a:rPr lang="en-US" sz="5400" b="0" i="0" kern="1200" baseline="0" dirty="0"/>
            <a:t>: Create multiple different but comparable versions of assessments for prerequisite skills that are aligned with the learning targets. </a:t>
          </a:r>
          <a:endParaRPr lang="en-US" sz="5400" kern="1200" dirty="0"/>
        </a:p>
      </dsp:txBody>
      <dsp:txXfrm>
        <a:off x="99610" y="3087859"/>
        <a:ext cx="21771780" cy="1841296"/>
      </dsp:txXfrm>
    </dsp:sp>
    <dsp:sp modelId="{B3E73F63-45B3-D34B-A00F-66AF1F870D97}">
      <dsp:nvSpPr>
        <dsp:cNvPr id="0" name=""/>
        <dsp:cNvSpPr/>
      </dsp:nvSpPr>
      <dsp:spPr>
        <a:xfrm>
          <a:off x="0" y="5184285"/>
          <a:ext cx="21971000" cy="20405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0" i="0" u="sng" kern="1200" baseline="0" dirty="0"/>
            <a:t>Step 3</a:t>
          </a:r>
          <a:r>
            <a:rPr lang="en-US" sz="5400" b="0" i="0" kern="1200" baseline="0" dirty="0"/>
            <a:t>: Assign one version as the “learning version” and the other versions as “assessments”.</a:t>
          </a:r>
          <a:endParaRPr lang="en-US" sz="5400" kern="1200" dirty="0"/>
        </a:p>
      </dsp:txBody>
      <dsp:txXfrm>
        <a:off x="99610" y="5283895"/>
        <a:ext cx="21771780" cy="1841296"/>
      </dsp:txXfrm>
    </dsp:sp>
    <dsp:sp modelId="{A2E39C0B-6BBC-8E4B-9475-359DE6C70BF3}">
      <dsp:nvSpPr>
        <dsp:cNvPr id="0" name=""/>
        <dsp:cNvSpPr/>
      </dsp:nvSpPr>
      <dsp:spPr>
        <a:xfrm>
          <a:off x="0" y="7380322"/>
          <a:ext cx="21971000" cy="20405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0" i="0" u="sng" kern="1200" baseline="0" dirty="0"/>
            <a:t>Step 4</a:t>
          </a:r>
          <a:r>
            <a:rPr lang="en-US" sz="5400" b="0" i="0" kern="1200" baseline="0" dirty="0"/>
            <a:t>: Students take the assessments with multiple attempts till reaching the threshold passing line.</a:t>
          </a:r>
          <a:endParaRPr lang="en-US" sz="5400" kern="1200" dirty="0"/>
        </a:p>
      </dsp:txBody>
      <dsp:txXfrm>
        <a:off x="99610" y="7479932"/>
        <a:ext cx="21771780" cy="1841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334" name="Shape 33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ITC Franklin Gothic Std Book" panose="020B0504030503020204" pitchFamily="34" charset="0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09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12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673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28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617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510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487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7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6C0A0-A3FA-092B-D129-38597B299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554D39-A968-F992-85AB-3C99DB4852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F35070-97F1-37D6-04D5-D3490BA285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625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resentation Title White"/>
          <p:cNvSpPr txBox="1">
            <a:spLocks noGrp="1"/>
          </p:cNvSpPr>
          <p:nvPr>
            <p:ph type="title" hasCustomPrompt="1"/>
          </p:nvPr>
        </p:nvSpPr>
        <p:spPr>
          <a:xfrm>
            <a:off x="1145394" y="2377440"/>
            <a:ext cx="21971005" cy="4648202"/>
          </a:xfrm>
          <a:prstGeom prst="rect">
            <a:avLst/>
          </a:prstGeom>
        </p:spPr>
        <p:txBody>
          <a:bodyPr lIns="0" anchor="b"/>
          <a:lstStyle>
            <a:lvl1pPr>
              <a:lnSpc>
                <a:spcPct val="70000"/>
              </a:lnSpc>
              <a:defRPr sz="16000" spc="-400"/>
            </a:lvl1pPr>
          </a:lstStyle>
          <a:p>
            <a:r>
              <a:rPr dirty="0"/>
              <a:t>Presentation Title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AF85C6B3-D7BE-A49D-2AFB-B5FAEBC0E461}"/>
              </a:ext>
            </a:extLst>
          </p:cNvPr>
          <p:cNvSpPr>
            <a:spLocks noGrp="1"/>
          </p:cNvSpPr>
          <p:nvPr>
            <p:ph type="subTitle" idx="23"/>
          </p:nvPr>
        </p:nvSpPr>
        <p:spPr>
          <a:xfrm>
            <a:off x="1201342" y="7604190"/>
            <a:ext cx="21981316" cy="1904997"/>
          </a:xfrm>
          <a:solidFill>
            <a:srgbClr val="FFFFFF"/>
          </a:solidFill>
        </p:spPr>
        <p:txBody>
          <a:bodyPr numCol="1">
            <a:normAutofit/>
          </a:bodyPr>
          <a:lstStyle>
            <a:lvl1pPr marL="0" indent="0" algn="l">
              <a:buNone/>
              <a:defRPr sz="4800" b="0" i="0">
                <a:solidFill>
                  <a:schemeClr val="tx1">
                    <a:lumMod val="50000"/>
                  </a:schemeClr>
                </a:solidFill>
                <a:latin typeface="ITC Franklin Gothic Std Med" panose="020B05040305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499" y="11966047"/>
            <a:ext cx="18294729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1pPr>
            <a:lvl2pPr marL="1016000" indent="-406400" defTabSz="825500">
              <a:lnSpc>
                <a:spcPct val="100000"/>
              </a:lnSpc>
              <a:spcBef>
                <a:spcPts val="0"/>
              </a:spcBef>
              <a:buClrTx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2pPr>
            <a:lvl3pPr marL="1625600" indent="-406400" defTabSz="825500">
              <a:lnSpc>
                <a:spcPct val="100000"/>
              </a:lnSpc>
              <a:spcBef>
                <a:spcPts val="0"/>
              </a:spcBef>
              <a:buClrTx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3pPr>
            <a:lvl4pPr marL="2235200" indent="-406400" defTabSz="825500">
              <a:lnSpc>
                <a:spcPct val="100000"/>
              </a:lnSpc>
              <a:spcBef>
                <a:spcPts val="0"/>
              </a:spcBef>
              <a:buClrTx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4pPr>
            <a:lvl5pPr marL="2844800" indent="-406400" defTabSz="825500">
              <a:lnSpc>
                <a:spcPct val="100000"/>
              </a:lnSpc>
              <a:spcBef>
                <a:spcPts val="0"/>
              </a:spcBef>
              <a:buClrTx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5pPr>
          </a:lstStyle>
          <a:p>
            <a:r>
              <a:rPr dirty="0"/>
              <a:t>Author and Date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50" name="UVA 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214574" y="11836400"/>
            <a:ext cx="5827770" cy="785337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>
            <a:lvl1pPr marL="0" indent="0" algn="r">
              <a:buFontTx/>
              <a:buNone/>
              <a:defRPr/>
            </a:lvl1pPr>
          </a:lstStyle>
          <a:p>
            <a:r>
              <a:rPr lang="en-US" dirty="0"/>
              <a:t>logo</a:t>
            </a:r>
            <a:endParaRPr dirty="0"/>
          </a:p>
        </p:txBody>
      </p:sp>
      <p:sp>
        <p:nvSpPr>
          <p:cNvPr id="43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62219" y="659068"/>
            <a:ext cx="21859559" cy="2"/>
          </a:xfrm>
          <a:prstGeom prst="line">
            <a:avLst/>
          </a:prstGeom>
          <a:ln w="25400">
            <a:solidFill>
              <a:schemeClr val="tx1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  <p:sp>
        <p:nvSpPr>
          <p:cNvPr id="44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62219" y="13028494"/>
            <a:ext cx="21859559" cy="2"/>
          </a:xfrm>
          <a:prstGeom prst="line">
            <a:avLst/>
          </a:prstGeom>
          <a:ln w="25400">
            <a:solidFill>
              <a:schemeClr val="tx1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  <p:sp>
        <p:nvSpPr>
          <p:cNvPr id="48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62219" y="11379613"/>
            <a:ext cx="21859559" cy="2"/>
          </a:xfrm>
          <a:prstGeom prst="line">
            <a:avLst/>
          </a:prstGeom>
          <a:ln w="25400">
            <a:solidFill>
              <a:schemeClr val="tx1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  <p:sp>
        <p:nvSpPr>
          <p:cNvPr id="49" name="Rectangl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62219" y="6890918"/>
            <a:ext cx="3226249" cy="327039"/>
          </a:xfrm>
          <a:prstGeom prst="rect">
            <a:avLst/>
          </a:prstGeom>
          <a:solidFill>
            <a:srgbClr val="E572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3200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b="0" i="0" dirty="0">
              <a:latin typeface="ITC Franklin Gothic Std Med" panose="020B0504030503020204" pitchFamily="34" charset="0"/>
            </a:endParaRPr>
          </a:p>
        </p:txBody>
      </p:sp>
      <p:sp>
        <p:nvSpPr>
          <p:cNvPr id="51" name="Slide Number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206499" y="13120319"/>
            <a:ext cx="388621" cy="33528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79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">
            <a:extLst>
              <a:ext uri="{FF2B5EF4-FFF2-40B4-BE49-F238E27FC236}">
                <a16:creationId xmlns:a16="http://schemas.microsoft.com/office/drawing/2014/main" id="{DDD92AE3-81BD-B740-94EE-E20C2FEFADAC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1206500" y="2446869"/>
            <a:ext cx="9359900" cy="793142"/>
          </a:xfrm>
        </p:spPr>
        <p:txBody>
          <a:bodyPr>
            <a:normAutofit/>
          </a:bodyPr>
          <a:lstStyle>
            <a:lvl1pPr marL="0" indent="0">
              <a:buNone/>
              <a:defRPr sz="5500" b="0" i="0">
                <a:solidFill>
                  <a:schemeClr val="tx1"/>
                </a:solidFill>
                <a:latin typeface="ITC Franklin Gothic Std Med" panose="020B0504030503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54" name="Body Level One…"/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1206500" y="4258314"/>
            <a:ext cx="9359900" cy="8256631"/>
          </a:xfrm>
          <a:prstGeom prst="rect">
            <a:avLst/>
          </a:prstGeom>
        </p:spPr>
        <p:txBody>
          <a:bodyPr numCol="1" spcCol="38100"/>
          <a:lstStyle>
            <a:lvl1pPr defTabSz="825500">
              <a:defRPr b="0" i="0" spc="-87">
                <a:solidFill>
                  <a:srgbClr val="4A4A4A"/>
                </a:solidFill>
                <a:latin typeface="ITC Franklin Gothic Std Book" panose="020B0504030503020204" pitchFamily="34" charset="0"/>
                <a:ea typeface="ITC Franklin Gothic Std Book" panose="020B0504030503020204" pitchFamily="34" charset="0"/>
                <a:cs typeface="ITC Franklin Gothic Std Book" panose="020B0504030503020204" pitchFamily="34" charset="0"/>
                <a:sym typeface="ITC Franklin Gothic Std Medium"/>
              </a:defRPr>
            </a:lvl1pPr>
          </a:lstStyle>
          <a:p>
            <a:r>
              <a:rPr dirty="0"/>
              <a:t>Slide bullet text</a:t>
            </a:r>
          </a:p>
        </p:txBody>
      </p:sp>
      <p:sp>
        <p:nvSpPr>
          <p:cNvPr id="155" name="Placeholder for image"/>
          <p:cNvSpPr>
            <a:spLocks noGrp="1"/>
          </p:cNvSpPr>
          <p:nvPr>
            <p:ph type="pic" idx="22" hasCustomPrompt="1"/>
          </p:nvPr>
        </p:nvSpPr>
        <p:spPr>
          <a:xfrm>
            <a:off x="10985500" y="1270000"/>
            <a:ext cx="13398500" cy="1118205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lIns="91439" tIns="45719" rIns="91439" bIns="45719" numCol="1" spcCol="38100">
            <a:noAutofit/>
          </a:bodyPr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Photo</a:t>
            </a:r>
            <a:endParaRPr dirty="0"/>
          </a:p>
        </p:txBody>
      </p:sp>
      <p:sp>
        <p:nvSpPr>
          <p:cNvPr id="157" name="Slide Number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95C18A-4C11-800C-064E-09A4FB2A5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1183047"/>
            <a:ext cx="9359900" cy="15053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  <p15:guide id="3" pos="691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6704313-60BD-9CCF-8F17-FF5CFAEF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DD36991E-7FB1-599C-05D2-FD3CF759256F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1206499" y="2446869"/>
            <a:ext cx="21970999" cy="793142"/>
          </a:xfrm>
        </p:spPr>
        <p:txBody>
          <a:bodyPr>
            <a:normAutofit/>
          </a:bodyPr>
          <a:lstStyle>
            <a:lvl1pPr marL="0" indent="0">
              <a:buNone/>
              <a:defRPr sz="5500" b="0" i="0">
                <a:solidFill>
                  <a:schemeClr val="tx1"/>
                </a:solidFill>
                <a:latin typeface="ITC Franklin Gothic Std Med" panose="020B0504030503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22" name="Slide Number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5" name="Body Level One…">
            <a:extLst>
              <a:ext uri="{FF2B5EF4-FFF2-40B4-BE49-F238E27FC236}">
                <a16:creationId xmlns:a16="http://schemas.microsoft.com/office/drawing/2014/main" id="{42E9E147-83BD-86E0-69D5-726BD715B347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1206498" y="4248503"/>
            <a:ext cx="21971000" cy="8256014"/>
          </a:xfrm>
          <a:prstGeom prst="rect">
            <a:avLst/>
          </a:prstGeom>
        </p:spPr>
        <p:txBody>
          <a:bodyPr/>
          <a:lstStyle>
            <a:lvl2pPr marL="609600" indent="0">
              <a:buNone/>
              <a:defRPr/>
            </a:lvl2pPr>
            <a:lvl3pPr marL="1219200" indent="0">
              <a:buNone/>
              <a:defRPr/>
            </a:lvl3pPr>
            <a:lvl4pPr marL="1828800" indent="0">
              <a:buNone/>
              <a:defRPr/>
            </a:lvl4pPr>
            <a:lvl5pPr marL="2438400" indent="0">
              <a:buNone/>
              <a:defRPr/>
            </a:lvl5pPr>
          </a:lstStyle>
          <a:p>
            <a:r>
              <a:rPr dirty="0"/>
              <a:t>Bullets only</a:t>
            </a:r>
            <a:endParaRPr lang="en-US" dirty="0"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5737C-6CC2-2D67-878E-2F97AD42F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9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2pPr marL="609600" indent="0">
              <a:buNone/>
              <a:defRPr/>
            </a:lvl2pPr>
            <a:lvl3pPr marL="1219200" indent="0">
              <a:buNone/>
              <a:defRPr/>
            </a:lvl3pPr>
            <a:lvl4pPr marL="1828800" indent="0">
              <a:buNone/>
              <a:defRPr/>
            </a:lvl4pPr>
            <a:lvl5pPr marL="2438400" indent="0">
              <a:buNone/>
              <a:defRPr/>
            </a:lvl5pPr>
          </a:lstStyle>
          <a:p>
            <a:r>
              <a:rPr dirty="0"/>
              <a:t>Bullets only</a:t>
            </a:r>
            <a:endParaRPr lang="en-US" dirty="0"/>
          </a:p>
        </p:txBody>
      </p:sp>
      <p:sp>
        <p:nvSpPr>
          <p:cNvPr id="130" name="Slide Number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33A011-35CB-FADC-954C-860D24849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0" y="4503420"/>
            <a:ext cx="21859559" cy="4709160"/>
          </a:xfrm>
        </p:spPr>
        <p:txBody>
          <a:bodyPr lIns="0" tIns="0" rIns="0" bIns="0" anchor="ctr" anchorCtr="0">
            <a:noAutofit/>
          </a:bodyPr>
          <a:lstStyle>
            <a:lvl1pPr>
              <a:defRPr sz="11600" b="1" i="0" cap="none" baseline="0">
                <a:solidFill>
                  <a:schemeClr val="tx1"/>
                </a:solidFill>
                <a:latin typeface="ITC Franklin Gothic Std Book" panose="020B05040305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4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62219" y="13028494"/>
            <a:ext cx="21859559" cy="2"/>
          </a:xfrm>
          <a:prstGeom prst="line">
            <a:avLst/>
          </a:prstGeom>
          <a:ln w="25400">
            <a:solidFill>
              <a:srgbClr val="111111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  <p:sp>
        <p:nvSpPr>
          <p:cNvPr id="165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62219" y="671768"/>
            <a:ext cx="21859559" cy="2"/>
          </a:xfrm>
          <a:prstGeom prst="line">
            <a:avLst/>
          </a:prstGeom>
          <a:ln w="25400">
            <a:solidFill>
              <a:srgbClr val="111111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  <p:sp>
        <p:nvSpPr>
          <p:cNvPr id="167" name="Slide Number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206496" y="13124553"/>
            <a:ext cx="388621" cy="33528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>
            <a:extLst>
              <a:ext uri="{FF2B5EF4-FFF2-40B4-BE49-F238E27FC236}">
                <a16:creationId xmlns:a16="http://schemas.microsoft.com/office/drawing/2014/main" id="{D468E3C7-6017-6A12-84A1-C40AAB2F2641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145394" y="2377440"/>
            <a:ext cx="21971005" cy="4648202"/>
          </a:xfrm>
          <a:prstGeom prst="rect">
            <a:avLst/>
          </a:prstGeom>
        </p:spPr>
        <p:txBody>
          <a:bodyPr lIns="0" anchor="b"/>
          <a:lstStyle>
            <a:lvl1pPr>
              <a:lnSpc>
                <a:spcPct val="70000"/>
              </a:lnSpc>
              <a:defRPr sz="16000" spc="-400"/>
            </a:lvl1pPr>
          </a:lstStyle>
          <a:p>
            <a:r>
              <a:rPr lang="en-US" dirty="0"/>
              <a:t>Thank you</a:t>
            </a:r>
            <a:endParaRPr dirty="0"/>
          </a:p>
        </p:txBody>
      </p:sp>
      <p:sp>
        <p:nvSpPr>
          <p:cNvPr id="4" name="End Subtitle">
            <a:extLst>
              <a:ext uri="{FF2B5EF4-FFF2-40B4-BE49-F238E27FC236}">
                <a16:creationId xmlns:a16="http://schemas.microsoft.com/office/drawing/2014/main" id="{177C2E88-F3C3-C76A-8322-ED6E41614FAC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499" y="11966047"/>
            <a:ext cx="18294729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1pPr>
            <a:lvl2pPr marL="1016000" indent="-406400" defTabSz="825500">
              <a:lnSpc>
                <a:spcPct val="100000"/>
              </a:lnSpc>
              <a:spcBef>
                <a:spcPts val="0"/>
              </a:spcBef>
              <a:buClrTx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2pPr>
            <a:lvl3pPr marL="1625600" indent="-406400" defTabSz="825500">
              <a:lnSpc>
                <a:spcPct val="100000"/>
              </a:lnSpc>
              <a:spcBef>
                <a:spcPts val="0"/>
              </a:spcBef>
              <a:buClrTx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3pPr>
            <a:lvl4pPr marL="2235200" indent="-406400" defTabSz="825500">
              <a:lnSpc>
                <a:spcPct val="100000"/>
              </a:lnSpc>
              <a:spcBef>
                <a:spcPts val="0"/>
              </a:spcBef>
              <a:buClrTx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4pPr>
            <a:lvl5pPr marL="2844800" indent="-406400" defTabSz="825500">
              <a:lnSpc>
                <a:spcPct val="100000"/>
              </a:lnSpc>
              <a:spcBef>
                <a:spcPts val="0"/>
              </a:spcBef>
              <a:buClrTx/>
              <a:defRPr sz="3200">
                <a:solidFill>
                  <a:srgbClr val="4A4A4A"/>
                </a:solidFill>
                <a:latin typeface="Adobe Caslon Pro"/>
                <a:ea typeface="Adobe Caslon Pro"/>
                <a:cs typeface="Adobe Caslon Pro"/>
                <a:sym typeface="Adobe Caslon Pro"/>
              </a:defRPr>
            </a:lvl5pPr>
          </a:lstStyle>
          <a:p>
            <a:r>
              <a:rPr lang="en-US" dirty="0"/>
              <a:t>End Subtitle</a:t>
            </a:r>
            <a:endParaRPr dirty="0"/>
          </a:p>
        </p:txBody>
      </p:sp>
      <p:sp>
        <p:nvSpPr>
          <p:cNvPr id="5" name="UVA Logo">
            <a:extLst>
              <a:ext uri="{FF2B5EF4-FFF2-40B4-BE49-F238E27FC236}">
                <a16:creationId xmlns:a16="http://schemas.microsoft.com/office/drawing/2014/main" id="{25EAB925-A885-D58F-E272-D26C52F7E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214574" y="11836400"/>
            <a:ext cx="5827770" cy="785337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>
            <a:lvl1pPr marL="0" indent="0" algn="r">
              <a:buFontTx/>
              <a:buNone/>
              <a:defRPr/>
            </a:lvl1pPr>
          </a:lstStyle>
          <a:p>
            <a:r>
              <a:rPr lang="en-US" dirty="0"/>
              <a:t>logo</a:t>
            </a:r>
            <a:endParaRPr dirty="0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752E719C-48BA-9236-EF5F-029CF634B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2219" y="659068"/>
            <a:ext cx="21859559" cy="2"/>
          </a:xfrm>
          <a:prstGeom prst="line">
            <a:avLst/>
          </a:prstGeom>
          <a:ln w="25400">
            <a:solidFill>
              <a:schemeClr val="tx1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D70F33FF-02F6-CCEE-4C11-19E74344A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2219" y="13028494"/>
            <a:ext cx="21859559" cy="2"/>
          </a:xfrm>
          <a:prstGeom prst="line">
            <a:avLst/>
          </a:prstGeom>
          <a:ln w="25400">
            <a:solidFill>
              <a:schemeClr val="tx1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36AC6BF1-767C-C125-ACEC-41A4F51EED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2219" y="11379613"/>
            <a:ext cx="21859559" cy="2"/>
          </a:xfrm>
          <a:prstGeom prst="line">
            <a:avLst/>
          </a:prstGeom>
          <a:ln w="25400">
            <a:solidFill>
              <a:schemeClr val="tx1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D31BBFA0-A081-016B-77DA-FAF18B5A1485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206499" y="13120319"/>
            <a:ext cx="388621" cy="33528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1206500" y="1183047"/>
            <a:ext cx="21859559" cy="1505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numCol="2" spcCol="1098550">
            <a:normAutofit/>
          </a:bodyPr>
          <a:lstStyle/>
          <a:p>
            <a:r>
              <a:rPr dirty="0"/>
              <a:t>Bullets only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6" name="Slide Number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206500" y="13120319"/>
            <a:ext cx="388621" cy="33528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 spc="0">
                <a:solidFill>
                  <a:srgbClr val="000000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62219" y="659068"/>
            <a:ext cx="21859559" cy="2"/>
          </a:xfrm>
          <a:prstGeom prst="line">
            <a:avLst/>
          </a:prstGeom>
          <a:ln w="25400">
            <a:solidFill>
              <a:srgbClr val="232D48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  <p:sp>
        <p:nvSpPr>
          <p:cNvPr id="3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62219" y="13028494"/>
            <a:ext cx="21859559" cy="2"/>
          </a:xfrm>
          <a:prstGeom prst="line">
            <a:avLst/>
          </a:prstGeom>
          <a:ln w="25400">
            <a:solidFill>
              <a:srgbClr val="232D48"/>
            </a:solidFill>
            <a:miter lim="400000"/>
          </a:ln>
        </p:spPr>
        <p:txBody>
          <a:bodyPr lIns="45718" tIns="45718" rIns="45718" bIns="45718"/>
          <a:lstStyle/>
          <a:p>
            <a:pPr algn="ctr" defTabSz="2438337">
              <a:lnSpc>
                <a:spcPct val="100000"/>
              </a:lnSpc>
              <a:spcBef>
                <a:spcPts val="0"/>
              </a:spcBef>
              <a:defRPr sz="2400" spc="0">
                <a:solidFill>
                  <a:srgbClr val="5E5E5E"/>
                </a:solidFill>
                <a:latin typeface="ITC Franklin Gothic Std Book"/>
                <a:ea typeface="ITC Franklin Gothic Std Book"/>
                <a:cs typeface="ITC Franklin Gothic Std Book"/>
                <a:sym typeface="ITC Franklin Gothic Std Book"/>
              </a:defRPr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657" r:id="rId3"/>
    <p:sldLayoutId id="2147483658" r:id="rId4"/>
    <p:sldLayoutId id="2147483662" r:id="rId5"/>
    <p:sldLayoutId id="2147483676" r:id="rId6"/>
  </p:sldLayoutIdLst>
  <p:transition spd="med"/>
  <p:txStyles>
    <p:titleStyle>
      <a:lvl1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all" spc="-17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1pPr>
      <a:lvl2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all" spc="-17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2pPr>
      <a:lvl3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all" spc="-17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3pPr>
      <a:lvl4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all" spc="-17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4pPr>
      <a:lvl5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all" spc="-17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5pPr>
      <a:lvl6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all" spc="-17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6pPr>
      <a:lvl7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all" spc="-17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7pPr>
      <a:lvl8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all" spc="-17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8pPr>
      <a:lvl9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all" spc="-17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9pPr>
    </p:titleStyle>
    <p:bodyStyle>
      <a:lvl1pPr marL="609600" marR="0" indent="-6096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>
          <a:srgbClr val="666666"/>
        </a:buClr>
        <a:buSzPct val="123000"/>
        <a:buFontTx/>
        <a:buChar char="–"/>
        <a:tabLst/>
        <a:defRPr sz="4800" b="0" i="0" u="none" strike="noStrike" cap="none" spc="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1pPr>
      <a:lvl2pPr marL="1219200" marR="0" indent="-6096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>
          <a:srgbClr val="666666"/>
        </a:buClr>
        <a:buSzPct val="123000"/>
        <a:buFontTx/>
        <a:buChar char="–"/>
        <a:tabLst/>
        <a:defRPr sz="4800" b="0" i="0" u="none" strike="noStrike" cap="none" spc="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2pPr>
      <a:lvl3pPr marL="1828800" marR="0" indent="-6096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>
          <a:srgbClr val="666666"/>
        </a:buClr>
        <a:buSzPct val="123000"/>
        <a:buFontTx/>
        <a:buChar char="–"/>
        <a:tabLst/>
        <a:defRPr sz="4800" b="0" i="0" u="none" strike="noStrike" cap="none" spc="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3pPr>
      <a:lvl4pPr marL="2438400" marR="0" indent="-6096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>
          <a:srgbClr val="666666"/>
        </a:buClr>
        <a:buSzPct val="123000"/>
        <a:buFontTx/>
        <a:buChar char="–"/>
        <a:tabLst/>
        <a:defRPr sz="4800" b="0" i="0" u="none" strike="noStrike" cap="none" spc="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4pPr>
      <a:lvl5pPr marL="3048000" marR="0" indent="-6096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>
          <a:srgbClr val="666666"/>
        </a:buClr>
        <a:buSzPct val="123000"/>
        <a:buFontTx/>
        <a:buChar char="–"/>
        <a:tabLst/>
        <a:defRPr sz="4800" b="0" i="0" u="none" strike="noStrike" cap="none" spc="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5pPr>
      <a:lvl6pPr marL="3657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>
          <a:srgbClr val="666666"/>
        </a:buClr>
        <a:buSzPct val="123000"/>
        <a:buFontTx/>
        <a:buChar char="•"/>
        <a:tabLst/>
        <a:defRPr sz="4800" b="0" i="0" u="none" strike="noStrike" cap="none" spc="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6pPr>
      <a:lvl7pPr marL="4267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>
          <a:srgbClr val="666666"/>
        </a:buClr>
        <a:buSzPct val="123000"/>
        <a:buFontTx/>
        <a:buChar char="•"/>
        <a:tabLst/>
        <a:defRPr sz="4800" b="0" i="0" u="none" strike="noStrike" cap="none" spc="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7pPr>
      <a:lvl8pPr marL="4876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>
          <a:srgbClr val="666666"/>
        </a:buClr>
        <a:buSzPct val="123000"/>
        <a:buFontTx/>
        <a:buChar char="•"/>
        <a:tabLst/>
        <a:defRPr sz="4800" b="0" i="0" u="none" strike="noStrike" cap="none" spc="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8pPr>
      <a:lvl9pPr marL="5486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>
          <a:srgbClr val="666666"/>
        </a:buClr>
        <a:buSzPct val="123000"/>
        <a:buFontTx/>
        <a:buChar char="•"/>
        <a:tabLst/>
        <a:defRPr sz="4800" b="0" i="0" u="none" strike="noStrike" cap="none" spc="0" baseline="0">
          <a:solidFill>
            <a:srgbClr val="232D48"/>
          </a:solidFill>
          <a:uFillTx/>
          <a:latin typeface="ITC Franklin Gothic Std Book"/>
          <a:ea typeface="ITC Franklin Gothic Std Book"/>
          <a:cs typeface="ITC Franklin Gothic Std Book"/>
          <a:sym typeface="ITC Franklin Gothic Std Book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TC Franklin Gothic Std Book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TC Franklin Gothic Std Book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TC Franklin Gothic Std Book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TC Franklin Gothic Std Book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TC Franklin Gothic Std Book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TC Franklin Gothic Std Book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TC Franklin Gothic Std Book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TC Franklin Gothic Std Book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TC Franklin Gothic Std Book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7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Title white"/>
          <p:cNvSpPr txBox="1">
            <a:spLocks noGrp="1"/>
          </p:cNvSpPr>
          <p:nvPr>
            <p:ph type="title"/>
          </p:nvPr>
        </p:nvSpPr>
        <p:spPr>
          <a:xfrm>
            <a:off x="1145394" y="2377440"/>
            <a:ext cx="21971005" cy="4648202"/>
          </a:xfrm>
        </p:spPr>
        <p:txBody>
          <a:bodyPr>
            <a:normAutofit/>
          </a:bodyPr>
          <a:lstStyle/>
          <a:p>
            <a:br>
              <a:rPr lang="en-US" sz="7200" dirty="0">
                <a:effectLst/>
                <a:latin typeface="Times New Roman" panose="02020603050405020304" pitchFamily="18" charset="0"/>
              </a:rPr>
            </a:br>
            <a:br>
              <a:rPr lang="en-US" sz="7200" dirty="0">
                <a:effectLst/>
                <a:latin typeface="Times New Roman" panose="02020603050405020304" pitchFamily="18" charset="0"/>
              </a:rPr>
            </a:br>
            <a:r>
              <a:rPr lang="en-US" sz="7200" dirty="0">
                <a:effectLst/>
                <a:latin typeface="Times New Roman" panose="02020603050405020304" pitchFamily="18" charset="0"/>
              </a:rPr>
              <a:t>INTEGRATING Prerequisite Concepts into the Current Course to Increase Equity &amp; Inclusivity 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56E6586-B2FA-21CD-027E-0B7BEA086CF1}"/>
              </a:ext>
            </a:extLst>
          </p:cNvPr>
          <p:cNvSpPr>
            <a:spLocks noGrp="1"/>
          </p:cNvSpPr>
          <p:nvPr>
            <p:ph type="subTitle" idx="23"/>
          </p:nvPr>
        </p:nvSpPr>
        <p:spPr/>
        <p:txBody>
          <a:bodyPr/>
          <a:lstStyle/>
          <a:p>
            <a:r>
              <a:rPr lang="en-US" dirty="0"/>
              <a:t>Meiqin Li</a:t>
            </a:r>
          </a:p>
        </p:txBody>
      </p:sp>
      <p:sp>
        <p:nvSpPr>
          <p:cNvPr id="346" name="Tobias, July 12th 2023"/>
          <p:cNvSpPr txBox="1">
            <a:spLocks noGrp="1"/>
          </p:cNvSpPr>
          <p:nvPr>
            <p:ph type="body" sz="quarter" idx="1"/>
          </p:nvPr>
        </p:nvSpPr>
        <p:spPr>
          <a:xfrm>
            <a:off x="1206499" y="11966047"/>
            <a:ext cx="18294729" cy="636980"/>
          </a:xfrm>
        </p:spPr>
        <p:txBody>
          <a:bodyPr/>
          <a:lstStyle/>
          <a:p>
            <a:r>
              <a:rPr lang="en-US" dirty="0"/>
              <a:t> May 1st, 2024</a:t>
            </a:r>
          </a:p>
          <a:p>
            <a:endParaRPr lang="en-US" dirty="0"/>
          </a:p>
        </p:txBody>
      </p:sp>
      <p:pic>
        <p:nvPicPr>
          <p:cNvPr id="353" name="Image" descr="Image"/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2"/>
          <a:srcRect l="-73320" t="2745" r="1" b="1128"/>
          <a:stretch/>
        </p:blipFill>
        <p:spPr>
          <a:xfrm>
            <a:off x="17214574" y="11836400"/>
            <a:ext cx="5827770" cy="785337"/>
          </a:xfr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113D0-7DF5-6E1E-E384-317E03057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1F4E9916-056D-0F40-953C-7AC85E9569DA}"/>
              </a:ext>
            </a:extLst>
          </p:cNvPr>
          <p:cNvSpPr txBox="1"/>
          <p:nvPr/>
        </p:nvSpPr>
        <p:spPr>
          <a:xfrm>
            <a:off x="1567448" y="626757"/>
            <a:ext cx="21859559" cy="1505304"/>
          </a:xfrm>
          <a:prstGeom prst="rect">
            <a:avLst/>
          </a:prstGeom>
          <a:ln w="12700">
            <a:miter lim="400000"/>
          </a:ln>
          <a:scene3d>
            <a:camera prst="orthographicFront"/>
            <a:lightRig rig="flat" dir="t"/>
          </a:scene3d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lIns="0" tIns="0" rIns="0" bIns="0" numCol="1" spcCol="1270" anchor="ctr" anchorCtr="0">
            <a:normAutofit/>
          </a:bodyPr>
          <a:lstStyle/>
          <a:p>
            <a:pPr lvl="0" defTabSz="2438337">
              <a:spcBef>
                <a:spcPts val="0"/>
              </a:spcBef>
              <a:spcAft>
                <a:spcPts val="600"/>
              </a:spcAft>
            </a:pPr>
            <a:r>
              <a:rPr lang="en-US" sz="6000" b="1" i="0" u="none" strike="noStrike" kern="1200" cap="none" spc="-170" baseline="0" dirty="0">
                <a:solidFill>
                  <a:schemeClr val="tx1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Example Findings : Incorporate Precalculus into Calculus II – Part II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A33DBD-C72E-F5E4-2A1E-3281CC103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365" y="2132061"/>
            <a:ext cx="15509269" cy="8705088"/>
          </a:xfrm>
          <a:prstGeom prst="rect">
            <a:avLst/>
          </a:prstGeom>
          <a:noFill/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4847AD-B4D8-F306-3291-626EE43E1E2E}"/>
              </a:ext>
            </a:extLst>
          </p:cNvPr>
          <p:cNvSpPr txBox="1"/>
          <p:nvPr/>
        </p:nvSpPr>
        <p:spPr>
          <a:xfrm>
            <a:off x="3175761" y="11205374"/>
            <a:ext cx="18642931" cy="7571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P1: Passed with 1 attempt, …,         </a:t>
            </a:r>
            <a:r>
              <a:rPr kumimoji="0" lang="en-US" sz="4800" b="0" i="0" u="none" strike="noStrike" cap="none" spc="-87" normalizeH="0" baseline="0" dirty="0">
                <a:ln>
                  <a:noFill/>
                </a:ln>
                <a:solidFill>
                  <a:srgbClr val="232D48"/>
                </a:solidFill>
                <a:effectLst/>
                <a:uFillTx/>
                <a:latin typeface="ITC Franklin Gothic Std Med"/>
                <a:ea typeface="ITC Franklin Gothic Std Med"/>
                <a:cs typeface="ITC Franklin Gothic Std Med"/>
                <a:sym typeface="ITC Franklin Gothic Std Medium"/>
              </a:rPr>
              <a:t>NP1: took one attempt and did not pass,…</a:t>
            </a:r>
          </a:p>
        </p:txBody>
      </p:sp>
    </p:spTree>
    <p:extLst>
      <p:ext uri="{BB962C8B-B14F-4D97-AF65-F5344CB8AC3E}">
        <p14:creationId xmlns:p14="http://schemas.microsoft.com/office/powerpoint/2010/main" val="175701892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08361-2C4B-0EC2-7F61-ADB7FD2C74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4B0C1BE9-EBFA-3427-1F08-EACF8999723E}"/>
              </a:ext>
            </a:extLst>
          </p:cNvPr>
          <p:cNvSpPr txBox="1"/>
          <p:nvPr/>
        </p:nvSpPr>
        <p:spPr>
          <a:xfrm>
            <a:off x="1495259" y="626757"/>
            <a:ext cx="21859559" cy="1505304"/>
          </a:xfrm>
          <a:prstGeom prst="rect">
            <a:avLst/>
          </a:prstGeom>
          <a:ln w="12700">
            <a:miter lim="400000"/>
          </a:ln>
          <a:scene3d>
            <a:camera prst="orthographicFront"/>
            <a:lightRig rig="flat" dir="t"/>
          </a:scene3d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lIns="0" tIns="0" rIns="0" bIns="0" numCol="1" spcCol="1270" anchor="ctr" anchorCtr="0">
            <a:normAutofit/>
          </a:bodyPr>
          <a:lstStyle/>
          <a:p>
            <a:pPr lvl="0" defTabSz="2438337">
              <a:spcBef>
                <a:spcPts val="0"/>
              </a:spcBef>
              <a:spcAft>
                <a:spcPts val="600"/>
              </a:spcAft>
            </a:pPr>
            <a:r>
              <a:rPr lang="en-US" sz="6000" b="1" i="0" u="none" strike="noStrike" kern="1200" cap="none" spc="-170" baseline="0" dirty="0">
                <a:solidFill>
                  <a:schemeClr val="tx1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Example Findings : Incorporate Precalculus into Calculus II – Part III</a:t>
            </a:r>
          </a:p>
        </p:txBody>
      </p:sp>
      <p:pic>
        <p:nvPicPr>
          <p:cNvPr id="2" name="Picture 1" descr="A screenshot of a paper&#10;&#10;Description automatically generated">
            <a:extLst>
              <a:ext uri="{FF2B5EF4-FFF2-40B4-BE49-F238E27FC236}">
                <a16:creationId xmlns:a16="http://schemas.microsoft.com/office/drawing/2014/main" id="{2FF90A83-1CAF-6A00-5CBF-6AC692DD9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996" y="2132061"/>
            <a:ext cx="16768677" cy="99957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822493-75D1-7B07-4C64-8374A8E79FF2}"/>
              </a:ext>
            </a:extLst>
          </p:cNvPr>
          <p:cNvSpPr txBox="1"/>
          <p:nvPr/>
        </p:nvSpPr>
        <p:spPr>
          <a:xfrm>
            <a:off x="1203159" y="2132061"/>
            <a:ext cx="6160169" cy="97560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285750" marR="0" indent="-28575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Overall, most students had positive perceptions of the pre-calculus intervention in supporting their learning </a:t>
            </a:r>
          </a:p>
          <a:p>
            <a:pPr marL="285750" marR="0" indent="-28575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&gt;=75% students agreed or strongly agree that the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intervention helped them learn pre-calculus concepts and was effective. </a:t>
            </a:r>
          </a:p>
          <a:p>
            <a:pPr marL="285750" marR="0" indent="-28575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4400" b="0" i="0" u="none" strike="noStrike" cap="none" spc="-87" normalizeH="0" baseline="0" dirty="0">
                <a:ln>
                  <a:noFill/>
                </a:ln>
                <a:solidFill>
                  <a:srgbClr val="000000"/>
                </a:solidFill>
                <a:uFillTx/>
                <a:latin typeface="Times New Roman" panose="02020603050405020304" pitchFamily="18" charset="0"/>
                <a:cs typeface="ITC Franklin Gothic Std Med"/>
                <a:sym typeface="ITC Franklin Gothic Std Medium"/>
              </a:rPr>
              <a:t>More interesting findings can be found in [1]</a:t>
            </a:r>
            <a:endParaRPr kumimoji="0" lang="en-US" sz="4400" b="0" i="0" u="none" strike="noStrike" cap="none" spc="-87" normalizeH="0" baseline="0" dirty="0">
              <a:ln>
                <a:noFill/>
              </a:ln>
              <a:solidFill>
                <a:srgbClr val="232D48"/>
              </a:solidFill>
              <a:effectLst/>
              <a:uFillTx/>
              <a:latin typeface="ITC Franklin Gothic Std Med"/>
              <a:ea typeface="ITC Franklin Gothic Std Med"/>
              <a:cs typeface="ITC Franklin Gothic Std Med"/>
              <a:sym typeface="ITC Franklin Gothic Std Mediu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DF5DF4-D80C-1E04-F050-8DC995915F56}"/>
              </a:ext>
            </a:extLst>
          </p:cNvPr>
          <p:cNvSpPr txBox="1"/>
          <p:nvPr/>
        </p:nvSpPr>
        <p:spPr>
          <a:xfrm>
            <a:off x="1527342" y="11888065"/>
            <a:ext cx="21653499" cy="23093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kumimoji="0" lang="en-US" sz="2000" b="1" i="0" u="none" strike="noStrike" cap="none" spc="-87" normalizeH="0" baseline="0" dirty="0">
                <a:ln>
                  <a:noFill/>
                </a:ln>
                <a:solidFill>
                  <a:srgbClr val="232D48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1]  M. Li, S. Pisano, J. Marley, 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kumimoji="0" lang="en-US" sz="2000" b="1" i="0" u="none" strike="noStrike" cap="none" spc="-87" normalizeH="0" baseline="0" dirty="0">
                <a:ln>
                  <a:noFill/>
                </a:ln>
                <a:solidFill>
                  <a:srgbClr val="232D48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Fernando,  and L. Wheeler,  “Integrating Precalculus into Calculus II and Its Outcomes”, ASEE,  2024, to appear</a:t>
            </a:r>
          </a:p>
          <a:p>
            <a:endParaRPr kumimoji="0" lang="en-US" sz="4800" b="0" i="0" u="none" strike="noStrike" cap="none" spc="-87" normalizeH="0" baseline="0" dirty="0">
              <a:ln>
                <a:noFill/>
              </a:ln>
              <a:solidFill>
                <a:srgbClr val="232D48"/>
              </a:solidFill>
              <a:effectLst/>
              <a:uFillTx/>
              <a:latin typeface="ITC Franklin Gothic Std Med"/>
              <a:ea typeface="ITC Franklin Gothic Std Med"/>
              <a:cs typeface="ITC Franklin Gothic Std Med"/>
              <a:sym typeface="ITC Franklin Gothic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03860240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Tobias, July 13th 2023"/>
          <p:cNvSpPr txBox="1">
            <a:spLocks noGrp="1"/>
          </p:cNvSpPr>
          <p:nvPr>
            <p:ph type="body" sz="quarter" idx="1"/>
          </p:nvPr>
        </p:nvSpPr>
        <p:spPr>
          <a:xfrm>
            <a:off x="1206500" y="11966575"/>
            <a:ext cx="18294350" cy="636588"/>
          </a:xfrm>
        </p:spPr>
        <p:txBody>
          <a:bodyPr>
            <a:normAutofit/>
          </a:bodyPr>
          <a:lstStyle/>
          <a:p>
            <a:r>
              <a:rPr lang="en-US" dirty="0"/>
              <a:t>Meiqin Li</a:t>
            </a:r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F938D10F-DB94-D034-E542-E92019E4A844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/>
          <a:srcRect l="-78094" t="833" b="393"/>
          <a:stretch/>
        </p:blipFill>
        <p:spPr>
          <a:xfrm>
            <a:off x="17214850" y="11836400"/>
            <a:ext cx="5827713" cy="785813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29CB8A-B0FE-0F7D-C620-5DA32F04F959}"/>
              </a:ext>
            </a:extLst>
          </p:cNvPr>
          <p:cNvSpPr txBox="1"/>
          <p:nvPr/>
        </p:nvSpPr>
        <p:spPr>
          <a:xfrm>
            <a:off x="1206500" y="772677"/>
            <a:ext cx="20598733" cy="15106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spc="-87" normalizeH="0" baseline="0" dirty="0">
                <a:ln>
                  <a:noFill/>
                </a:ln>
                <a:solidFill>
                  <a:srgbClr val="232D48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Discussions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C02349-7359-080B-8CB5-4A7D8C746A9C}"/>
              </a:ext>
            </a:extLst>
          </p:cNvPr>
          <p:cNvSpPr txBox="1"/>
          <p:nvPr/>
        </p:nvSpPr>
        <p:spPr>
          <a:xfrm>
            <a:off x="1361239" y="2982559"/>
            <a:ext cx="20289254" cy="86341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685800" indent="-685800">
              <a:buFont typeface="Wingdings" pitchFamily="2" charset="2"/>
              <a:buChar char="Ø"/>
            </a:pPr>
            <a:r>
              <a:rPr lang="en-US" sz="5400" dirty="0">
                <a:effectLst/>
                <a:latin typeface="Times New Roman" panose="02020603050405020304" pitchFamily="18" charset="0"/>
              </a:rPr>
              <a:t>Any question about this strategy?</a:t>
            </a:r>
          </a:p>
          <a:p>
            <a:pPr marL="685800" indent="-685800">
              <a:buFont typeface="Wingdings" pitchFamily="2" charset="2"/>
              <a:buChar char="Ø"/>
            </a:pPr>
            <a:r>
              <a:rPr lang="en-US" sz="5400" dirty="0">
                <a:latin typeface="Times New Roman" panose="02020603050405020304" pitchFamily="18" charset="0"/>
              </a:rPr>
              <a:t>H</a:t>
            </a:r>
            <a:r>
              <a:rPr lang="en-US" sz="5400" dirty="0">
                <a:effectLst/>
                <a:latin typeface="Times New Roman" panose="02020603050405020304" pitchFamily="18" charset="0"/>
              </a:rPr>
              <a:t>ow does such strategy apply to your own subject?</a:t>
            </a:r>
          </a:p>
          <a:p>
            <a:pPr marL="685800" indent="-685800">
              <a:buFont typeface="Wingdings" pitchFamily="2" charset="2"/>
              <a:buChar char="Ø"/>
            </a:pPr>
            <a:r>
              <a:rPr lang="en-US" sz="5400" dirty="0">
                <a:effectLst/>
                <a:latin typeface="Times New Roman" panose="02020603050405020304" pitchFamily="18" charset="0"/>
              </a:rPr>
              <a:t>Any possible challenges when applying such strategy to your own subject? </a:t>
            </a:r>
          </a:p>
          <a:p>
            <a:pPr marL="685800" indent="-685800">
              <a:buFont typeface="Wingdings" pitchFamily="2" charset="2"/>
              <a:buChar char="Ø"/>
            </a:pPr>
            <a:r>
              <a:rPr lang="en-US" sz="5400" dirty="0">
                <a:effectLst/>
                <a:latin typeface="Times New Roman" panose="02020603050405020304" pitchFamily="18" charset="0"/>
              </a:rPr>
              <a:t>Anything else? </a:t>
            </a:r>
          </a:p>
          <a:p>
            <a:pPr marL="685800" indent="-685800">
              <a:buFont typeface="Wingdings" pitchFamily="2" charset="2"/>
              <a:buChar char="Ø"/>
            </a:pPr>
            <a:endParaRPr lang="en-US" dirty="0">
              <a:effectLst/>
              <a:latin typeface="Times New Roman" panose="02020603050405020304" pitchFamily="18" charset="0"/>
            </a:endParaRPr>
          </a:p>
          <a:p>
            <a:pPr marL="685800" marR="0" indent="-68580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4800" b="0" i="0" u="none" strike="noStrike" cap="none" spc="-87" normalizeH="0" baseline="0" dirty="0">
              <a:ln>
                <a:noFill/>
              </a:ln>
              <a:solidFill>
                <a:srgbClr val="232D48"/>
              </a:solidFill>
              <a:effectLst/>
              <a:uFillTx/>
              <a:latin typeface="ITC Franklin Gothic Std Med"/>
              <a:ea typeface="ITC Franklin Gothic Std Med"/>
              <a:cs typeface="ITC Franklin Gothic Std Med"/>
              <a:sym typeface="ITC Franklin Gothic Std Medium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5C9D4-DDB4-81B6-A30F-6F8F1BEE9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231F71-D7EE-57D0-EB3B-2A41B7846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863" y="2253112"/>
            <a:ext cx="21971005" cy="4648202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52" name="Tobias, July 13th 2023">
            <a:extLst>
              <a:ext uri="{FF2B5EF4-FFF2-40B4-BE49-F238E27FC236}">
                <a16:creationId xmlns:a16="http://schemas.microsoft.com/office/drawing/2014/main" id="{599DAE64-9F27-0DF4-F546-CEEDAD3553D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1206500" y="11966575"/>
            <a:ext cx="18294350" cy="636588"/>
          </a:xfrm>
        </p:spPr>
        <p:txBody>
          <a:bodyPr>
            <a:normAutofit/>
          </a:bodyPr>
          <a:lstStyle/>
          <a:p>
            <a:r>
              <a:rPr lang="en-US" dirty="0"/>
              <a:t>Meiqin Li</a:t>
            </a:r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1552CE3E-E376-1A11-9E9D-C4D8ECC5DA7F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/>
          <a:srcRect l="-78094" t="833" b="393"/>
          <a:stretch/>
        </p:blipFill>
        <p:spPr>
          <a:xfrm>
            <a:off x="17214850" y="11836400"/>
            <a:ext cx="5827713" cy="785813"/>
          </a:xfrm>
        </p:spPr>
      </p:pic>
      <p:pic>
        <p:nvPicPr>
          <p:cNvPr id="3" name="Picture 2" descr="A building with a domed roof and trees&#10;&#10;Description automatically generated">
            <a:extLst>
              <a:ext uri="{FF2B5EF4-FFF2-40B4-BE49-F238E27FC236}">
                <a16:creationId xmlns:a16="http://schemas.microsoft.com/office/drawing/2014/main" id="{89411F22-B5CA-43C0-4792-6E6B40163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043" y="697832"/>
            <a:ext cx="13699957" cy="1076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16668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Bullet…"/>
          <p:cNvSpPr txBox="1">
            <a:spLocks noGrp="1"/>
          </p:cNvSpPr>
          <p:nvPr>
            <p:ph type="body" sz="half" idx="21"/>
          </p:nvPr>
        </p:nvSpPr>
        <p:spPr>
          <a:xfrm>
            <a:off x="1206499" y="3224464"/>
            <a:ext cx="12244806" cy="9529010"/>
          </a:xfr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deficiency in prerequisite skills poses obstacles to student achievement, e.g.</a:t>
            </a:r>
          </a:p>
          <a:p>
            <a:pPr marL="161544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reduced confidence</a:t>
            </a:r>
          </a:p>
          <a:p>
            <a:pPr marL="161544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increased 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44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tudy 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44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ime</a:t>
            </a:r>
          </a:p>
          <a:p>
            <a:pPr marL="161544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4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ifficulty understanding 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44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oncepts</a:t>
            </a:r>
            <a:endParaRPr lang="en-US" dirty="0">
              <a:solidFill>
                <a:schemeClr val="tx1"/>
              </a:solidFill>
              <a:effectLst/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O</a:t>
            </a:r>
            <a:r>
              <a:rPr lang="en-US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ffering dedicated prerequisite courses may not be feasible due to various factors, e.g.</a:t>
            </a:r>
            <a:endParaRPr lang="en-US" sz="2000" dirty="0">
              <a:solidFill>
                <a:schemeClr val="tx1"/>
              </a:solidFill>
              <a:effectLst/>
              <a:latin typeface="Helvetica" pitchFamily="2" charset="0"/>
            </a:endParaRPr>
          </a:p>
          <a:p>
            <a:pPr marL="1618488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delayed graduation</a:t>
            </a:r>
          </a:p>
          <a:p>
            <a:pPr marL="1618488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issues</a:t>
            </a:r>
          </a:p>
          <a:p>
            <a:pPr marL="1618488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lready taken it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5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5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solidFill>
                <a:srgbClr val="0D0D0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Placeholder 9" descr="Several people studying with books&#10;&#10;Description automatically generated with medium confidence">
            <a:extLst>
              <a:ext uri="{FF2B5EF4-FFF2-40B4-BE49-F238E27FC236}">
                <a16:creationId xmlns:a16="http://schemas.microsoft.com/office/drawing/2014/main" id="{BDF024AB-4209-2E6D-48A7-287A5B9D3CE1}"/>
              </a:ext>
            </a:extLst>
          </p:cNvPr>
          <p:cNvPicPr>
            <a:picLocks noGrp="1" noChangeAspect="1"/>
          </p:cNvPicPr>
          <p:nvPr>
            <p:ph type="pic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7" r="13317"/>
          <a:stretch>
            <a:fillRect/>
          </a:stretch>
        </p:blipFill>
        <p:spPr>
          <a:xfrm>
            <a:off x="14173200" y="2390846"/>
            <a:ext cx="10210800" cy="8934307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FFFDE3-53C5-2680-635B-D8C54F01F49F}"/>
              </a:ext>
            </a:extLst>
          </p:cNvPr>
          <p:cNvSpPr txBox="1"/>
          <p:nvPr/>
        </p:nvSpPr>
        <p:spPr>
          <a:xfrm>
            <a:off x="1206499" y="962526"/>
            <a:ext cx="8755647" cy="15106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spc="-87" normalizeH="0" baseline="0" dirty="0">
                <a:ln>
                  <a:noFill/>
                </a:ln>
                <a:solidFill>
                  <a:srgbClr val="232D48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Prerequisite Skills: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7CE24-73D0-9AAD-A4F6-5FB8E15DA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1092B6F-E479-7491-664E-BC5AEC65A369}"/>
              </a:ext>
            </a:extLst>
          </p:cNvPr>
          <p:cNvSpPr txBox="1"/>
          <p:nvPr/>
        </p:nvSpPr>
        <p:spPr>
          <a:xfrm>
            <a:off x="5095040" y="3146944"/>
            <a:ext cx="14627058" cy="612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spcBef>
                <a:spcPts val="6300"/>
              </a:spcBef>
              <a:spcAft>
                <a:spcPts val="1800"/>
              </a:spcAft>
            </a:pPr>
            <a:r>
              <a:rPr lang="en-US" sz="5400" dirty="0">
                <a:latin typeface="Times New Roman" panose="02020603050405020304" pitchFamily="18" charset="0"/>
              </a:rPr>
              <a:t>P</a:t>
            </a:r>
            <a:r>
              <a:rPr lang="en-US" sz="5400" dirty="0">
                <a:effectLst/>
                <a:latin typeface="Times New Roman" panose="02020603050405020304" pitchFamily="18" charset="0"/>
              </a:rPr>
              <a:t>resent a practical way - mastery-based approach,  to create “equitable preparation” of the prerequisite skills for the current course that could be applied to many subjects, by taking calculus class for example (inc</a:t>
            </a:r>
            <a:r>
              <a:rPr lang="en-US" sz="5400" dirty="0">
                <a:latin typeface="Times New Roman" panose="02020603050405020304" pitchFamily="18" charset="0"/>
              </a:rPr>
              <a:t>orporating precalculus skills into Calculus II).</a:t>
            </a:r>
            <a:endParaRPr lang="en-US" dirty="0">
              <a:effectLst/>
              <a:latin typeface="Times New Roman" panose="02020603050405020304" pitchFamily="18" charset="0"/>
            </a:endParaRPr>
          </a:p>
          <a:p>
            <a:endParaRPr lang="en-US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DC9C2B-15DE-43CB-7099-FF94EED57146}"/>
              </a:ext>
            </a:extLst>
          </p:cNvPr>
          <p:cNvSpPr txBox="1"/>
          <p:nvPr/>
        </p:nvSpPr>
        <p:spPr>
          <a:xfrm>
            <a:off x="1106905" y="580170"/>
            <a:ext cx="10563726" cy="15106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000" b="1" dirty="0">
                <a:effectLst/>
                <a:latin typeface="Times New Roman" panose="02020603050405020304" pitchFamily="18" charset="0"/>
              </a:rPr>
              <a:t>Presentation Objective:</a:t>
            </a:r>
            <a:endParaRPr kumimoji="0" lang="en-US" sz="6000" b="0" i="0" u="none" strike="noStrike" cap="none" spc="-87" normalizeH="0" baseline="0" dirty="0">
              <a:ln>
                <a:noFill/>
              </a:ln>
              <a:solidFill>
                <a:srgbClr val="232D48"/>
              </a:solidFill>
              <a:effectLst/>
              <a:uFillTx/>
              <a:latin typeface="ITC Franklin Gothic Std Med"/>
              <a:ea typeface="ITC Franklin Gothic Std Med"/>
              <a:cs typeface="ITC Franklin Gothic Std Med"/>
              <a:sym typeface="ITC Franklin Gothic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5523783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DED611E0-D6C4-211E-A631-30D95A52E4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6803796"/>
              </p:ext>
            </p:extLst>
          </p:nvPr>
        </p:nvGraphicFramePr>
        <p:xfrm>
          <a:off x="1038058" y="2208677"/>
          <a:ext cx="21971000" cy="10213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8B3B084-041D-EDF9-16D6-A600309122A1}"/>
              </a:ext>
            </a:extLst>
          </p:cNvPr>
          <p:cNvSpPr txBox="1"/>
          <p:nvPr/>
        </p:nvSpPr>
        <p:spPr>
          <a:xfrm>
            <a:off x="1399005" y="489277"/>
            <a:ext cx="20737286" cy="15106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spc="-87" normalizeH="0" baseline="0" dirty="0">
                <a:ln>
                  <a:noFill/>
                </a:ln>
                <a:solidFill>
                  <a:srgbClr val="232D48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Strategy (Take-Away):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Hidden" hidden="1">
            <a:extLst>
              <a:ext uri="{FF2B5EF4-FFF2-40B4-BE49-F238E27FC236}">
                <a16:creationId xmlns:a16="http://schemas.microsoft.com/office/drawing/2014/main" id="{DB905EB0-670D-E93F-574E-6DE055C6A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Title for 3-column Bullets Slide – Hidden</a:t>
            </a:r>
          </a:p>
        </p:txBody>
      </p:sp>
      <p:sp>
        <p:nvSpPr>
          <p:cNvPr id="10" name="Rounded Rectangle 4">
            <a:extLst>
              <a:ext uri="{FF2B5EF4-FFF2-40B4-BE49-F238E27FC236}">
                <a16:creationId xmlns:a16="http://schemas.microsoft.com/office/drawing/2014/main" id="{AD136ED6-C702-12C5-7474-9EF65162E617}"/>
              </a:ext>
            </a:extLst>
          </p:cNvPr>
          <p:cNvSpPr txBox="1"/>
          <p:nvPr/>
        </p:nvSpPr>
        <p:spPr>
          <a:xfrm>
            <a:off x="1116963" y="457200"/>
            <a:ext cx="21771780" cy="1841296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205740" tIns="205740" rIns="205740" bIns="205740" numCol="1" spcCol="1270" anchor="ctr" anchorCtr="0">
            <a:noAutofit/>
          </a:bodyPr>
          <a:lstStyle/>
          <a:p>
            <a:pPr marL="0" lvl="0" indent="0" algn="l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b="1" i="0" kern="12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1: Create the list of learning targets for prerequisite skills.</a:t>
            </a:r>
            <a:endParaRPr lang="en-US" sz="60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6993A4-33CB-A83C-16F7-254026B0C33D}"/>
              </a:ext>
            </a:extLst>
          </p:cNvPr>
          <p:cNvSpPr txBox="1"/>
          <p:nvPr/>
        </p:nvSpPr>
        <p:spPr>
          <a:xfrm>
            <a:off x="1495257" y="2298496"/>
            <a:ext cx="18600821" cy="49039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marR="0" indent="-57150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Analyze the prerequisite skills required for the current course.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US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ompile a list of learning objectives (&lt;=25) corresponding to these prerequisites.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en-US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This list is accessible to all students.</a:t>
            </a:r>
            <a:endParaRPr kumimoji="0" lang="en-US" sz="1800" b="0" i="0" u="none" strike="noStrike" cap="none" spc="-87" normalizeH="0" baseline="0" dirty="0">
              <a:ln>
                <a:noFill/>
              </a:ln>
              <a:solidFill>
                <a:schemeClr val="tx1"/>
              </a:solidFill>
              <a:uFillTx/>
              <a:latin typeface="Times New Roman" panose="02020603050405020304" pitchFamily="18" charset="0"/>
              <a:cs typeface="ITC Franklin Gothic Std Med"/>
              <a:sym typeface="ITC Franklin Gothic Std Medium"/>
            </a:endParaRPr>
          </a:p>
          <a:p>
            <a:pPr marR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tabLst/>
            </a:pPr>
            <a:endParaRPr kumimoji="0" lang="en-US" sz="4800" b="0" i="0" u="none" strike="noStrike" cap="none" spc="-87" normalizeH="0" baseline="0" dirty="0">
              <a:ln>
                <a:noFill/>
              </a:ln>
              <a:solidFill>
                <a:srgbClr val="232D48"/>
              </a:solidFill>
              <a:effectLst/>
              <a:uFillTx/>
              <a:latin typeface="ITC Franklin Gothic Std Med"/>
              <a:ea typeface="ITC Franklin Gothic Std Med"/>
              <a:cs typeface="ITC Franklin Gothic Std Med"/>
              <a:sym typeface="ITC Franklin Gothic Std Medium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BD3B7B-9323-EC48-15F7-41E83CABEEC4}"/>
              </a:ext>
            </a:extLst>
          </p:cNvPr>
          <p:cNvSpPr txBox="1"/>
          <p:nvPr/>
        </p:nvSpPr>
        <p:spPr>
          <a:xfrm>
            <a:off x="2509937" y="6251652"/>
            <a:ext cx="19924295" cy="55840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</a:t>
            </a:r>
          </a:p>
          <a:p>
            <a:pPr marR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sz="4400" b="1" i="0" u="none" strike="noStrike" cap="none" spc="-87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Learning objectives of Precalculus: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kumimoji="0" lang="en-US" sz="4400" b="0" i="0" u="none" strike="noStrike" cap="none" spc="-87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simplify expressions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kumimoji="0" lang="en-US" sz="4400" b="0" i="0" u="none" strike="noStrike" cap="none" spc="-87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apply Laws of Logs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kumimoji="0" lang="en-US" sz="4400" b="0" i="0" u="none" strike="noStrike" cap="none" spc="-87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determine limits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kumimoji="0" lang="en-US" sz="4400" b="0" i="0" u="none" strike="noStrike" cap="none" spc="-87" normalizeH="0" baseline="0" dirty="0">
              <a:ln>
                <a:noFill/>
              </a:ln>
              <a:solidFill>
                <a:srgbClr val="232D48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ITC Franklin Gothic Std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27DD9-DEB2-3032-0E4C-2A7449875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0218788-1680-AE68-99DE-1333E5F68D83}"/>
              </a:ext>
            </a:extLst>
          </p:cNvPr>
          <p:cNvSpPr txBox="1"/>
          <p:nvPr/>
        </p:nvSpPr>
        <p:spPr>
          <a:xfrm>
            <a:off x="1013995" y="2910777"/>
            <a:ext cx="9359900" cy="8256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lIns="50800" tIns="50800" rIns="50800" bIns="50800" numCol="1" spcCol="38100" rtlCol="0">
            <a:normAutofit/>
          </a:bodyPr>
          <a:lstStyle/>
          <a:p>
            <a:pPr marL="685800" indent="-685800">
              <a:lnSpc>
                <a:spcPct val="100000"/>
              </a:lnSpc>
              <a:buClr>
                <a:srgbClr val="666666"/>
              </a:buClr>
              <a:buSzPct val="123000"/>
              <a:buFont typeface="Wingdings" pitchFamily="2" charset="2"/>
              <a:buChar char="Ø"/>
            </a:pPr>
            <a:r>
              <a:rPr lang="en-US" sz="4400" i="0" u="none" strike="noStrike" cap="none" spc="-87" baseline="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ITC Franklin Gothic Std Book" panose="020B0504030503020204" pitchFamily="34" charset="0"/>
                <a:cs typeface="Times New Roman" panose="02020603050405020304" pitchFamily="18" charset="0"/>
                <a:sym typeface="ITC Franklin Gothic Std Medium"/>
              </a:rPr>
              <a:t>Determine the type of questions according to the specific course (free-response, MCP, etc.)</a:t>
            </a:r>
            <a:endParaRPr lang="en-US" sz="4400" i="0" u="none" strike="noStrike" cap="none" spc="-87" baseline="0" dirty="0">
              <a:solidFill>
                <a:schemeClr val="tx1"/>
              </a:solidFill>
              <a:effectLst/>
              <a:uFillTx/>
              <a:latin typeface="Times New Roman" panose="02020603050405020304" pitchFamily="18" charset="0"/>
              <a:ea typeface="ITC Franklin Gothic Std Book" panose="020B0504030503020204" pitchFamily="34" charset="0"/>
              <a:cs typeface="Times New Roman" panose="02020603050405020304" pitchFamily="18" charset="0"/>
              <a:sym typeface="ITC Franklin Gothic Std Medium"/>
            </a:endParaRPr>
          </a:p>
          <a:p>
            <a:pPr marL="685800" indent="-685800">
              <a:lnSpc>
                <a:spcPct val="100000"/>
              </a:lnSpc>
              <a:buClr>
                <a:srgbClr val="666666"/>
              </a:buClr>
              <a:buSzPct val="123000"/>
              <a:buFont typeface="Wingdings" pitchFamily="2" charset="2"/>
              <a:buChar char="Ø"/>
            </a:pPr>
            <a:r>
              <a:rPr lang="en-US" sz="4400" i="0" u="none" strike="noStrike" cap="none" spc="-87" baseline="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ITC Franklin Gothic Std Book" panose="020B0504030503020204" pitchFamily="34" charset="0"/>
                <a:cs typeface="Times New Roman" panose="02020603050405020304" pitchFamily="18" charset="0"/>
                <a:sym typeface="ITC Franklin Gothic Std Medium"/>
              </a:rPr>
              <a:t>C</a:t>
            </a:r>
            <a:r>
              <a:rPr lang="en-US" sz="4400" i="0" u="none" strike="noStrike" cap="none" spc="-87" baseline="0" dirty="0">
                <a:solidFill>
                  <a:schemeClr val="tx1"/>
                </a:solidFill>
                <a:effectLst/>
                <a:uFillTx/>
                <a:latin typeface="Times New Roman" panose="02020603050405020304" pitchFamily="18" charset="0"/>
                <a:ea typeface="ITC Franklin Gothic Std Book" panose="020B0504030503020204" pitchFamily="34" charset="0"/>
                <a:cs typeface="Times New Roman" panose="02020603050405020304" pitchFamily="18" charset="0"/>
                <a:sym typeface="ITC Franklin Gothic Std Medium"/>
              </a:rPr>
              <a:t>reate multiple different but comparable versions of comprehensive assessments for prerequisite skills that are aligned with the learning targets</a:t>
            </a:r>
            <a:endParaRPr kumimoji="0" lang="en-US" sz="4400" i="0" u="none" strike="noStrike" cap="none" spc="-87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Times New Roman" panose="02020603050405020304" pitchFamily="18" charset="0"/>
              <a:ea typeface="ITC Franklin Gothic Std Book" panose="020B0504030503020204" pitchFamily="34" charset="0"/>
              <a:cs typeface="Times New Roman" panose="02020603050405020304" pitchFamily="18" charset="0"/>
              <a:sym typeface="ITC Franklin Gothic Std Medium"/>
            </a:endParaRPr>
          </a:p>
        </p:txBody>
      </p:sp>
      <p:pic>
        <p:nvPicPr>
          <p:cNvPr id="7" name="Picture 6" descr="A table of mathematical equations&#10;&#10;Description automatically generated">
            <a:extLst>
              <a:ext uri="{FF2B5EF4-FFF2-40B4-BE49-F238E27FC236}">
                <a16:creationId xmlns:a16="http://schemas.microsoft.com/office/drawing/2014/main" id="{C8481287-B6D9-ABC8-76C2-E359A3360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421" y="2299380"/>
            <a:ext cx="13555579" cy="10226843"/>
          </a:xfrm>
          <a:prstGeom prst="rect">
            <a:avLst/>
          </a:prstGeom>
          <a:noFill/>
        </p:spPr>
      </p:pic>
      <p:sp>
        <p:nvSpPr>
          <p:cNvPr id="5" name="Title Hidden" hidden="1">
            <a:extLst>
              <a:ext uri="{FF2B5EF4-FFF2-40B4-BE49-F238E27FC236}">
                <a16:creationId xmlns:a16="http://schemas.microsoft.com/office/drawing/2014/main" id="{18271C8E-565F-ACC7-EDD3-6A82CD5B0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300"/>
              <a:t>Title for 3-column Bullets Slide – Hidden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1A28DE-9957-FAEF-0846-40CBE07F0704}"/>
              </a:ext>
            </a:extLst>
          </p:cNvPr>
          <p:cNvSpPr txBox="1"/>
          <p:nvPr/>
        </p:nvSpPr>
        <p:spPr>
          <a:xfrm>
            <a:off x="1013995" y="875189"/>
            <a:ext cx="22952909" cy="17543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lvl="0" indent="0" algn="l" defTabSz="240030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6000" b="1" i="0" kern="12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2: Create multiple different but comparable versions of assessments. </a:t>
            </a:r>
            <a:endParaRPr lang="en-US" sz="60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3CD9E6-98AA-DEF6-CF93-2A98D6699A68}"/>
              </a:ext>
            </a:extLst>
          </p:cNvPr>
          <p:cNvSpPr txBox="1"/>
          <p:nvPr/>
        </p:nvSpPr>
        <p:spPr>
          <a:xfrm>
            <a:off x="703848" y="10094259"/>
            <a:ext cx="9670047" cy="19205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spc="-87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The example of precalculus is displayed in the right table. We created multiple versions with 30 MCP in each. </a:t>
            </a:r>
          </a:p>
        </p:txBody>
      </p:sp>
    </p:spTree>
    <p:extLst>
      <p:ext uri="{BB962C8B-B14F-4D97-AF65-F5344CB8AC3E}">
        <p14:creationId xmlns:p14="http://schemas.microsoft.com/office/powerpoint/2010/main" val="36732871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45616C-8787-666B-0596-3D8166F18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CE4FFA2-6668-94B6-ED95-020BF9AD02E1}"/>
              </a:ext>
            </a:extLst>
          </p:cNvPr>
          <p:cNvSpPr txBox="1"/>
          <p:nvPr/>
        </p:nvSpPr>
        <p:spPr>
          <a:xfrm>
            <a:off x="1013995" y="2725766"/>
            <a:ext cx="9359900" cy="8256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lIns="50800" tIns="50800" rIns="50800" bIns="50800" numCol="1" spcCol="38100" rtlCol="0">
            <a:normAutofit fontScale="92500"/>
          </a:bodyPr>
          <a:lstStyle/>
          <a:p>
            <a:pPr marL="685800" indent="-685800">
              <a:lnSpc>
                <a:spcPct val="100000"/>
              </a:lnSpc>
              <a:buClr>
                <a:srgbClr val="666666"/>
              </a:buClr>
              <a:buSzPct val="123000"/>
              <a:buFont typeface="Wingdings" pitchFamily="2" charset="2"/>
              <a:buChar char="Ø"/>
            </a:pPr>
            <a:r>
              <a:rPr lang="en-US" sz="4400" b="0" i="0" u="none" strike="noStrike" cap="none" spc="-87" baseline="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ITC Franklin Gothic Std Book" panose="020B0504030503020204" pitchFamily="34" charset="0"/>
                <a:cs typeface="Times New Roman" panose="02020603050405020304" pitchFamily="18" charset="0"/>
                <a:sym typeface="ITC Franklin Gothic Std Medium"/>
              </a:rPr>
              <a:t>Assign one of the assessments to be the “Learning Version” (LV) </a:t>
            </a:r>
            <a:r>
              <a:rPr lang="en-US" sz="4400" i="0" kern="12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other versions as “assessments”. </a:t>
            </a:r>
            <a:endParaRPr lang="en-US" sz="4400" i="0" u="none" strike="noStrike" cap="none" spc="-87" baseline="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ITC Franklin Gothic Std Book" panose="020B0504030503020204" pitchFamily="34" charset="0"/>
              <a:cs typeface="Times New Roman" panose="02020603050405020304" pitchFamily="18" charset="0"/>
              <a:sym typeface="ITC Franklin Gothic Std Medium"/>
            </a:endParaRPr>
          </a:p>
          <a:p>
            <a:pPr marL="685800" indent="-685800">
              <a:lnSpc>
                <a:spcPct val="100000"/>
              </a:lnSpc>
              <a:buClr>
                <a:srgbClr val="666666"/>
              </a:buClr>
              <a:buSzPct val="123000"/>
              <a:buFont typeface="Wingdings" pitchFamily="2" charset="2"/>
              <a:buChar char="Ø"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ea typeface="ITC Franklin Gothic Std Book" panose="020B0504030503020204" pitchFamily="34" charset="0"/>
                <a:cs typeface="Times New Roman" panose="02020603050405020304" pitchFamily="18" charset="0"/>
              </a:rPr>
              <a:t>E</a:t>
            </a:r>
            <a:r>
              <a:rPr lang="en-US" sz="4400" b="0" i="0" u="none" strike="noStrike" cap="none" spc="-87" baseline="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ITC Franklin Gothic Std Book" panose="020B0504030503020204" pitchFamily="34" charset="0"/>
                <a:cs typeface="Times New Roman" panose="02020603050405020304" pitchFamily="18" charset="0"/>
                <a:sym typeface="ITC Franklin Gothic Std Medium"/>
              </a:rPr>
              <a:t>ach class, by displaying one or two question(s) from LV, give a 3~5 minutes in-class review/demonstration the target(s)/skills involved. ( e.g. right slide)</a:t>
            </a:r>
          </a:p>
          <a:p>
            <a:pPr marL="685800" indent="-685800">
              <a:lnSpc>
                <a:spcPct val="100000"/>
              </a:lnSpc>
              <a:buClr>
                <a:srgbClr val="666666"/>
              </a:buClr>
              <a:buSzPct val="123000"/>
              <a:buFont typeface="Wingdings" pitchFamily="2" charset="2"/>
              <a:buChar char="Ø"/>
            </a:pPr>
            <a:r>
              <a:rPr lang="en-US" sz="4400" b="0" i="0" u="none" strike="noStrike" cap="none" spc="-87" baseline="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ITC Franklin Gothic Std Book" panose="020B0504030503020204" pitchFamily="34" charset="0"/>
                <a:cs typeface="Times New Roman" panose="02020603050405020304" pitchFamily="18" charset="0"/>
                <a:sym typeface="ITC Franklin Gothic Std Medium"/>
              </a:rPr>
              <a:t>Student can make notes and continue to learn/review the skills self-paces outside of the class. </a:t>
            </a:r>
          </a:p>
          <a:p>
            <a:pPr marL="685800" indent="-685800">
              <a:lnSpc>
                <a:spcPct val="100000"/>
              </a:lnSpc>
              <a:buClr>
                <a:srgbClr val="666666"/>
              </a:buClr>
              <a:buSzPct val="123000"/>
              <a:buFont typeface="Wingdings" pitchFamily="2" charset="2"/>
              <a:buChar char="Ø"/>
            </a:pPr>
            <a:endParaRPr lang="en-US" sz="4400" b="0" i="0" u="none" strike="noStrike" cap="none" spc="-87" baseline="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ITC Franklin Gothic Std Book" panose="020B0504030503020204" pitchFamily="34" charset="0"/>
              <a:cs typeface="Times New Roman" panose="02020603050405020304" pitchFamily="18" charset="0"/>
              <a:sym typeface="ITC Franklin Gothic Std Medium"/>
            </a:endParaRPr>
          </a:p>
          <a:p>
            <a:pPr>
              <a:lnSpc>
                <a:spcPct val="100000"/>
              </a:lnSpc>
              <a:buClr>
                <a:srgbClr val="666666"/>
              </a:buClr>
              <a:buSzPct val="123000"/>
            </a:pPr>
            <a:endParaRPr lang="en-US" sz="4400" b="0" i="0" u="none" strike="noStrike" cap="none" spc="-87" baseline="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ITC Franklin Gothic Std Book" panose="020B0504030503020204" pitchFamily="34" charset="0"/>
              <a:cs typeface="Times New Roman" panose="02020603050405020304" pitchFamily="18" charset="0"/>
              <a:sym typeface="ITC Franklin Gothic Std Medium"/>
            </a:endParaRPr>
          </a:p>
        </p:txBody>
      </p:sp>
      <p:sp>
        <p:nvSpPr>
          <p:cNvPr id="5" name="Title Hidden" hidden="1">
            <a:extLst>
              <a:ext uri="{FF2B5EF4-FFF2-40B4-BE49-F238E27FC236}">
                <a16:creationId xmlns:a16="http://schemas.microsoft.com/office/drawing/2014/main" id="{74970863-2AAC-6935-A1C0-6A588F6C6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300"/>
              <a:t>Title for 3-column Bullets Slide – Hidden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1E2049-A367-DDD6-D6A5-86B51B5B5C43}"/>
              </a:ext>
            </a:extLst>
          </p:cNvPr>
          <p:cNvSpPr txBox="1"/>
          <p:nvPr/>
        </p:nvSpPr>
        <p:spPr>
          <a:xfrm>
            <a:off x="1013995" y="875189"/>
            <a:ext cx="22952910" cy="17543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lvl="0" indent="0" algn="l" defTabSz="240030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6000" b="1" i="0" kern="12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3: Assign one version as the “learning version” and the other versions as “assessments”.</a:t>
            </a:r>
            <a:endParaRPr lang="en-US" sz="60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screenshot of a math problem&#10;&#10;Description automatically generated">
            <a:extLst>
              <a:ext uri="{FF2B5EF4-FFF2-40B4-BE49-F238E27FC236}">
                <a16:creationId xmlns:a16="http://schemas.microsoft.com/office/drawing/2014/main" id="{7619FEFB-605F-6074-0F0A-3F00A0F94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443" y="2358188"/>
            <a:ext cx="12785558" cy="1035317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678387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BC4FCE-8CBD-66B0-32AC-F24104E77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Hidden" hidden="1">
            <a:extLst>
              <a:ext uri="{FF2B5EF4-FFF2-40B4-BE49-F238E27FC236}">
                <a16:creationId xmlns:a16="http://schemas.microsoft.com/office/drawing/2014/main" id="{1BA8C537-A61F-4C41-66D0-8C3256641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Title for 3-column Bullets Slide – Hidden</a:t>
            </a:r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B6AA216B-7BF7-54FF-AC4F-78A53DCBACE2}"/>
              </a:ext>
            </a:extLst>
          </p:cNvPr>
          <p:cNvSpPr txBox="1"/>
          <p:nvPr/>
        </p:nvSpPr>
        <p:spPr>
          <a:xfrm>
            <a:off x="1013996" y="1004404"/>
            <a:ext cx="21771780" cy="1841296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205740" tIns="205740" rIns="205740" bIns="205740" numCol="1" spcCol="1270" anchor="ctr" anchorCtr="0">
            <a:noAutofit/>
          </a:bodyPr>
          <a:lstStyle/>
          <a:p>
            <a:pPr marL="0" lvl="0" indent="0" algn="l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b="1" i="0" kern="12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4: Students take the assessments with multiple attempts till reaching the threshold passing line.</a:t>
            </a:r>
            <a:endParaRPr lang="en-US" sz="60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465ECC-743B-8795-2CAC-94D73918EDCB}"/>
              </a:ext>
            </a:extLst>
          </p:cNvPr>
          <p:cNvSpPr txBox="1"/>
          <p:nvPr/>
        </p:nvSpPr>
        <p:spPr>
          <a:xfrm>
            <a:off x="1350880" y="2157497"/>
            <a:ext cx="18600821" cy="84402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marR="0" indent="-57150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en-US" sz="4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71500" marR="0" indent="-57150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Provide different versions of assessments to students during multiple de</a:t>
            </a:r>
            <a:r>
              <a:rPr lang="en-US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signated assessment weeks.</a:t>
            </a:r>
          </a:p>
          <a:p>
            <a:pPr marL="571500" marR="0" indent="-57150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Define the threshold passing line (e.g., &gt;=80%)</a:t>
            </a:r>
            <a:endParaRPr lang="en-US" sz="4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tudents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take assessment(s) until they reach the passing line.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Grant students a percentile of the final grade toward the current course (e.g., 5%) if they reach the passing line in any attempt. </a:t>
            </a:r>
          </a:p>
          <a:p>
            <a:endParaRPr lang="en-US" sz="4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81613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025565E6-CCAD-5BEA-CEF5-10626C3E43C4}"/>
              </a:ext>
            </a:extLst>
          </p:cNvPr>
          <p:cNvSpPr txBox="1"/>
          <p:nvPr/>
        </p:nvSpPr>
        <p:spPr>
          <a:xfrm>
            <a:off x="1567448" y="626757"/>
            <a:ext cx="21859559" cy="1505304"/>
          </a:xfrm>
          <a:prstGeom prst="rect">
            <a:avLst/>
          </a:prstGeom>
          <a:ln w="12700">
            <a:miter lim="400000"/>
          </a:ln>
          <a:scene3d>
            <a:camera prst="orthographicFront"/>
            <a:lightRig rig="flat" dir="t"/>
          </a:scene3d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lIns="0" tIns="0" rIns="0" bIns="0" numCol="1" spcCol="1270" anchor="ctr" anchorCtr="0">
            <a:normAutofit/>
          </a:bodyPr>
          <a:lstStyle/>
          <a:p>
            <a:pPr lvl="0" defTabSz="2438337">
              <a:spcBef>
                <a:spcPts val="0"/>
              </a:spcBef>
              <a:spcAft>
                <a:spcPts val="600"/>
              </a:spcAft>
            </a:pPr>
            <a:r>
              <a:rPr lang="en-US" sz="6000" b="1" i="0" u="none" strike="noStrike" kern="1200" cap="none" spc="-170" baseline="0" dirty="0">
                <a:solidFill>
                  <a:schemeClr val="tx1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Example Findings : Incorporate Precalculus into Calculus II – Part 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D149F5-335D-2B8D-28F0-0E7866696A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346" y="2915321"/>
            <a:ext cx="20737285" cy="93072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C46774-75AD-D7F3-79D4-171F8F45555D}"/>
              </a:ext>
            </a:extLst>
          </p:cNvPr>
          <p:cNvSpPr txBox="1"/>
          <p:nvPr/>
        </p:nvSpPr>
        <p:spPr>
          <a:xfrm>
            <a:off x="2671010" y="11344678"/>
            <a:ext cx="19452053" cy="7017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l" defTabSz="825500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P1: passed with 1 attempt, ….         </a:t>
            </a:r>
            <a:r>
              <a:rPr kumimoji="0" lang="en-US" sz="4400" b="0" i="0" u="none" strike="noStrike" cap="none" spc="-87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ITC Franklin Gothic Std Medium"/>
              </a:rPr>
              <a:t>NP1: took one attempt and did not pass, …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UVA Modern">
  <a:themeElements>
    <a:clrScheme name="UVA Colors">
      <a:dk1>
        <a:srgbClr val="222C4A"/>
      </a:dk1>
      <a:lt1>
        <a:srgbClr val="FFFFFF"/>
      </a:lt1>
      <a:dk2>
        <a:srgbClr val="656565"/>
      </a:dk2>
      <a:lt2>
        <a:srgbClr val="E7E6E6"/>
      </a:lt2>
      <a:accent1>
        <a:srgbClr val="222C4A"/>
      </a:accent1>
      <a:accent2>
        <a:srgbClr val="A8AFC5"/>
      </a:accent2>
      <a:accent3>
        <a:srgbClr val="E57200"/>
      </a:accent3>
      <a:accent4>
        <a:srgbClr val="FCD8BC"/>
      </a:accent4>
      <a:accent5>
        <a:srgbClr val="069EDF"/>
      </a:accent5>
      <a:accent6>
        <a:srgbClr val="23C9D3"/>
      </a:accent6>
      <a:hlink>
        <a:srgbClr val="222C4A"/>
      </a:hlink>
      <a:folHlink>
        <a:srgbClr val="069EDF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ITC Franklin Gothic Std Book"/>
            <a:ea typeface="ITC Franklin Gothic Std Book"/>
            <a:cs typeface="ITC Franklin Gothic Std Book"/>
            <a:sym typeface="ITC Franklin Gothic Std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-87" normalizeH="0" baseline="0">
            <a:ln>
              <a:noFill/>
            </a:ln>
            <a:solidFill>
              <a:srgbClr val="232D48"/>
            </a:solidFill>
            <a:effectLst/>
            <a:uFillTx/>
            <a:latin typeface="ITC Franklin Gothic Std Med"/>
            <a:ea typeface="ITC Franklin Gothic Std Med"/>
            <a:cs typeface="ITC Franklin Gothic Std Med"/>
            <a:sym typeface="ITC Franklin Gothic Std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ITC Franklin Gothic Std Book"/>
            <a:ea typeface="ITC Franklin Gothic Std Book"/>
            <a:cs typeface="ITC Franklin Gothic Std Book"/>
            <a:sym typeface="ITC Franklin Gothic Std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-87" normalizeH="0" baseline="0">
            <a:ln>
              <a:noFill/>
            </a:ln>
            <a:solidFill>
              <a:srgbClr val="232D48"/>
            </a:solidFill>
            <a:effectLst/>
            <a:uFillTx/>
            <a:latin typeface="ITC Franklin Gothic Std Med"/>
            <a:ea typeface="ITC Franklin Gothic Std Med"/>
            <a:cs typeface="ITC Franklin Gothic Std Med"/>
            <a:sym typeface="ITC Franklin Gothic Std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10449</TotalTime>
  <Words>734</Words>
  <Application>Microsoft Macintosh PowerPoint</Application>
  <PresentationFormat>Custom</PresentationFormat>
  <Paragraphs>66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Adobe Caslon Pro</vt:lpstr>
      <vt:lpstr>Arial</vt:lpstr>
      <vt:lpstr>Helvetica</vt:lpstr>
      <vt:lpstr>ITC Franklin Gothic Std Book</vt:lpstr>
      <vt:lpstr>ITC Franklin Gothic Std Med</vt:lpstr>
      <vt:lpstr>Times New Roman</vt:lpstr>
      <vt:lpstr>Wingdings</vt:lpstr>
      <vt:lpstr>UVA Modern</vt:lpstr>
      <vt:lpstr>  INTEGRATING Prerequisite Concepts into the Current Course to Increase Equity &amp; Inclusivity </vt:lpstr>
      <vt:lpstr>PowerPoint Presentation</vt:lpstr>
      <vt:lpstr>PowerPoint Presentation</vt:lpstr>
      <vt:lpstr>PowerPoint Presentation</vt:lpstr>
      <vt:lpstr>Title for 3-column Bullets Slide – Hidden</vt:lpstr>
      <vt:lpstr>Title for 3-column Bullets Slide – Hidden</vt:lpstr>
      <vt:lpstr>Title for 3-column Bullets Slide – Hidden</vt:lpstr>
      <vt:lpstr>Title for 3-column Bullets Slide – Hidden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orange</dc:title>
  <cp:lastModifiedBy>Li, Meiqin (ml2vq)</cp:lastModifiedBy>
  <cp:revision>99</cp:revision>
  <dcterms:modified xsi:type="dcterms:W3CDTF">2024-04-30T18:59:22Z</dcterms:modified>
</cp:coreProperties>
</file>