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3"/>
  </p:notesMasterIdLst>
  <p:sldIdLst>
    <p:sldId id="687" r:id="rId2"/>
    <p:sldId id="951" r:id="rId3"/>
    <p:sldId id="952" r:id="rId4"/>
    <p:sldId id="953" r:id="rId5"/>
    <p:sldId id="954" r:id="rId6"/>
    <p:sldId id="956" r:id="rId7"/>
    <p:sldId id="963" r:id="rId8"/>
    <p:sldId id="957" r:id="rId9"/>
    <p:sldId id="982" r:id="rId10"/>
    <p:sldId id="257" r:id="rId11"/>
    <p:sldId id="959" r:id="rId12"/>
    <p:sldId id="960" r:id="rId13"/>
    <p:sldId id="723" r:id="rId14"/>
    <p:sldId id="814" r:id="rId15"/>
    <p:sldId id="809" r:id="rId16"/>
    <p:sldId id="741" r:id="rId17"/>
    <p:sldId id="742" r:id="rId18"/>
    <p:sldId id="693" r:id="rId19"/>
    <p:sldId id="740" r:id="rId20"/>
    <p:sldId id="745" r:id="rId21"/>
    <p:sldId id="699" r:id="rId22"/>
    <p:sldId id="764" r:id="rId23"/>
    <p:sldId id="735" r:id="rId24"/>
    <p:sldId id="736" r:id="rId25"/>
    <p:sldId id="938" r:id="rId26"/>
    <p:sldId id="940" r:id="rId27"/>
    <p:sldId id="962" r:id="rId28"/>
    <p:sldId id="941" r:id="rId29"/>
    <p:sldId id="840" r:id="rId30"/>
    <p:sldId id="841" r:id="rId31"/>
    <p:sldId id="762" r:id="rId32"/>
    <p:sldId id="761" r:id="rId33"/>
    <p:sldId id="772" r:id="rId34"/>
    <p:sldId id="965" r:id="rId35"/>
    <p:sldId id="966" r:id="rId36"/>
    <p:sldId id="949" r:id="rId37"/>
    <p:sldId id="967" r:id="rId38"/>
    <p:sldId id="969" r:id="rId39"/>
    <p:sldId id="759" r:id="rId40"/>
    <p:sldId id="767" r:id="rId41"/>
    <p:sldId id="968" r:id="rId42"/>
    <p:sldId id="795" r:id="rId43"/>
    <p:sldId id="796" r:id="rId44"/>
    <p:sldId id="970" r:id="rId45"/>
    <p:sldId id="971" r:id="rId46"/>
    <p:sldId id="976" r:id="rId47"/>
    <p:sldId id="977" r:id="rId48"/>
    <p:sldId id="978" r:id="rId49"/>
    <p:sldId id="979" r:id="rId50"/>
    <p:sldId id="980" r:id="rId51"/>
    <p:sldId id="981" r:id="rId52"/>
    <p:sldId id="964" r:id="rId53"/>
    <p:sldId id="803" r:id="rId54"/>
    <p:sldId id="972" r:id="rId55"/>
    <p:sldId id="973" r:id="rId56"/>
    <p:sldId id="950" r:id="rId57"/>
    <p:sldId id="804" r:id="rId58"/>
    <p:sldId id="806" r:id="rId59"/>
    <p:sldId id="984" r:id="rId60"/>
    <p:sldId id="985" r:id="rId61"/>
    <p:sldId id="986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65FF"/>
    <a:srgbClr val="86B6DC"/>
    <a:srgbClr val="FFC032"/>
    <a:srgbClr val="40B82C"/>
    <a:srgbClr val="B39C81"/>
    <a:srgbClr val="527194"/>
    <a:srgbClr val="4C6086"/>
    <a:srgbClr val="6C5B38"/>
    <a:srgbClr val="265528"/>
    <a:srgbClr val="5A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7B45E8-D544-4CED-BD73-B35B12EB3561}" v="45" dt="2022-08-03T19:13:16.4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74" autoAdjust="0"/>
    <p:restoredTop sz="83537" autoAdjust="0"/>
  </p:normalViewPr>
  <p:slideViewPr>
    <p:cSldViewPr snapToGrid="0">
      <p:cViewPr varScale="1">
        <p:scale>
          <a:sx n="106" d="100"/>
          <a:sy n="106" d="100"/>
        </p:scale>
        <p:origin x="8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notesMaster" Target="notesMasters/notesMaster1.xml"/><Relationship Id="rId68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69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ooke T Dinsmore" userId="zvQedKu+hbJKxrHnUbh8wM5Js1YuSz2JHYvPvDQ3lmg=" providerId="None" clId="Web-{717B45E8-D544-4CED-BD73-B35B12EB3561}"/>
    <pc:docChg chg="modSld">
      <pc:chgData name="Brooke T Dinsmore" userId="zvQedKu+hbJKxrHnUbh8wM5Js1YuSz2JHYvPvDQ3lmg=" providerId="None" clId="Web-{717B45E8-D544-4CED-BD73-B35B12EB3561}" dt="2022-08-03T19:13:16.478" v="43" actId="14100"/>
      <pc:docMkLst>
        <pc:docMk/>
      </pc:docMkLst>
      <pc:sldChg chg="addSp modSp">
        <pc:chgData name="Brooke T Dinsmore" userId="zvQedKu+hbJKxrHnUbh8wM5Js1YuSz2JHYvPvDQ3lmg=" providerId="None" clId="Web-{717B45E8-D544-4CED-BD73-B35B12EB3561}" dt="2022-08-03T19:13:16.478" v="43" actId="14100"/>
        <pc:sldMkLst>
          <pc:docMk/>
          <pc:sldMk cId="364195714" sldId="687"/>
        </pc:sldMkLst>
        <pc:spChg chg="add mod">
          <ac:chgData name="Brooke T Dinsmore" userId="zvQedKu+hbJKxrHnUbh8wM5Js1YuSz2JHYvPvDQ3lmg=" providerId="None" clId="Web-{717B45E8-D544-4CED-BD73-B35B12EB3561}" dt="2022-08-03T19:13:16.478" v="43" actId="14100"/>
          <ac:spMkLst>
            <pc:docMk/>
            <pc:sldMk cId="364195714" sldId="687"/>
            <ac:spMk id="2" creationId="{C8ACFE81-00BB-1EC1-68E2-69D05C4123D2}"/>
          </ac:spMkLst>
        </pc:spChg>
        <pc:spChg chg="mod">
          <ac:chgData name="Brooke T Dinsmore" userId="zvQedKu+hbJKxrHnUbh8wM5Js1YuSz2JHYvPvDQ3lmg=" providerId="None" clId="Web-{717B45E8-D544-4CED-BD73-B35B12EB3561}" dt="2022-08-03T19:12:44.087" v="38" actId="1076"/>
          <ac:spMkLst>
            <pc:docMk/>
            <pc:sldMk cId="364195714" sldId="687"/>
            <ac:spMk id="7" creationId="{909A88AA-2633-854B-B7E2-EF12E61D4BDB}"/>
          </ac:spMkLst>
        </pc:spChg>
        <pc:spChg chg="mod">
          <ac:chgData name="Brooke T Dinsmore" userId="zvQedKu+hbJKxrHnUbh8wM5Js1YuSz2JHYvPvDQ3lmg=" providerId="None" clId="Web-{717B45E8-D544-4CED-BD73-B35B12EB3561}" dt="2022-08-03T19:12:45.821" v="39"/>
          <ac:spMkLst>
            <pc:docMk/>
            <pc:sldMk cId="364195714" sldId="687"/>
            <ac:spMk id="10" creationId="{751F896C-CA29-9449-B115-3EEA189808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6B590-10D2-440B-B177-FC384CBAE561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11910-369A-490D-B618-3CD319D62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53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779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most in posters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13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means we don’t have to fit everything in boxes- we saw this in 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907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Enclosure can be very subtle and work well, modern trend in posters is subtle enclosure if used- not thick bold high contrast lines or big bright boxes- think more thin gray or dashed/dotted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697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Enclosure can be very subtle and work well, modern trend in posters is subtle enclosure if used- not thick bold high contrast lines or big bright boxes- think more thin gray or dashed/dotted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628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Enclosure can be very subtle and work well, modern trend in posters is subtle enclosure if used- not thick bold high contrast lines or big bright boxes- think more thin gray or dashed/dotted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3028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Gestalt grouping principles, etc.- read up on them for more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48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Enables comparison across diff parts of poster</a:t>
            </a:r>
          </a:p>
          <a:p>
            <a:r>
              <a:rPr lang="en-US" dirty="0"/>
              <a:t>Helps us track a particular variable or sample throughout your research story- think color is designating a character in your story or a characteristic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324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temp chart….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104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what your audience already knows/thinks/associations</a:t>
            </a:r>
          </a:p>
          <a:p>
            <a:r>
              <a:rPr lang="en-US" dirty="0" err="1"/>
              <a:t>Ie</a:t>
            </a:r>
            <a:r>
              <a:rPr lang="en-US" dirty="0"/>
              <a:t>. red is hot, blue is cold</a:t>
            </a:r>
          </a:p>
          <a:p>
            <a:r>
              <a:rPr lang="en-US" dirty="0"/>
              <a:t>Less work to get the message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5853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c4 of designing science presentations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26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matt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064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Color brewer- use for choosing color palette</a:t>
            </a:r>
          </a:p>
          <a:p>
            <a:r>
              <a:rPr lang="en-US" dirty="0"/>
              <a:t>Also works w </a:t>
            </a:r>
            <a:r>
              <a:rPr lang="en-US" dirty="0" err="1"/>
              <a:t>ggplot</a:t>
            </a:r>
            <a:r>
              <a:rPr lang="en-US" dirty="0"/>
              <a:t> 2  in R</a:t>
            </a:r>
          </a:p>
          <a:p>
            <a:endParaRPr lang="en-US" dirty="0"/>
          </a:p>
          <a:p>
            <a:r>
              <a:rPr lang="en-US" dirty="0"/>
              <a:t>Other similar tools out there for choosing colors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138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703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8156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93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788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954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matt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12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your audience work as little as possible to get your content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86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Conventions &amp; constraints</a:t>
            </a:r>
          </a:p>
          <a:p>
            <a:r>
              <a:rPr lang="en-US" dirty="0"/>
              <a:t>Consider- size, color, expectations, the medium, tech specs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60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Like language choices &amp; revision</a:t>
            </a:r>
          </a:p>
          <a:p>
            <a:r>
              <a:rPr lang="en-US" dirty="0"/>
              <a:t>Visual choices- match to purpose, context, audience</a:t>
            </a:r>
          </a:p>
          <a:p>
            <a:r>
              <a:rPr lang="en-US" dirty="0"/>
              <a:t>Expect revision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96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(in revisions)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36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Gestalt grouping principles, etc.- read up on them for more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19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this to your advantage to strategically group things by color- headings, variables, highlighting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11910-369A-490D-B618-3CD319D622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4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AA07A-EECE-F648-8088-0163C4CA1A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89315-7F28-C847-8B26-EE44981D7574}"/>
              </a:ext>
            </a:extLst>
          </p:cNvPr>
          <p:cNvSpPr/>
          <p:nvPr userDrawn="1"/>
        </p:nvSpPr>
        <p:spPr>
          <a:xfrm>
            <a:off x="1" y="3467811"/>
            <a:ext cx="12204572" cy="3390189"/>
          </a:xfrm>
          <a:prstGeom prst="rect">
            <a:avLst/>
          </a:prstGeom>
          <a:solidFill>
            <a:srgbClr val="E46E2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810B7-696D-154C-8E03-29308B699AA9}"/>
              </a:ext>
            </a:extLst>
          </p:cNvPr>
          <p:cNvSpPr/>
          <p:nvPr userDrawn="1"/>
        </p:nvSpPr>
        <p:spPr>
          <a:xfrm>
            <a:off x="0" y="-71235"/>
            <a:ext cx="12204571" cy="3467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EF69F-AF27-074F-BD0F-6046E8E81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2657" y="4047241"/>
            <a:ext cx="2584515" cy="25845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F52974E-9253-FC43-A8D5-67A9A883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47" y="852853"/>
            <a:ext cx="11849319" cy="847200"/>
          </a:xfrm>
        </p:spPr>
        <p:txBody>
          <a:bodyPr/>
          <a:lstStyle>
            <a:lvl1pPr algn="ctr">
              <a:defRPr sz="8000">
                <a:solidFill>
                  <a:srgbClr val="E46E20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E2392A6-A7CC-F64A-BA63-49DB8DF61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3166" y="2411726"/>
            <a:ext cx="11849100" cy="913287"/>
          </a:xfrm>
        </p:spPr>
        <p:txBody>
          <a:bodyPr/>
          <a:lstStyle>
            <a:lvl1pPr marL="101597" indent="0" algn="ctr">
              <a:buNone/>
              <a:defRPr sz="1600" i="1">
                <a:solidFill>
                  <a:srgbClr val="212D4A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Vertical Text Placeholder 13">
            <a:extLst>
              <a:ext uri="{FF2B5EF4-FFF2-40B4-BE49-F238E27FC236}">
                <a16:creationId xmlns:a16="http://schemas.microsoft.com/office/drawing/2014/main" id="{4C9100D9-F437-9742-99DC-440C761BAED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>
          <a:xfrm>
            <a:off x="5394691" y="4599353"/>
            <a:ext cx="6471343" cy="626532"/>
          </a:xfrm>
        </p:spPr>
        <p:txBody>
          <a:bodyPr vert="horz"/>
          <a:lstStyle>
            <a:lvl1pPr marL="101597" indent="0" algn="r">
              <a:buNone/>
              <a:defRPr b="1">
                <a:solidFill>
                  <a:schemeClr val="bg1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Vertical Text Placeholder 13">
            <a:extLst>
              <a:ext uri="{FF2B5EF4-FFF2-40B4-BE49-F238E27FC236}">
                <a16:creationId xmlns:a16="http://schemas.microsoft.com/office/drawing/2014/main" id="{20A05537-700E-E844-A338-9007B042602A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>
          <a:xfrm>
            <a:off x="4600283" y="5112249"/>
            <a:ext cx="7265751" cy="1068196"/>
          </a:xfrm>
        </p:spPr>
        <p:txBody>
          <a:bodyPr vert="horz"/>
          <a:lstStyle>
            <a:lvl1pPr marL="101597" indent="0" algn="r">
              <a:buNone/>
              <a:defRPr b="0">
                <a:solidFill>
                  <a:schemeClr val="bg1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2B468-31B9-5047-AE26-4A0EDE4F0FFC}"/>
              </a:ext>
            </a:extLst>
          </p:cNvPr>
          <p:cNvSpPr/>
          <p:nvPr userDrawn="1"/>
        </p:nvSpPr>
        <p:spPr>
          <a:xfrm>
            <a:off x="1" y="3366287"/>
            <a:ext cx="12204572" cy="115444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024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 1 1 1" preserve="1" userDrawn="1">
  <p:cSld name="Title and body 1 1 1 1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6" name="Shape 166"/>
          <p:cNvCxnSpPr/>
          <p:nvPr/>
        </p:nvCxnSpPr>
        <p:spPr>
          <a:xfrm rot="10800000" flipH="1">
            <a:off x="310300" y="1069533"/>
            <a:ext cx="11332000" cy="20800"/>
          </a:xfrm>
          <a:prstGeom prst="straightConnector1">
            <a:avLst/>
          </a:prstGeom>
          <a:noFill/>
          <a:ln w="38100" cap="flat" cmpd="sng">
            <a:solidFill>
              <a:srgbClr val="232D4B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555000" y="222333"/>
            <a:ext cx="11082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57200"/>
              </a:buClr>
              <a:buSzPts val="3600"/>
              <a:buNone/>
              <a:defRPr>
                <a:solidFill>
                  <a:srgbClr val="E572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872267" y="1467000"/>
            <a:ext cx="10334995" cy="466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507987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1219170" lvl="1" indent="-491054" rtl="0">
              <a:spcBef>
                <a:spcPts val="1733"/>
              </a:spcBef>
              <a:spcAft>
                <a:spcPts val="0"/>
              </a:spcAft>
              <a:buSzPts val="2200"/>
              <a:buChar char="○"/>
              <a:defRPr/>
            </a:lvl2pPr>
            <a:lvl3pPr marL="1828754" lvl="2" indent="-474121" rtl="0">
              <a:spcBef>
                <a:spcPts val="1733"/>
              </a:spcBef>
              <a:spcAft>
                <a:spcPts val="0"/>
              </a:spcAft>
              <a:buSzPts val="2000"/>
              <a:buChar char="■"/>
              <a:defRPr/>
            </a:lvl3pPr>
            <a:lvl4pPr marL="2438339" lvl="3" indent="-465655" rtl="0">
              <a:spcBef>
                <a:spcPts val="1733"/>
              </a:spcBef>
              <a:spcAft>
                <a:spcPts val="0"/>
              </a:spcAft>
              <a:buSzPts val="1900"/>
              <a:buChar char="●"/>
              <a:defRPr/>
            </a:lvl4pPr>
            <a:lvl5pPr marL="3047924" lvl="4" indent="-457189" rtl="0">
              <a:spcBef>
                <a:spcPts val="1733"/>
              </a:spcBef>
              <a:spcAft>
                <a:spcPts val="0"/>
              </a:spcAft>
              <a:buSzPts val="1800"/>
              <a:buChar char="○"/>
              <a:defRPr/>
            </a:lvl5pPr>
            <a:lvl6pPr marL="3657509" lvl="5" indent="-440256" rtl="0">
              <a:spcBef>
                <a:spcPts val="1733"/>
              </a:spcBef>
              <a:spcAft>
                <a:spcPts val="0"/>
              </a:spcAft>
              <a:buSzPts val="1600"/>
              <a:buChar char="■"/>
              <a:defRPr/>
            </a:lvl6pPr>
            <a:lvl7pPr marL="4267093" lvl="6" indent="-423323" rtl="0">
              <a:spcBef>
                <a:spcPts val="17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17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1733"/>
              </a:spcBef>
              <a:spcAft>
                <a:spcPts val="1733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9504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 slide 1">
    <p:bg>
      <p:bgPr>
        <a:solidFill>
          <a:srgbClr val="232D4B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hape 30"/>
          <p:cNvCxnSpPr/>
          <p:nvPr/>
        </p:nvCxnSpPr>
        <p:spPr>
          <a:xfrm>
            <a:off x="3303632" y="554200"/>
            <a:ext cx="83256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3162300" y="840300"/>
            <a:ext cx="8442000" cy="2056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3187023" y="4317933"/>
            <a:ext cx="8442000" cy="1655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Franklin Gothic"/>
              <a:buNone/>
              <a:defRPr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89329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 2">
  <p:cSld name="Title slide 1 2">
    <p:bg>
      <p:bgPr>
        <a:solidFill>
          <a:srgbClr val="232D4B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 rot="10800000" flipH="1">
            <a:off x="230367" y="602367"/>
            <a:ext cx="11678000" cy="3560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135800" y="840300"/>
            <a:ext cx="11920400" cy="2056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135800" y="3508767"/>
            <a:ext cx="11920400" cy="118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Franklin Gothic"/>
              <a:buNone/>
              <a:defRPr i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39" name="Shape 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35401" y="4856134"/>
            <a:ext cx="9538167" cy="1912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9014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 2 2 1">
  <p:cSld name="Title slide 1 2 2 1">
    <p:bg>
      <p:bgPr>
        <a:solidFill>
          <a:srgbClr val="232D4B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xfrm>
            <a:off x="230367" y="1265600"/>
            <a:ext cx="11920400" cy="2056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49" name="Shape 4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71468" y="2691069"/>
            <a:ext cx="7449065" cy="376229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Shape 50"/>
          <p:cNvSpPr txBox="1">
            <a:spLocks noGrp="1"/>
          </p:cNvSpPr>
          <p:nvPr>
            <p:ph type="subTitle" idx="1"/>
          </p:nvPr>
        </p:nvSpPr>
        <p:spPr>
          <a:xfrm>
            <a:off x="0" y="5266167"/>
            <a:ext cx="11920400" cy="118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Franklin Gothic"/>
              <a:buNone/>
              <a:defRPr i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cxnSp>
        <p:nvCxnSpPr>
          <p:cNvPr id="51" name="Shape 51"/>
          <p:cNvCxnSpPr/>
          <p:nvPr/>
        </p:nvCxnSpPr>
        <p:spPr>
          <a:xfrm rot="10800000" flipH="1">
            <a:off x="257000" y="2976967"/>
            <a:ext cx="11678000" cy="356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82124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 2 2 1 1">
  <p:cSld name="Title slide 1 2 2 1 1">
    <p:bg>
      <p:bgPr>
        <a:solidFill>
          <a:srgbClr val="232D4B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ctrTitle"/>
          </p:nvPr>
        </p:nvSpPr>
        <p:spPr>
          <a:xfrm>
            <a:off x="230367" y="1265600"/>
            <a:ext cx="11920400" cy="2056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5" name="Shape 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71468" y="4011869"/>
            <a:ext cx="7449065" cy="376229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135800" y="3007333"/>
            <a:ext cx="11920400" cy="118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Franklin Gothic"/>
              <a:buNone/>
              <a:defRPr i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cxnSp>
        <p:nvCxnSpPr>
          <p:cNvPr id="57" name="Shape 57"/>
          <p:cNvCxnSpPr/>
          <p:nvPr/>
        </p:nvCxnSpPr>
        <p:spPr>
          <a:xfrm rot="10800000" flipH="1">
            <a:off x="257000" y="2976967"/>
            <a:ext cx="11678000" cy="356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839482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 2 2 1 1 1">
  <p:cSld name="Title slide 1 2 2 1 1 1">
    <p:bg>
      <p:bgPr>
        <a:solidFill>
          <a:srgbClr val="232D4B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230367" y="1265600"/>
            <a:ext cx="11920400" cy="2056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61" name="Shape 6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71468" y="4011869"/>
            <a:ext cx="7449065" cy="37622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 txBox="1">
            <a:spLocks noGrp="1"/>
          </p:cNvSpPr>
          <p:nvPr>
            <p:ph type="subTitle" idx="1"/>
          </p:nvPr>
        </p:nvSpPr>
        <p:spPr>
          <a:xfrm>
            <a:off x="135800" y="3007333"/>
            <a:ext cx="11920400" cy="118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Franklin Gothic"/>
              <a:buNone/>
              <a:defRPr i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cxnSp>
        <p:nvCxnSpPr>
          <p:cNvPr id="63" name="Shape 63"/>
          <p:cNvCxnSpPr/>
          <p:nvPr/>
        </p:nvCxnSpPr>
        <p:spPr>
          <a:xfrm rot="10800000" flipH="1">
            <a:off x="257000" y="2976967"/>
            <a:ext cx="11678000" cy="35600"/>
          </a:xfrm>
          <a:prstGeom prst="straightConnector1">
            <a:avLst/>
          </a:prstGeom>
          <a:noFill/>
          <a:ln w="28575" cap="flat" cmpd="sng">
            <a:solidFill>
              <a:srgbClr val="E57200"/>
            </a:solidFill>
            <a:prstDash val="dot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714828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 2 2 1 1 1 1">
  <p:cSld name="Title slide 1 2 2 1 1 1 1">
    <p:bg>
      <p:bgPr>
        <a:solidFill>
          <a:srgbClr val="232D4B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2201" y="-406398"/>
            <a:ext cx="7449065" cy="376229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135800" y="3186400"/>
            <a:ext cx="11920400" cy="2056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196533" y="5242400"/>
            <a:ext cx="11920400" cy="118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Franklin Gothic"/>
              <a:buNone/>
              <a:defRPr i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cxnSp>
        <p:nvCxnSpPr>
          <p:cNvPr id="69" name="Shape 69"/>
          <p:cNvCxnSpPr/>
          <p:nvPr/>
        </p:nvCxnSpPr>
        <p:spPr>
          <a:xfrm rot="10800000" flipH="1">
            <a:off x="317733" y="2517067"/>
            <a:ext cx="11678000" cy="35600"/>
          </a:xfrm>
          <a:prstGeom prst="straightConnector1">
            <a:avLst/>
          </a:prstGeom>
          <a:noFill/>
          <a:ln w="28575" cap="flat" cmpd="sng">
            <a:solidFill>
              <a:srgbClr val="E57200"/>
            </a:solidFill>
            <a:prstDash val="dot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423316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 2 1">
  <p:cSld name="Title slide 1 2 1">
    <p:bg>
      <p:bgPr>
        <a:solidFill>
          <a:srgbClr val="232D4B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hape 71"/>
          <p:cNvCxnSpPr/>
          <p:nvPr/>
        </p:nvCxnSpPr>
        <p:spPr>
          <a:xfrm rot="10800000" flipH="1">
            <a:off x="230367" y="602367"/>
            <a:ext cx="11678000" cy="3560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72" name="Shape 72"/>
          <p:cNvSpPr txBox="1">
            <a:spLocks noGrp="1"/>
          </p:cNvSpPr>
          <p:nvPr>
            <p:ph type="ctrTitle"/>
          </p:nvPr>
        </p:nvSpPr>
        <p:spPr>
          <a:xfrm>
            <a:off x="135800" y="840300"/>
            <a:ext cx="11920400" cy="2056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Franklin Gothic"/>
              <a:buNone/>
              <a:defRPr sz="6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ubTitle" idx="1"/>
          </p:nvPr>
        </p:nvSpPr>
        <p:spPr>
          <a:xfrm>
            <a:off x="135800" y="3508767"/>
            <a:ext cx="11920400" cy="118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Franklin Gothic"/>
              <a:buNone/>
              <a:defRPr i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24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75" name="Shape 7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35401" y="4856134"/>
            <a:ext cx="9538167" cy="1912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42674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>
  <p:cSld name="Custom Layout 3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/>
        </p:nvSpPr>
        <p:spPr>
          <a:xfrm>
            <a:off x="-159500" y="2516367"/>
            <a:ext cx="12528800" cy="2552000"/>
          </a:xfrm>
          <a:prstGeom prst="rect">
            <a:avLst/>
          </a:prstGeom>
          <a:solidFill>
            <a:srgbClr val="EB5F0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792967" y="767933"/>
            <a:ext cx="11082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1215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3149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 1 2">
  <p:cSld name="Title and body 1 1 2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555000" y="222333"/>
            <a:ext cx="11082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57200"/>
              </a:buClr>
              <a:buSzPts val="3600"/>
              <a:buNone/>
              <a:defRPr>
                <a:solidFill>
                  <a:srgbClr val="E572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68035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AA07A-EECE-F648-8088-0163C4CA1A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89315-7F28-C847-8B26-EE44981D7574}"/>
              </a:ext>
            </a:extLst>
          </p:cNvPr>
          <p:cNvSpPr/>
          <p:nvPr userDrawn="1"/>
        </p:nvSpPr>
        <p:spPr>
          <a:xfrm>
            <a:off x="1" y="3467811"/>
            <a:ext cx="12204572" cy="3390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810B7-696D-154C-8E03-29308B699AA9}"/>
              </a:ext>
            </a:extLst>
          </p:cNvPr>
          <p:cNvSpPr/>
          <p:nvPr userDrawn="1"/>
        </p:nvSpPr>
        <p:spPr>
          <a:xfrm>
            <a:off x="0" y="-71235"/>
            <a:ext cx="12204571" cy="3467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EF69F-AF27-074F-BD0F-6046E8E81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2657" y="4047241"/>
            <a:ext cx="2584515" cy="25845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F52974E-9253-FC43-A8D5-67A9A883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47" y="852853"/>
            <a:ext cx="11849319" cy="847200"/>
          </a:xfrm>
        </p:spPr>
        <p:txBody>
          <a:bodyPr/>
          <a:lstStyle>
            <a:lvl1pPr algn="ctr">
              <a:defRPr sz="8000">
                <a:solidFill>
                  <a:srgbClr val="E46E20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E2392A6-A7CC-F64A-BA63-49DB8DF61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3166" y="2411726"/>
            <a:ext cx="11849100" cy="913287"/>
          </a:xfrm>
        </p:spPr>
        <p:txBody>
          <a:bodyPr/>
          <a:lstStyle>
            <a:lvl1pPr marL="101597" indent="0" algn="ctr">
              <a:buNone/>
              <a:defRPr sz="1600" i="1">
                <a:solidFill>
                  <a:srgbClr val="212D4A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Vertical Text Placeholder 13">
            <a:extLst>
              <a:ext uri="{FF2B5EF4-FFF2-40B4-BE49-F238E27FC236}">
                <a16:creationId xmlns:a16="http://schemas.microsoft.com/office/drawing/2014/main" id="{4C9100D9-F437-9742-99DC-440C761BAED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>
          <a:xfrm>
            <a:off x="5394691" y="4599353"/>
            <a:ext cx="6471343" cy="626532"/>
          </a:xfrm>
        </p:spPr>
        <p:txBody>
          <a:bodyPr vert="horz"/>
          <a:lstStyle>
            <a:lvl1pPr marL="101597" indent="0" algn="r">
              <a:buNone/>
              <a:defRPr b="1">
                <a:solidFill>
                  <a:srgbClr val="212D4A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Vertical Text Placeholder 13">
            <a:extLst>
              <a:ext uri="{FF2B5EF4-FFF2-40B4-BE49-F238E27FC236}">
                <a16:creationId xmlns:a16="http://schemas.microsoft.com/office/drawing/2014/main" id="{20A05537-700E-E844-A338-9007B042602A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>
          <a:xfrm>
            <a:off x="4600283" y="5112249"/>
            <a:ext cx="7265751" cy="1068196"/>
          </a:xfrm>
        </p:spPr>
        <p:txBody>
          <a:bodyPr vert="horz"/>
          <a:lstStyle>
            <a:lvl1pPr marL="101597" indent="0" algn="r">
              <a:buNone/>
              <a:defRPr b="0">
                <a:solidFill>
                  <a:srgbClr val="212D4A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2B468-31B9-5047-AE26-4A0EDE4F0FFC}"/>
              </a:ext>
            </a:extLst>
          </p:cNvPr>
          <p:cNvSpPr/>
          <p:nvPr userDrawn="1"/>
        </p:nvSpPr>
        <p:spPr>
          <a:xfrm>
            <a:off x="1" y="3366287"/>
            <a:ext cx="12204572" cy="115444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52152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 1 1 3">
  <p:cSld name="Title and body 1 1 1 3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2" name="Shape 162"/>
          <p:cNvCxnSpPr/>
          <p:nvPr/>
        </p:nvCxnSpPr>
        <p:spPr>
          <a:xfrm rot="10800000" flipH="1">
            <a:off x="310300" y="1063133"/>
            <a:ext cx="10552800" cy="27200"/>
          </a:xfrm>
          <a:prstGeom prst="straightConnector1">
            <a:avLst/>
          </a:prstGeom>
          <a:noFill/>
          <a:ln w="38100" cap="flat" cmpd="sng">
            <a:solidFill>
              <a:srgbClr val="232D4B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555000" y="222333"/>
            <a:ext cx="11082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57200"/>
              </a:buClr>
              <a:buSzPts val="3600"/>
              <a:buNone/>
              <a:defRPr>
                <a:solidFill>
                  <a:srgbClr val="E572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5755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1">
  <p:cSld name="Main point 1">
    <p:bg>
      <p:bgPr>
        <a:solidFill>
          <a:schemeClr val="lt2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377465" y="949533"/>
            <a:ext cx="11378400" cy="511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154777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1 1 1 3">
  <p:cSld name="Main point 1 1 1 3">
    <p:bg>
      <p:bgPr>
        <a:solidFill>
          <a:srgbClr val="232D4B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377465" y="949533"/>
            <a:ext cx="11378400" cy="511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Bodoni"/>
              <a:buNone/>
              <a:defRPr sz="6400" i="1">
                <a:solidFill>
                  <a:schemeClr val="lt1"/>
                </a:solidFill>
                <a:latin typeface="Bodoni"/>
                <a:ea typeface="Bodoni"/>
                <a:cs typeface="Bodoni"/>
                <a:sym typeface="Bodon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26902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2 1">
  <p:cSld name="Section title and description 2 1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/>
        </p:nvSpPr>
        <p:spPr>
          <a:xfrm>
            <a:off x="6096000" y="167"/>
            <a:ext cx="6096000" cy="6858000"/>
          </a:xfrm>
          <a:prstGeom prst="rect">
            <a:avLst/>
          </a:prstGeom>
          <a:solidFill>
            <a:srgbClr val="EB5F0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354000" y="1863133"/>
            <a:ext cx="5393600" cy="175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600"/>
              <a:buNone/>
              <a:defRPr sz="4800">
                <a:solidFill>
                  <a:srgbClr val="232D4B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7" name="Shape 217"/>
          <p:cNvSpPr txBox="1">
            <a:spLocks noGrp="1"/>
          </p:cNvSpPr>
          <p:nvPr>
            <p:ph type="subTitle" idx="1"/>
          </p:nvPr>
        </p:nvSpPr>
        <p:spPr>
          <a:xfrm>
            <a:off x="354000" y="3647161"/>
            <a:ext cx="53936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8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18" name="Shape 218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50798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1219170" lvl="1" indent="-491054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200"/>
              <a:buChar char="○"/>
              <a:defRPr>
                <a:solidFill>
                  <a:schemeClr val="lt1"/>
                </a:solidFill>
              </a:defRPr>
            </a:lvl2pPr>
            <a:lvl3pPr marL="1828754" lvl="2" indent="-474121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3pPr>
            <a:lvl4pPr marL="2438339" lvl="3" indent="-465655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3047924" lvl="4" indent="-457189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5pPr>
            <a:lvl6pPr marL="3657509" lvl="5" indent="-440256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 rtl="0">
              <a:spcBef>
                <a:spcPts val="1733"/>
              </a:spcBef>
              <a:spcAft>
                <a:spcPts val="17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61826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">
  <p:cSld name="Section title and description 1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/>
        </p:nvSpPr>
        <p:spPr>
          <a:xfrm>
            <a:off x="6096000" y="167"/>
            <a:ext cx="6096000" cy="6858000"/>
          </a:xfrm>
          <a:prstGeom prst="rect">
            <a:avLst/>
          </a:prstGeom>
          <a:solidFill>
            <a:srgbClr val="EB5F0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354000" y="1863133"/>
            <a:ext cx="5393600" cy="175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EB5F0C"/>
              </a:buClr>
              <a:buSzPts val="3600"/>
              <a:buFont typeface="Bodoni"/>
              <a:buNone/>
              <a:defRPr sz="4800">
                <a:solidFill>
                  <a:srgbClr val="EB5F0C"/>
                </a:solidFill>
                <a:latin typeface="Bodoni"/>
                <a:ea typeface="Bodoni"/>
                <a:cs typeface="Bodoni"/>
                <a:sym typeface="Bodon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9" name="Shape 229"/>
          <p:cNvSpPr txBox="1">
            <a:spLocks noGrp="1"/>
          </p:cNvSpPr>
          <p:nvPr>
            <p:ph type="subTitle" idx="1"/>
          </p:nvPr>
        </p:nvSpPr>
        <p:spPr>
          <a:xfrm>
            <a:off x="354000" y="3647161"/>
            <a:ext cx="53936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2100"/>
              <a:buNone/>
              <a:defRPr sz="2800">
                <a:solidFill>
                  <a:srgbClr val="232D4B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30" name="Shape 23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50798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1219170" lvl="1" indent="-491054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200"/>
              <a:buChar char="○"/>
              <a:defRPr>
                <a:solidFill>
                  <a:schemeClr val="lt1"/>
                </a:solidFill>
              </a:defRPr>
            </a:lvl2pPr>
            <a:lvl3pPr marL="1828754" lvl="2" indent="-474121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3pPr>
            <a:lvl4pPr marL="2438339" lvl="3" indent="-465655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3047924" lvl="4" indent="-457189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5pPr>
            <a:lvl6pPr marL="3657509" lvl="5" indent="-440256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 rtl="0">
              <a:spcBef>
                <a:spcPts val="1733"/>
              </a:spcBef>
              <a:spcAft>
                <a:spcPts val="17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1" name="Shape 231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865076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 1">
  <p:cSld name="Section title and description 1 1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/>
        </p:nvSpPr>
        <p:spPr>
          <a:xfrm>
            <a:off x="6096000" y="167"/>
            <a:ext cx="6096000" cy="6858000"/>
          </a:xfrm>
          <a:prstGeom prst="rect">
            <a:avLst/>
          </a:prstGeom>
          <a:solidFill>
            <a:srgbClr val="EB5F0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354000" y="1863133"/>
            <a:ext cx="5393600" cy="175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600"/>
              <a:buFont typeface="Bodoni"/>
              <a:buNone/>
              <a:defRPr sz="4800">
                <a:solidFill>
                  <a:srgbClr val="232D4B"/>
                </a:solidFill>
                <a:latin typeface="Bodoni"/>
                <a:ea typeface="Bodoni"/>
                <a:cs typeface="Bodoni"/>
                <a:sym typeface="Bodon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5" name="Shape 235"/>
          <p:cNvSpPr txBox="1">
            <a:spLocks noGrp="1"/>
          </p:cNvSpPr>
          <p:nvPr>
            <p:ph type="subTitle" idx="1"/>
          </p:nvPr>
        </p:nvSpPr>
        <p:spPr>
          <a:xfrm>
            <a:off x="354000" y="3647161"/>
            <a:ext cx="53936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8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36" name="Shape 236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50798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1219170" lvl="1" indent="-491054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200"/>
              <a:buChar char="○"/>
              <a:defRPr>
                <a:solidFill>
                  <a:schemeClr val="lt1"/>
                </a:solidFill>
              </a:defRPr>
            </a:lvl2pPr>
            <a:lvl3pPr marL="1828754" lvl="2" indent="-474121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3pPr>
            <a:lvl4pPr marL="2438339" lvl="3" indent="-465655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3047924" lvl="4" indent="-457189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5pPr>
            <a:lvl6pPr marL="3657509" lvl="5" indent="-440256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 rtl="0">
              <a:spcBef>
                <a:spcPts val="1733"/>
              </a:spcBef>
              <a:spcAft>
                <a:spcPts val="17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108928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 1 1">
  <p:cSld name="Section title and description 1 1 1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6096000" y="167"/>
            <a:ext cx="6096000" cy="6858000"/>
          </a:xfrm>
          <a:prstGeom prst="rect">
            <a:avLst/>
          </a:prstGeom>
          <a:solidFill>
            <a:srgbClr val="232D4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354000" y="1863133"/>
            <a:ext cx="5393600" cy="175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600"/>
              <a:buFont typeface="Bodoni"/>
              <a:buNone/>
              <a:defRPr sz="4800">
                <a:solidFill>
                  <a:srgbClr val="232D4B"/>
                </a:solidFill>
                <a:latin typeface="Bodoni"/>
                <a:ea typeface="Bodoni"/>
                <a:cs typeface="Bodoni"/>
                <a:sym typeface="Bodon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1" name="Shape 241"/>
          <p:cNvSpPr txBox="1">
            <a:spLocks noGrp="1"/>
          </p:cNvSpPr>
          <p:nvPr>
            <p:ph type="subTitle" idx="1"/>
          </p:nvPr>
        </p:nvSpPr>
        <p:spPr>
          <a:xfrm>
            <a:off x="354000" y="3647161"/>
            <a:ext cx="53936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8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42" name="Shape 242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50798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1219170" lvl="1" indent="-491054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200"/>
              <a:buChar char="○"/>
              <a:defRPr>
                <a:solidFill>
                  <a:schemeClr val="lt1"/>
                </a:solidFill>
              </a:defRPr>
            </a:lvl2pPr>
            <a:lvl3pPr marL="1828754" lvl="2" indent="-474121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3pPr>
            <a:lvl4pPr marL="2438339" lvl="3" indent="-465655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3047924" lvl="4" indent="-457189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5pPr>
            <a:lvl6pPr marL="3657509" lvl="5" indent="-440256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 rtl="0">
              <a:spcBef>
                <a:spcPts val="1733"/>
              </a:spcBef>
              <a:spcAft>
                <a:spcPts val="17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3" name="Shape 243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988737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 1 1 1 1 1">
  <p:cSld name="Section title and description 1 1 1 1 1 1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/>
        </p:nvSpPr>
        <p:spPr>
          <a:xfrm>
            <a:off x="6096000" y="167"/>
            <a:ext cx="6096000" cy="6858000"/>
          </a:xfrm>
          <a:prstGeom prst="rect">
            <a:avLst/>
          </a:prstGeom>
          <a:solidFill>
            <a:srgbClr val="232D4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8" name="Shape 258"/>
          <p:cNvSpPr txBox="1">
            <a:spLocks noGrp="1"/>
          </p:cNvSpPr>
          <p:nvPr>
            <p:ph type="title"/>
          </p:nvPr>
        </p:nvSpPr>
        <p:spPr>
          <a:xfrm>
            <a:off x="354000" y="1863133"/>
            <a:ext cx="5393600" cy="175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EB5F0C"/>
              </a:buClr>
              <a:buSzPts val="3600"/>
              <a:buFont typeface="Bodoni"/>
              <a:buNone/>
              <a:defRPr sz="4800">
                <a:solidFill>
                  <a:srgbClr val="EB5F0C"/>
                </a:solidFill>
                <a:latin typeface="Bodoni"/>
                <a:ea typeface="Bodoni"/>
                <a:cs typeface="Bodoni"/>
                <a:sym typeface="Bodon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59" name="Shape 259"/>
          <p:cNvSpPr txBox="1">
            <a:spLocks noGrp="1"/>
          </p:cNvSpPr>
          <p:nvPr>
            <p:ph type="subTitle" idx="1"/>
          </p:nvPr>
        </p:nvSpPr>
        <p:spPr>
          <a:xfrm>
            <a:off x="354000" y="3647161"/>
            <a:ext cx="53936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8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60" name="Shape 26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50798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1219170" lvl="1" indent="-491054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200"/>
              <a:buChar char="○"/>
              <a:defRPr>
                <a:solidFill>
                  <a:schemeClr val="lt1"/>
                </a:solidFill>
              </a:defRPr>
            </a:lvl2pPr>
            <a:lvl3pPr marL="1828754" lvl="2" indent="-474121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3pPr>
            <a:lvl4pPr marL="2438339" lvl="3" indent="-465655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3047924" lvl="4" indent="-457189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5pPr>
            <a:lvl6pPr marL="3657509" lvl="5" indent="-440256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 rtl="0">
              <a:spcBef>
                <a:spcPts val="17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 rtl="0">
              <a:spcBef>
                <a:spcPts val="1733"/>
              </a:spcBef>
              <a:spcAft>
                <a:spcPts val="17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1" name="Shape 261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358100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1 1 2">
  <p:cSld name="Caption 1 1 2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437356" y="5634700"/>
            <a:ext cx="111848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30479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5F0C"/>
              </a:buClr>
              <a:buSzPts val="2400"/>
              <a:buNone/>
              <a:defRPr>
                <a:solidFill>
                  <a:srgbClr val="EB5F0C"/>
                </a:solidFill>
              </a:defRPr>
            </a:lvl1pPr>
          </a:lstStyle>
          <a:p>
            <a:endParaRPr/>
          </a:p>
        </p:txBody>
      </p:sp>
      <p:sp>
        <p:nvSpPr>
          <p:cNvPr id="276" name="Shape 276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277" name="Shape 277"/>
          <p:cNvCxnSpPr/>
          <p:nvPr/>
        </p:nvCxnSpPr>
        <p:spPr>
          <a:xfrm>
            <a:off x="564800" y="6251667"/>
            <a:ext cx="11062400" cy="0"/>
          </a:xfrm>
          <a:prstGeom prst="straightConnector1">
            <a:avLst/>
          </a:prstGeom>
          <a:noFill/>
          <a:ln w="38100" cap="flat" cmpd="sng">
            <a:solidFill>
              <a:srgbClr val="232D4B"/>
            </a:solidFill>
            <a:prstDash val="dot"/>
            <a:round/>
            <a:headEnd type="none" w="sm" len="sm"/>
            <a:tailEnd type="none" w="sm" len="sm"/>
          </a:ln>
        </p:spPr>
      </p:cxnSp>
      <p:pic>
        <p:nvPicPr>
          <p:cNvPr id="278" name="Shape 27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20193" y="3647234"/>
            <a:ext cx="2512265" cy="25122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31790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1 1 1">
  <p:cSld name="Caption 1 1 1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437356" y="5634700"/>
            <a:ext cx="111848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5F0C"/>
              </a:buClr>
              <a:buSzPts val="2400"/>
              <a:buNone/>
              <a:defRPr>
                <a:solidFill>
                  <a:srgbClr val="EB5F0C"/>
                </a:solidFill>
              </a:defRPr>
            </a:lvl1pPr>
          </a:lstStyle>
          <a:p>
            <a:endParaRPr/>
          </a:p>
        </p:txBody>
      </p:sp>
      <p:sp>
        <p:nvSpPr>
          <p:cNvPr id="281" name="Shape 281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282" name="Shape 282"/>
          <p:cNvCxnSpPr/>
          <p:nvPr/>
        </p:nvCxnSpPr>
        <p:spPr>
          <a:xfrm>
            <a:off x="564800" y="6251667"/>
            <a:ext cx="11062400" cy="0"/>
          </a:xfrm>
          <a:prstGeom prst="straightConnector1">
            <a:avLst/>
          </a:prstGeom>
          <a:noFill/>
          <a:ln w="38100" cap="flat" cmpd="sng">
            <a:solidFill>
              <a:srgbClr val="232D4B"/>
            </a:solidFill>
            <a:prstDash val="dot"/>
            <a:round/>
            <a:headEnd type="none" w="sm" len="sm"/>
            <a:tailEnd type="none" w="sm" len="sm"/>
          </a:ln>
        </p:spPr>
      </p:cxnSp>
      <p:pic>
        <p:nvPicPr>
          <p:cNvPr id="283" name="Shape 28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15618" y="314234"/>
            <a:ext cx="5228300" cy="522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074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AA07A-EECE-F648-8088-0163C4CA1A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89315-7F28-C847-8B26-EE44981D7574}"/>
              </a:ext>
            </a:extLst>
          </p:cNvPr>
          <p:cNvSpPr/>
          <p:nvPr userDrawn="1"/>
        </p:nvSpPr>
        <p:spPr>
          <a:xfrm>
            <a:off x="1" y="3467811"/>
            <a:ext cx="12204572" cy="3390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810B7-696D-154C-8E03-29308B699AA9}"/>
              </a:ext>
            </a:extLst>
          </p:cNvPr>
          <p:cNvSpPr/>
          <p:nvPr userDrawn="1"/>
        </p:nvSpPr>
        <p:spPr>
          <a:xfrm>
            <a:off x="0" y="-71235"/>
            <a:ext cx="12204571" cy="3467811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EF69F-AF27-074F-BD0F-6046E8E81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2657" y="4047241"/>
            <a:ext cx="2584515" cy="25845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F52974E-9253-FC43-A8D5-67A9A883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47" y="852853"/>
            <a:ext cx="11849319" cy="8472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E2392A6-A7CC-F64A-BA63-49DB8DF61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3166" y="2411726"/>
            <a:ext cx="11849100" cy="913287"/>
          </a:xfrm>
        </p:spPr>
        <p:txBody>
          <a:bodyPr/>
          <a:lstStyle>
            <a:lvl1pPr marL="101597" indent="0" algn="ctr">
              <a:buNone/>
              <a:defRPr sz="1600" i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Vertical Text Placeholder 13">
            <a:extLst>
              <a:ext uri="{FF2B5EF4-FFF2-40B4-BE49-F238E27FC236}">
                <a16:creationId xmlns:a16="http://schemas.microsoft.com/office/drawing/2014/main" id="{4C9100D9-F437-9742-99DC-440C761BAED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>
          <a:xfrm>
            <a:off x="5394691" y="4599353"/>
            <a:ext cx="6471343" cy="626532"/>
          </a:xfrm>
        </p:spPr>
        <p:txBody>
          <a:bodyPr vert="horz"/>
          <a:lstStyle>
            <a:lvl1pPr marL="101597" indent="0" algn="r">
              <a:buNone/>
              <a:defRPr b="1">
                <a:solidFill>
                  <a:srgbClr val="E46E20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Vertical Text Placeholder 13">
            <a:extLst>
              <a:ext uri="{FF2B5EF4-FFF2-40B4-BE49-F238E27FC236}">
                <a16:creationId xmlns:a16="http://schemas.microsoft.com/office/drawing/2014/main" id="{20A05537-700E-E844-A338-9007B042602A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>
          <a:xfrm>
            <a:off x="4600283" y="5112249"/>
            <a:ext cx="7265751" cy="1068196"/>
          </a:xfrm>
        </p:spPr>
        <p:txBody>
          <a:bodyPr vert="horz"/>
          <a:lstStyle>
            <a:lvl1pPr marL="101597" indent="0" algn="r">
              <a:buNone/>
              <a:defRPr b="0">
                <a:solidFill>
                  <a:srgbClr val="E46E20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2B468-31B9-5047-AE26-4A0EDE4F0FFC}"/>
              </a:ext>
            </a:extLst>
          </p:cNvPr>
          <p:cNvSpPr/>
          <p:nvPr userDrawn="1"/>
        </p:nvSpPr>
        <p:spPr>
          <a:xfrm>
            <a:off x="1" y="3366287"/>
            <a:ext cx="12204572" cy="115444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6063294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5" name="Shape 285"/>
          <p:cNvCxnSpPr/>
          <p:nvPr/>
        </p:nvCxnSpPr>
        <p:spPr>
          <a:xfrm>
            <a:off x="566933" y="554200"/>
            <a:ext cx="11062400" cy="0"/>
          </a:xfrm>
          <a:prstGeom prst="straightConnector1">
            <a:avLst/>
          </a:prstGeom>
          <a:noFill/>
          <a:ln w="38100" cap="flat" cmpd="sng">
            <a:solidFill>
              <a:srgbClr val="232D4B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286" name="Shape 286"/>
          <p:cNvSpPr txBox="1">
            <a:spLocks noGrp="1"/>
          </p:cNvSpPr>
          <p:nvPr>
            <p:ph type="title" hasCustomPrompt="1"/>
          </p:nvPr>
        </p:nvSpPr>
        <p:spPr>
          <a:xfrm>
            <a:off x="564600" y="1739800"/>
            <a:ext cx="11062400" cy="205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B5F0C"/>
              </a:buClr>
              <a:buSzPts val="10000"/>
              <a:buNone/>
              <a:defRPr sz="13333">
                <a:solidFill>
                  <a:srgbClr val="EB5F0C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564800" y="3892600"/>
            <a:ext cx="11062400" cy="1428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507987" algn="ctr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2400"/>
              <a:buChar char="●"/>
              <a:defRPr>
                <a:solidFill>
                  <a:srgbClr val="232D4B"/>
                </a:solidFill>
              </a:defRPr>
            </a:lvl1pPr>
            <a:lvl2pPr marL="1219170" lvl="1" indent="-491054" algn="ctr">
              <a:spcBef>
                <a:spcPts val="1733"/>
              </a:spcBef>
              <a:spcAft>
                <a:spcPts val="0"/>
              </a:spcAft>
              <a:buClr>
                <a:srgbClr val="232D4B"/>
              </a:buClr>
              <a:buSzPts val="2200"/>
              <a:buChar char="○"/>
              <a:defRPr>
                <a:solidFill>
                  <a:srgbClr val="232D4B"/>
                </a:solidFill>
              </a:defRPr>
            </a:lvl2pPr>
            <a:lvl3pPr marL="1828754" lvl="2" indent="-474121" algn="ctr">
              <a:spcBef>
                <a:spcPts val="1733"/>
              </a:spcBef>
              <a:spcAft>
                <a:spcPts val="0"/>
              </a:spcAft>
              <a:buClr>
                <a:srgbClr val="232D4B"/>
              </a:buClr>
              <a:buSzPts val="2000"/>
              <a:buChar char="■"/>
              <a:defRPr>
                <a:solidFill>
                  <a:srgbClr val="232D4B"/>
                </a:solidFill>
              </a:defRPr>
            </a:lvl3pPr>
            <a:lvl4pPr marL="2438339" lvl="3" indent="-465655" algn="ctr">
              <a:spcBef>
                <a:spcPts val="1733"/>
              </a:spcBef>
              <a:spcAft>
                <a:spcPts val="0"/>
              </a:spcAft>
              <a:buClr>
                <a:srgbClr val="232D4B"/>
              </a:buClr>
              <a:buSzPts val="1900"/>
              <a:buChar char="●"/>
              <a:defRPr>
                <a:solidFill>
                  <a:srgbClr val="232D4B"/>
                </a:solidFill>
              </a:defRPr>
            </a:lvl4pPr>
            <a:lvl5pPr marL="3047924" lvl="4" indent="-457189" algn="ctr">
              <a:spcBef>
                <a:spcPts val="1733"/>
              </a:spcBef>
              <a:spcAft>
                <a:spcPts val="0"/>
              </a:spcAft>
              <a:buClr>
                <a:srgbClr val="232D4B"/>
              </a:buClr>
              <a:buSzPts val="1800"/>
              <a:buChar char="○"/>
              <a:defRPr>
                <a:solidFill>
                  <a:srgbClr val="232D4B"/>
                </a:solidFill>
              </a:defRPr>
            </a:lvl5pPr>
            <a:lvl6pPr marL="3657509" lvl="5" indent="-440256" algn="ctr">
              <a:spcBef>
                <a:spcPts val="1733"/>
              </a:spcBef>
              <a:spcAft>
                <a:spcPts val="0"/>
              </a:spcAft>
              <a:buClr>
                <a:srgbClr val="232D4B"/>
              </a:buClr>
              <a:buSzPts val="1600"/>
              <a:buChar char="■"/>
              <a:defRPr>
                <a:solidFill>
                  <a:srgbClr val="232D4B"/>
                </a:solidFill>
              </a:defRPr>
            </a:lvl6pPr>
            <a:lvl7pPr marL="4267093" lvl="6" indent="-423323" algn="ctr">
              <a:spcBef>
                <a:spcPts val="1733"/>
              </a:spcBef>
              <a:spcAft>
                <a:spcPts val="0"/>
              </a:spcAft>
              <a:buClr>
                <a:srgbClr val="232D4B"/>
              </a:buClr>
              <a:buSzPts val="1400"/>
              <a:buChar char="●"/>
              <a:defRPr>
                <a:solidFill>
                  <a:srgbClr val="232D4B"/>
                </a:solidFill>
              </a:defRPr>
            </a:lvl7pPr>
            <a:lvl8pPr marL="4876678" lvl="7" indent="-423323" algn="ctr">
              <a:spcBef>
                <a:spcPts val="1733"/>
              </a:spcBef>
              <a:spcAft>
                <a:spcPts val="0"/>
              </a:spcAft>
              <a:buClr>
                <a:srgbClr val="232D4B"/>
              </a:buClr>
              <a:buSzPts val="1400"/>
              <a:buChar char="○"/>
              <a:defRPr>
                <a:solidFill>
                  <a:srgbClr val="232D4B"/>
                </a:solidFill>
              </a:defRPr>
            </a:lvl8pPr>
            <a:lvl9pPr marL="5486263" lvl="8" indent="-423323" algn="ctr">
              <a:spcBef>
                <a:spcPts val="1733"/>
              </a:spcBef>
              <a:spcAft>
                <a:spcPts val="1733"/>
              </a:spcAft>
              <a:buClr>
                <a:srgbClr val="232D4B"/>
              </a:buClr>
              <a:buSzPts val="1400"/>
              <a:buChar char="■"/>
              <a:defRPr>
                <a:solidFill>
                  <a:srgbClr val="232D4B"/>
                </a:solidFill>
              </a:defRPr>
            </a:lvl9pPr>
          </a:lstStyle>
          <a:p>
            <a:endParaRPr/>
          </a:p>
        </p:txBody>
      </p:sp>
      <p:sp>
        <p:nvSpPr>
          <p:cNvPr id="288" name="Shape 28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289" name="Shape 289"/>
          <p:cNvCxnSpPr/>
          <p:nvPr/>
        </p:nvCxnSpPr>
        <p:spPr>
          <a:xfrm>
            <a:off x="564800" y="6347900"/>
            <a:ext cx="11062400" cy="0"/>
          </a:xfrm>
          <a:prstGeom prst="straightConnector1">
            <a:avLst/>
          </a:prstGeom>
          <a:noFill/>
          <a:ln w="38100" cap="flat" cmpd="sng">
            <a:solidFill>
              <a:srgbClr val="232D4B"/>
            </a:solidFill>
            <a:prstDash val="dot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2145627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36E8E-B91C-4744-9F4D-C7D1C6B82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2E9F9-7B70-4720-A201-C87870DFB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974CA-24A1-44B9-84EF-5985B7609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1C6A6-80CD-49DF-BF4B-89E00A797FE0}" type="datetimeFigureOut">
              <a:rPr lang="zh-CN" altLang="en-US" smtClean="0"/>
              <a:t>2022/8/3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408E7-C662-4F22-BB6B-9FC819F51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D176B-7390-4B57-B5F3-ADA54592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D4E4-1C4C-4038-8F83-C3912A32A8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9791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2">
  <p:cSld name="Title and body 2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5" name="Shape 125"/>
          <p:cNvCxnSpPr/>
          <p:nvPr/>
        </p:nvCxnSpPr>
        <p:spPr>
          <a:xfrm rot="10800000" flipH="1">
            <a:off x="310300" y="1069533"/>
            <a:ext cx="11332000" cy="20800"/>
          </a:xfrm>
          <a:prstGeom prst="straightConnector1">
            <a:avLst/>
          </a:prstGeom>
          <a:noFill/>
          <a:ln w="38100" cap="flat" cmpd="sng">
            <a:solidFill>
              <a:srgbClr val="232D4B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555000" y="222333"/>
            <a:ext cx="11082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600"/>
              <a:buNone/>
              <a:defRPr>
                <a:solidFill>
                  <a:srgbClr val="232D4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None/>
              <a:defRPr>
                <a:solidFill>
                  <a:srgbClr val="232D4B"/>
                </a:solidFill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3910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AA07A-EECE-F648-8088-0163C4CA1A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89315-7F28-C847-8B26-EE44981D7574}"/>
              </a:ext>
            </a:extLst>
          </p:cNvPr>
          <p:cNvSpPr/>
          <p:nvPr userDrawn="1"/>
        </p:nvSpPr>
        <p:spPr>
          <a:xfrm>
            <a:off x="1" y="3467811"/>
            <a:ext cx="12204572" cy="3390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810B7-696D-154C-8E03-29308B699AA9}"/>
              </a:ext>
            </a:extLst>
          </p:cNvPr>
          <p:cNvSpPr/>
          <p:nvPr userDrawn="1"/>
        </p:nvSpPr>
        <p:spPr>
          <a:xfrm>
            <a:off x="0" y="-71235"/>
            <a:ext cx="12204571" cy="3467811"/>
          </a:xfrm>
          <a:prstGeom prst="rect">
            <a:avLst/>
          </a:prstGeom>
          <a:solidFill>
            <a:srgbClr val="E46E2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EF69F-AF27-074F-BD0F-6046E8E81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2657" y="4047241"/>
            <a:ext cx="2584515" cy="25845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F52974E-9253-FC43-A8D5-67A9A883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47" y="852853"/>
            <a:ext cx="11849319" cy="8472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E2392A6-A7CC-F64A-BA63-49DB8DF61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3166" y="2411726"/>
            <a:ext cx="11849100" cy="913287"/>
          </a:xfrm>
        </p:spPr>
        <p:txBody>
          <a:bodyPr/>
          <a:lstStyle>
            <a:lvl1pPr marL="101597" indent="0" algn="ctr">
              <a:buNone/>
              <a:defRPr sz="1600" i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Vertical Text Placeholder 13">
            <a:extLst>
              <a:ext uri="{FF2B5EF4-FFF2-40B4-BE49-F238E27FC236}">
                <a16:creationId xmlns:a16="http://schemas.microsoft.com/office/drawing/2014/main" id="{4C9100D9-F437-9742-99DC-440C761BAED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>
          <a:xfrm>
            <a:off x="5394691" y="4599353"/>
            <a:ext cx="6471343" cy="626532"/>
          </a:xfrm>
        </p:spPr>
        <p:txBody>
          <a:bodyPr vert="horz"/>
          <a:lstStyle>
            <a:lvl1pPr marL="101597" indent="0" algn="r">
              <a:buNone/>
              <a:defRPr b="1">
                <a:solidFill>
                  <a:srgbClr val="E46E20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Vertical Text Placeholder 13">
            <a:extLst>
              <a:ext uri="{FF2B5EF4-FFF2-40B4-BE49-F238E27FC236}">
                <a16:creationId xmlns:a16="http://schemas.microsoft.com/office/drawing/2014/main" id="{20A05537-700E-E844-A338-9007B042602A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>
          <a:xfrm>
            <a:off x="4600283" y="5112249"/>
            <a:ext cx="7265751" cy="1068196"/>
          </a:xfrm>
        </p:spPr>
        <p:txBody>
          <a:bodyPr vert="horz"/>
          <a:lstStyle>
            <a:lvl1pPr marL="101597" indent="0" algn="r">
              <a:buNone/>
              <a:defRPr b="0">
                <a:solidFill>
                  <a:srgbClr val="E46E20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2B468-31B9-5047-AE26-4A0EDE4F0FFC}"/>
              </a:ext>
            </a:extLst>
          </p:cNvPr>
          <p:cNvSpPr/>
          <p:nvPr userDrawn="1"/>
        </p:nvSpPr>
        <p:spPr>
          <a:xfrm>
            <a:off x="1" y="3366287"/>
            <a:ext cx="12204572" cy="115444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19871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AA07A-EECE-F648-8088-0163C4CA1A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89315-7F28-C847-8B26-EE44981D7574}"/>
              </a:ext>
            </a:extLst>
          </p:cNvPr>
          <p:cNvSpPr/>
          <p:nvPr userDrawn="1"/>
        </p:nvSpPr>
        <p:spPr>
          <a:xfrm>
            <a:off x="1" y="3467811"/>
            <a:ext cx="12204572" cy="3390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810B7-696D-154C-8E03-29308B699AA9}"/>
              </a:ext>
            </a:extLst>
          </p:cNvPr>
          <p:cNvSpPr/>
          <p:nvPr userDrawn="1"/>
        </p:nvSpPr>
        <p:spPr>
          <a:xfrm>
            <a:off x="0" y="-71235"/>
            <a:ext cx="12204571" cy="3467811"/>
          </a:xfrm>
          <a:prstGeom prst="rect">
            <a:avLst/>
          </a:prstGeom>
          <a:solidFill>
            <a:srgbClr val="E46E2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EF69F-AF27-074F-BD0F-6046E8E81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2657" y="4047241"/>
            <a:ext cx="2584515" cy="25845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F52974E-9253-FC43-A8D5-67A9A883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47" y="852853"/>
            <a:ext cx="11849319" cy="8472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E2392A6-A7CC-F64A-BA63-49DB8DF61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3166" y="2411726"/>
            <a:ext cx="11849100" cy="913287"/>
          </a:xfrm>
        </p:spPr>
        <p:txBody>
          <a:bodyPr/>
          <a:lstStyle>
            <a:lvl1pPr marL="101597" indent="0" algn="ctr">
              <a:buNone/>
              <a:defRPr sz="1600" i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Vertical Text Placeholder 13">
            <a:extLst>
              <a:ext uri="{FF2B5EF4-FFF2-40B4-BE49-F238E27FC236}">
                <a16:creationId xmlns:a16="http://schemas.microsoft.com/office/drawing/2014/main" id="{4C9100D9-F437-9742-99DC-440C761BAED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>
          <a:xfrm>
            <a:off x="5394691" y="4599353"/>
            <a:ext cx="6471343" cy="626532"/>
          </a:xfrm>
        </p:spPr>
        <p:txBody>
          <a:bodyPr vert="horz"/>
          <a:lstStyle>
            <a:lvl1pPr marL="101597" indent="0" algn="r">
              <a:buNone/>
              <a:defRPr b="1">
                <a:solidFill>
                  <a:srgbClr val="212D4A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Vertical Text Placeholder 13">
            <a:extLst>
              <a:ext uri="{FF2B5EF4-FFF2-40B4-BE49-F238E27FC236}">
                <a16:creationId xmlns:a16="http://schemas.microsoft.com/office/drawing/2014/main" id="{20A05537-700E-E844-A338-9007B042602A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>
          <a:xfrm>
            <a:off x="4600283" y="5112249"/>
            <a:ext cx="7265751" cy="1068196"/>
          </a:xfrm>
        </p:spPr>
        <p:txBody>
          <a:bodyPr vert="horz"/>
          <a:lstStyle>
            <a:lvl1pPr marL="101597" indent="0" algn="r">
              <a:buNone/>
              <a:defRPr b="0">
                <a:solidFill>
                  <a:srgbClr val="212D4A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2B468-31B9-5047-AE26-4A0EDE4F0FFC}"/>
              </a:ext>
            </a:extLst>
          </p:cNvPr>
          <p:cNvSpPr/>
          <p:nvPr userDrawn="1"/>
        </p:nvSpPr>
        <p:spPr>
          <a:xfrm>
            <a:off x="1" y="3366287"/>
            <a:ext cx="12204572" cy="115444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8121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AA07A-EECE-F648-8088-0163C4CA1A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89315-7F28-C847-8B26-EE44981D7574}"/>
              </a:ext>
            </a:extLst>
          </p:cNvPr>
          <p:cNvSpPr/>
          <p:nvPr userDrawn="1"/>
        </p:nvSpPr>
        <p:spPr>
          <a:xfrm>
            <a:off x="1" y="3467811"/>
            <a:ext cx="12204572" cy="3390189"/>
          </a:xfrm>
          <a:prstGeom prst="rect">
            <a:avLst/>
          </a:prstGeom>
          <a:solidFill>
            <a:srgbClr val="E46E2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810B7-696D-154C-8E03-29308B699AA9}"/>
              </a:ext>
            </a:extLst>
          </p:cNvPr>
          <p:cNvSpPr/>
          <p:nvPr userDrawn="1"/>
        </p:nvSpPr>
        <p:spPr>
          <a:xfrm>
            <a:off x="0" y="-71235"/>
            <a:ext cx="12204571" cy="3467811"/>
          </a:xfrm>
          <a:prstGeom prst="rect">
            <a:avLst/>
          </a:prstGeom>
          <a:solidFill>
            <a:srgbClr val="E46E2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EF69F-AF27-074F-BD0F-6046E8E81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2657" y="4047241"/>
            <a:ext cx="2584515" cy="25845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F52974E-9253-FC43-A8D5-67A9A883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47" y="852853"/>
            <a:ext cx="11849319" cy="8472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E2392A6-A7CC-F64A-BA63-49DB8DF61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3166" y="2411726"/>
            <a:ext cx="11849100" cy="913287"/>
          </a:xfrm>
        </p:spPr>
        <p:txBody>
          <a:bodyPr/>
          <a:lstStyle>
            <a:lvl1pPr marL="101597" indent="0" algn="ctr">
              <a:buNone/>
              <a:defRPr sz="1600" i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Vertical Text Placeholder 13">
            <a:extLst>
              <a:ext uri="{FF2B5EF4-FFF2-40B4-BE49-F238E27FC236}">
                <a16:creationId xmlns:a16="http://schemas.microsoft.com/office/drawing/2014/main" id="{4C9100D9-F437-9742-99DC-440C761BAED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>
          <a:xfrm>
            <a:off x="5394691" y="4599353"/>
            <a:ext cx="6471343" cy="626532"/>
          </a:xfrm>
        </p:spPr>
        <p:txBody>
          <a:bodyPr vert="horz"/>
          <a:lstStyle>
            <a:lvl1pPr marL="101597" indent="0" algn="r">
              <a:buNone/>
              <a:defRPr b="1">
                <a:solidFill>
                  <a:schemeClr val="bg1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Vertical Text Placeholder 13">
            <a:extLst>
              <a:ext uri="{FF2B5EF4-FFF2-40B4-BE49-F238E27FC236}">
                <a16:creationId xmlns:a16="http://schemas.microsoft.com/office/drawing/2014/main" id="{20A05537-700E-E844-A338-9007B042602A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>
          <a:xfrm>
            <a:off x="4600283" y="5112249"/>
            <a:ext cx="7265751" cy="1068196"/>
          </a:xfrm>
        </p:spPr>
        <p:txBody>
          <a:bodyPr vert="horz"/>
          <a:lstStyle>
            <a:lvl1pPr marL="101597" indent="0" algn="r">
              <a:buNone/>
              <a:defRPr b="0">
                <a:solidFill>
                  <a:schemeClr val="bg1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2B468-31B9-5047-AE26-4A0EDE4F0FFC}"/>
              </a:ext>
            </a:extLst>
          </p:cNvPr>
          <p:cNvSpPr/>
          <p:nvPr userDrawn="1"/>
        </p:nvSpPr>
        <p:spPr>
          <a:xfrm>
            <a:off x="1" y="3366287"/>
            <a:ext cx="12204572" cy="115444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706508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AA07A-EECE-F648-8088-0163C4CA1A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89315-7F28-C847-8B26-EE44981D7574}"/>
              </a:ext>
            </a:extLst>
          </p:cNvPr>
          <p:cNvSpPr/>
          <p:nvPr userDrawn="1"/>
        </p:nvSpPr>
        <p:spPr>
          <a:xfrm>
            <a:off x="1" y="3467811"/>
            <a:ext cx="12204572" cy="3390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810B7-696D-154C-8E03-29308B699AA9}"/>
              </a:ext>
            </a:extLst>
          </p:cNvPr>
          <p:cNvSpPr/>
          <p:nvPr userDrawn="1"/>
        </p:nvSpPr>
        <p:spPr>
          <a:xfrm>
            <a:off x="0" y="-71235"/>
            <a:ext cx="12204571" cy="3467811"/>
          </a:xfrm>
          <a:prstGeom prst="rect">
            <a:avLst/>
          </a:prstGeom>
          <a:solidFill>
            <a:srgbClr val="E46E2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EF69F-AF27-074F-BD0F-6046E8E81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2657" y="4047241"/>
            <a:ext cx="2584515" cy="25845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F52974E-9253-FC43-A8D5-67A9A883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47" y="852853"/>
            <a:ext cx="11849319" cy="8472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E2392A6-A7CC-F64A-BA63-49DB8DF61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3166" y="2411726"/>
            <a:ext cx="11849100" cy="913287"/>
          </a:xfrm>
        </p:spPr>
        <p:txBody>
          <a:bodyPr/>
          <a:lstStyle>
            <a:lvl1pPr marL="101597" indent="0" algn="ctr">
              <a:buNone/>
              <a:defRPr sz="1600" i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Vertical Text Placeholder 13">
            <a:extLst>
              <a:ext uri="{FF2B5EF4-FFF2-40B4-BE49-F238E27FC236}">
                <a16:creationId xmlns:a16="http://schemas.microsoft.com/office/drawing/2014/main" id="{4C9100D9-F437-9742-99DC-440C761BAED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>
          <a:xfrm>
            <a:off x="5394691" y="4599353"/>
            <a:ext cx="6471343" cy="626532"/>
          </a:xfrm>
        </p:spPr>
        <p:txBody>
          <a:bodyPr vert="horz"/>
          <a:lstStyle>
            <a:lvl1pPr marL="101597" indent="0" algn="r">
              <a:buNone/>
              <a:defRPr b="1">
                <a:solidFill>
                  <a:schemeClr val="bg1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Vertical Text Placeholder 13">
            <a:extLst>
              <a:ext uri="{FF2B5EF4-FFF2-40B4-BE49-F238E27FC236}">
                <a16:creationId xmlns:a16="http://schemas.microsoft.com/office/drawing/2014/main" id="{20A05537-700E-E844-A338-9007B042602A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>
          <a:xfrm>
            <a:off x="4600283" y="5112249"/>
            <a:ext cx="7265751" cy="1068196"/>
          </a:xfrm>
        </p:spPr>
        <p:txBody>
          <a:bodyPr vert="horz"/>
          <a:lstStyle>
            <a:lvl1pPr marL="101597" indent="0" algn="r">
              <a:buNone/>
              <a:defRPr b="0">
                <a:solidFill>
                  <a:schemeClr val="bg1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2B468-31B9-5047-AE26-4A0EDE4F0FFC}"/>
              </a:ext>
            </a:extLst>
          </p:cNvPr>
          <p:cNvSpPr/>
          <p:nvPr userDrawn="1"/>
        </p:nvSpPr>
        <p:spPr>
          <a:xfrm>
            <a:off x="1" y="3366287"/>
            <a:ext cx="12204572" cy="115444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4514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AA07A-EECE-F648-8088-0163C4CA1A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89315-7F28-C847-8B26-EE44981D7574}"/>
              </a:ext>
            </a:extLst>
          </p:cNvPr>
          <p:cNvSpPr/>
          <p:nvPr userDrawn="1"/>
        </p:nvSpPr>
        <p:spPr>
          <a:xfrm>
            <a:off x="1" y="3467811"/>
            <a:ext cx="12204572" cy="3390189"/>
          </a:xfrm>
          <a:prstGeom prst="rect">
            <a:avLst/>
          </a:prstGeom>
          <a:solidFill>
            <a:srgbClr val="E46E2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810B7-696D-154C-8E03-29308B699AA9}"/>
              </a:ext>
            </a:extLst>
          </p:cNvPr>
          <p:cNvSpPr/>
          <p:nvPr userDrawn="1"/>
        </p:nvSpPr>
        <p:spPr>
          <a:xfrm>
            <a:off x="0" y="-71235"/>
            <a:ext cx="12204571" cy="3892232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EF69F-AF27-074F-BD0F-6046E8E81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2657" y="4047241"/>
            <a:ext cx="2584515" cy="25845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F52974E-9253-FC43-A8D5-67A9A883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47" y="897456"/>
            <a:ext cx="11849319" cy="8472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E2392A6-A7CC-F64A-BA63-49DB8DF61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3166" y="2411726"/>
            <a:ext cx="11849100" cy="957889"/>
          </a:xfrm>
        </p:spPr>
        <p:txBody>
          <a:bodyPr/>
          <a:lstStyle>
            <a:lvl1pPr marL="101597" indent="0" algn="ctr">
              <a:buNone/>
              <a:defRPr sz="1600" i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Vertical Text Placeholder 13">
            <a:extLst>
              <a:ext uri="{FF2B5EF4-FFF2-40B4-BE49-F238E27FC236}">
                <a16:creationId xmlns:a16="http://schemas.microsoft.com/office/drawing/2014/main" id="{4C9100D9-F437-9742-99DC-440C761BAED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>
          <a:xfrm>
            <a:off x="5394691" y="4599353"/>
            <a:ext cx="6471343" cy="626532"/>
          </a:xfrm>
        </p:spPr>
        <p:txBody>
          <a:bodyPr vert="horz"/>
          <a:lstStyle>
            <a:lvl1pPr marL="101597" indent="0" algn="r">
              <a:buNone/>
              <a:defRPr b="1">
                <a:solidFill>
                  <a:schemeClr val="bg1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Vertical Text Placeholder 13">
            <a:extLst>
              <a:ext uri="{FF2B5EF4-FFF2-40B4-BE49-F238E27FC236}">
                <a16:creationId xmlns:a16="http://schemas.microsoft.com/office/drawing/2014/main" id="{20A05537-700E-E844-A338-9007B042602A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>
          <a:xfrm>
            <a:off x="4600283" y="5112249"/>
            <a:ext cx="7265751" cy="1068196"/>
          </a:xfrm>
        </p:spPr>
        <p:txBody>
          <a:bodyPr vert="horz"/>
          <a:lstStyle>
            <a:lvl1pPr marL="101597" indent="0" algn="r">
              <a:buNone/>
              <a:defRPr b="0">
                <a:solidFill>
                  <a:schemeClr val="bg1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2B468-31B9-5047-AE26-4A0EDE4F0FFC}"/>
              </a:ext>
            </a:extLst>
          </p:cNvPr>
          <p:cNvSpPr/>
          <p:nvPr userDrawn="1"/>
        </p:nvSpPr>
        <p:spPr>
          <a:xfrm>
            <a:off x="1" y="3366287"/>
            <a:ext cx="12204572" cy="115444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00514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AA07A-EECE-F648-8088-0163C4CA1A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89315-7F28-C847-8B26-EE44981D7574}"/>
              </a:ext>
            </a:extLst>
          </p:cNvPr>
          <p:cNvSpPr/>
          <p:nvPr userDrawn="1"/>
        </p:nvSpPr>
        <p:spPr>
          <a:xfrm>
            <a:off x="1" y="3467811"/>
            <a:ext cx="12204572" cy="3390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810B7-696D-154C-8E03-29308B699AA9}"/>
              </a:ext>
            </a:extLst>
          </p:cNvPr>
          <p:cNvSpPr/>
          <p:nvPr userDrawn="1"/>
        </p:nvSpPr>
        <p:spPr>
          <a:xfrm>
            <a:off x="0" y="-71235"/>
            <a:ext cx="12204571" cy="3467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EF69F-AF27-074F-BD0F-6046E8E81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0680" y="3396576"/>
            <a:ext cx="2584515" cy="25845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F52974E-9253-FC43-A8D5-67A9A883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47" y="323045"/>
            <a:ext cx="11849319" cy="847200"/>
          </a:xfrm>
        </p:spPr>
        <p:txBody>
          <a:bodyPr/>
          <a:lstStyle>
            <a:lvl1pPr algn="ctr">
              <a:defRPr sz="8000">
                <a:solidFill>
                  <a:srgbClr val="E46E20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E2392A6-A7CC-F64A-BA63-49DB8DF61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7735" y="1700962"/>
            <a:ext cx="11849100" cy="913287"/>
          </a:xfrm>
        </p:spPr>
        <p:txBody>
          <a:bodyPr/>
          <a:lstStyle>
            <a:lvl1pPr marL="101597" indent="0" algn="ctr">
              <a:buNone/>
              <a:defRPr sz="1600" i="1">
                <a:solidFill>
                  <a:srgbClr val="212D4A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Vertical Text Placeholder 13">
            <a:extLst>
              <a:ext uri="{FF2B5EF4-FFF2-40B4-BE49-F238E27FC236}">
                <a16:creationId xmlns:a16="http://schemas.microsoft.com/office/drawing/2014/main" id="{4C9100D9-F437-9742-99DC-440C761BAED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>
          <a:xfrm>
            <a:off x="5394691" y="3757901"/>
            <a:ext cx="6471343" cy="626532"/>
          </a:xfrm>
        </p:spPr>
        <p:txBody>
          <a:bodyPr vert="horz"/>
          <a:lstStyle>
            <a:lvl1pPr marL="101597" indent="0" algn="r">
              <a:buNone/>
              <a:defRPr b="1">
                <a:solidFill>
                  <a:srgbClr val="212D4A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Vertical Text Placeholder 13">
            <a:extLst>
              <a:ext uri="{FF2B5EF4-FFF2-40B4-BE49-F238E27FC236}">
                <a16:creationId xmlns:a16="http://schemas.microsoft.com/office/drawing/2014/main" id="{20A05537-700E-E844-A338-9007B042602A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>
          <a:xfrm>
            <a:off x="4600283" y="4396856"/>
            <a:ext cx="7265751" cy="1476120"/>
          </a:xfrm>
        </p:spPr>
        <p:txBody>
          <a:bodyPr vert="horz"/>
          <a:lstStyle>
            <a:lvl1pPr marL="101597" indent="0" algn="r">
              <a:buNone/>
              <a:defRPr b="0">
                <a:solidFill>
                  <a:srgbClr val="212D4A"/>
                </a:solidFill>
              </a:defRPr>
            </a:lvl1pPr>
            <a:lvl2pPr marL="728115" indent="0">
              <a:buNone/>
              <a:defRPr/>
            </a:lvl2pPr>
            <a:lvl3pPr marL="1354633" indent="0">
              <a:buNone/>
              <a:defRPr/>
            </a:lvl3pPr>
            <a:lvl4pPr marL="1972684" indent="0">
              <a:buNone/>
              <a:defRPr/>
            </a:lvl4pPr>
            <a:lvl5pPr marL="2590735" indent="0">
              <a:buNone/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2B468-31B9-5047-AE26-4A0EDE4F0FFC}"/>
              </a:ext>
            </a:extLst>
          </p:cNvPr>
          <p:cNvSpPr/>
          <p:nvPr userDrawn="1"/>
        </p:nvSpPr>
        <p:spPr>
          <a:xfrm>
            <a:off x="1" y="2530149"/>
            <a:ext cx="12204572" cy="115444"/>
          </a:xfrm>
          <a:prstGeom prst="rect">
            <a:avLst/>
          </a:prstGeom>
          <a:solidFill>
            <a:srgbClr val="212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009563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792967" y="767933"/>
            <a:ext cx="11082000" cy="8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Franklin Gothic"/>
              <a:buNone/>
              <a:defRPr sz="3600" b="1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863497" y="2127700"/>
            <a:ext cx="9778800" cy="40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Franklin Gothic"/>
              <a:buChar char="●"/>
              <a:defRPr sz="2400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marL="914400" lvl="1" indent="-36830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Franklin Gothic"/>
              <a:buChar char="○"/>
              <a:defRPr sz="2200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marL="1371600" lvl="2" indent="-35560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Franklin Gothic"/>
              <a:buChar char="■"/>
              <a:defRPr sz="2000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marL="1828800" lvl="3" indent="-34925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Franklin Gothic"/>
              <a:buChar char="●"/>
              <a:defRPr sz="1900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marL="2286000" lvl="4" indent="-34290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ranklin Gothic"/>
              <a:buChar char="○"/>
              <a:defRPr sz="1800" i="1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marL="2743200" lvl="5" indent="-33020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lin Gothic"/>
              <a:buChar char="■"/>
              <a:defRPr sz="1600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marL="3200400" lvl="6" indent="-31750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ranklin Gothic"/>
              <a:buChar char="●"/>
              <a:defRPr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marL="3657600" lvl="7" indent="-31750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ranklin Gothic"/>
              <a:buChar char="○"/>
              <a:defRPr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marL="4114800" lvl="8" indent="-317500">
              <a:lnSpc>
                <a:spcPct val="100000"/>
              </a:lnSpc>
              <a:spcBef>
                <a:spcPts val="1300"/>
              </a:spcBef>
              <a:spcAft>
                <a:spcPts val="1300"/>
              </a:spcAft>
              <a:buClr>
                <a:schemeClr val="dk2"/>
              </a:buClr>
              <a:buSzPts val="1400"/>
              <a:buFont typeface="Franklin Gothic"/>
              <a:buChar char="■"/>
              <a:defRPr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333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333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333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333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333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333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333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333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5548572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80" r:id="rId18"/>
    <p:sldLayoutId id="2147483683" r:id="rId19"/>
    <p:sldLayoutId id="2147483684" r:id="rId20"/>
    <p:sldLayoutId id="2147483685" r:id="rId21"/>
    <p:sldLayoutId id="2147483687" r:id="rId22"/>
    <p:sldLayoutId id="2147483689" r:id="rId23"/>
    <p:sldLayoutId id="2147483690" r:id="rId24"/>
    <p:sldLayoutId id="2147483691" r:id="rId25"/>
    <p:sldLayoutId id="2147483692" r:id="rId26"/>
    <p:sldLayoutId id="2147483693" r:id="rId27"/>
    <p:sldLayoutId id="2147483695" r:id="rId28"/>
    <p:sldLayoutId id="2147483696" r:id="rId29"/>
    <p:sldLayoutId id="2147483697" r:id="rId30"/>
    <p:sldLayoutId id="2147483698" r:id="rId31"/>
    <p:sldLayoutId id="2147483699" r:id="rId3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6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itworldcanada.com/" TargetMode="External"/><Relationship Id="rId5" Type="http://schemas.openxmlformats.org/officeDocument/2006/relationships/hyperlink" Target="https://opmed.doximity.com/" TargetMode="External"/><Relationship Id="rId4" Type="http://schemas.openxmlformats.org/officeDocument/2006/relationships/hyperlink" Target="https://blog.tonkabi.com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u.gcfglobal.org/" TargetMode="External"/><Relationship Id="rId5" Type="http://schemas.openxmlformats.org/officeDocument/2006/relationships/hyperlink" Target="https://www.udacity.com/" TargetMode="External"/><Relationship Id="rId4" Type="http://schemas.openxmlformats.org/officeDocument/2006/relationships/hyperlink" Target="https://www.analog.com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colorbrewer2.org/" TargetMode="External"/><Relationship Id="rId2" Type="http://schemas.openxmlformats.org/officeDocument/2006/relationships/hyperlink" Target="https://brand.virginia.edu/" TargetMode="Externa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s://ggplot2.tidyverse.org/index.html" TargetMode="External"/><Relationship Id="rId7" Type="http://schemas.openxmlformats.org/officeDocument/2006/relationships/hyperlink" Target="https://data.library.virginia.edu/research-software/r-and-r-studio/" TargetMode="External"/><Relationship Id="rId2" Type="http://schemas.openxmlformats.org/officeDocument/2006/relationships/hyperlink" Target="https://www.amazon.com/Grammar-Graphics-Statistics-Computing/dp/0387245448/ref=as_li_ss_tl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data.library.virginia.edu/training/past-workshops/" TargetMode="External"/><Relationship Id="rId5" Type="http://schemas.openxmlformats.org/officeDocument/2006/relationships/hyperlink" Target="https://cal.hsl.virginia.edu/calendar/data/?cid=5619&amp;t=g&amp;d=0000-00-00&amp;cal=5619&amp;inc=0" TargetMode="External"/><Relationship Id="rId4" Type="http://schemas.openxmlformats.org/officeDocument/2006/relationships/hyperlink" Target="https://cal.lib.virginia.edu/calendar/events?cid=4299&amp;t=d&amp;d=0000-00-00&amp;cal=4299&amp;ct=51597,27116&amp;inc=0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hyperlink" Target="https://search.lib.virginia.edu/sources/uva_library/items/u6549718" TargetMode="External"/><Relationship Id="rId3" Type="http://schemas.openxmlformats.org/officeDocument/2006/relationships/hyperlink" Target="https://cal.lib.virginia.edu/calendar/events?cid=4299&amp;t=d&amp;d=0000-00-00&amp;cal=4299&amp;ct=51597,27116&amp;inc=0" TargetMode="External"/><Relationship Id="rId7" Type="http://schemas.openxmlformats.org/officeDocument/2006/relationships/hyperlink" Target="https://search.lib.virginia.edu/catalog/u7299961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sciencedirect.com/book/9780123859693/designing-science-presentations" TargetMode="External"/><Relationship Id="rId5" Type="http://schemas.openxmlformats.org/officeDocument/2006/relationships/hyperlink" Target="https://data.library.virginia.edu/training/past-workshops/" TargetMode="External"/><Relationship Id="rId4" Type="http://schemas.openxmlformats.org/officeDocument/2006/relationships/hyperlink" Target="https://cal.hsl.virginia.edu/calendar/data/?cid=5619&amp;t=g&amp;d=0000-00-00&amp;cal=5619&amp;inc=0" TargetMode="External"/><Relationship Id="rId9" Type="http://schemas.openxmlformats.org/officeDocument/2006/relationships/hyperlink" Target="http://mitcommlab.mit.edu/be/commkit/poster/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writingcenter.unc.edu/tips-and-tools/figures-and-charts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://digitalaccessibility.vpit.virginia.edu/doc.php" TargetMode="External"/><Relationship Id="rId4" Type="http://schemas.openxmlformats.org/officeDocument/2006/relationships/hyperlink" Target="http://cachestocaches.com/2020/1/talk-figures-are-different-paper-figures/" TargetMode="Externa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baexcel.com/excel/how-to-make-your-excel-line-chart-look-better" TargetMode="External"/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converseen.fasterland.net/" TargetMode="External"/><Relationship Id="rId2" Type="http://schemas.openxmlformats.org/officeDocument/2006/relationships/hyperlink" Target="https://sourceforge.net/projects/bulkimageconver/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xtscientist.com/improve-presentation-skills-of-phd-students/" TargetMode="External"/><Relationship Id="rId2" Type="http://schemas.openxmlformats.org/officeDocument/2006/relationships/hyperlink" Target="https://www.sciencedirect.com/book/9780123859693/designing-science-presentations" TargetMode="Externa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search.lib.virginia.edu/catalog/u7299961" TargetMode="External"/><Relationship Id="rId4" Type="http://schemas.openxmlformats.org/officeDocument/2006/relationships/hyperlink" Target="https://jographies.wordpress.com/2015/02/28/20-tips-for-top-academic-presentations/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hyperlink" Target="https://engineering.virginia.edu/current-students/current-graduate-students/graduate-writing-lab/events/graduate-writing-lab-visual" TargetMode="External"/><Relationship Id="rId3" Type="http://schemas.openxmlformats.org/officeDocument/2006/relationships/hyperlink" Target="https://www.youtube.com/watch?v=Z0EEH80AeUg" TargetMode="External"/><Relationship Id="rId7" Type="http://schemas.openxmlformats.org/officeDocument/2006/relationships/hyperlink" Target="https://pwc.rice.edu/resources#categ4" TargetMode="External"/><Relationship Id="rId2" Type="http://schemas.openxmlformats.org/officeDocument/2006/relationships/hyperlink" Target="https://www.academia.edu/2953905/Friedman._2016._Presenting_Your_Research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al.lib.virginia.edu/calendar/events?t=d&amp;q=data%20visualization&amp;cid=4299&amp;sort=1&amp;cal=4299&amp;ct=27116" TargetMode="External"/><Relationship Id="rId5" Type="http://schemas.openxmlformats.org/officeDocument/2006/relationships/hyperlink" Target="https://treesinspace.com/2016/03/01/free-software-for-biologists-pt-3-preparing-figures/" TargetMode="External"/><Relationship Id="rId4" Type="http://schemas.openxmlformats.org/officeDocument/2006/relationships/hyperlink" Target="https://ebookcentral-proquest-com.proxy01.its.virginia.edu/lib/uva/detail.action?docID=22668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18CF52-DCF2-0549-BA4E-CF0246545550}"/>
              </a:ext>
            </a:extLst>
          </p:cNvPr>
          <p:cNvSpPr/>
          <p:nvPr/>
        </p:nvSpPr>
        <p:spPr>
          <a:xfrm>
            <a:off x="-12571" y="-71235"/>
            <a:ext cx="12204571" cy="3467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en-US" sz="1867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1F896C-CA29-9449-B115-3EEA189808E9}"/>
              </a:ext>
            </a:extLst>
          </p:cNvPr>
          <p:cNvSpPr/>
          <p:nvPr/>
        </p:nvSpPr>
        <p:spPr>
          <a:xfrm>
            <a:off x="-12570" y="3467811"/>
            <a:ext cx="12204572" cy="33901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en-US" sz="1867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09A88AA-2633-854B-B7E2-EF12E61D4BDB}"/>
              </a:ext>
            </a:extLst>
          </p:cNvPr>
          <p:cNvSpPr txBox="1">
            <a:spLocks/>
          </p:cNvSpPr>
          <p:nvPr/>
        </p:nvSpPr>
        <p:spPr>
          <a:xfrm>
            <a:off x="84222" y="4648352"/>
            <a:ext cx="11769272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Franklin Gothic"/>
              <a:buNone/>
              <a:defRPr sz="2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marL="1828800" marR="0" lvl="3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1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pPr marL="609585" indent="-507987" algn="r" defTabSz="1219170">
              <a:buClr>
                <a:srgbClr val="FFFFFF"/>
              </a:buClr>
            </a:pPr>
            <a:r>
              <a:rPr lang="en-US" sz="3200" b="1" kern="0" dirty="0">
                <a:solidFill>
                  <a:srgbClr val="01579B">
                    <a:lumMod val="50000"/>
                  </a:srgbClr>
                </a:solidFill>
              </a:rPr>
              <a:t>Kelly J Cunningham, PhD; Matthew Korban, PhD; Kelly Dunham</a:t>
            </a:r>
          </a:p>
          <a:p>
            <a:pPr marL="609585" indent="-507987" algn="r" defTabSz="1219170">
              <a:buClr>
                <a:srgbClr val="FFFFFF"/>
              </a:buClr>
            </a:pPr>
            <a:r>
              <a:rPr lang="en-US" sz="3200" kern="0" dirty="0">
                <a:solidFill>
                  <a:srgbClr val="01579B">
                    <a:lumMod val="50000"/>
                  </a:srgbClr>
                </a:solidFill>
              </a:rPr>
              <a:t>Graduate Writing Lab</a:t>
            </a:r>
          </a:p>
          <a:p>
            <a:pPr marL="609585" indent="-507987" algn="r" defTabSz="1219170">
              <a:buClr>
                <a:srgbClr val="FFFFFF"/>
              </a:buClr>
            </a:pPr>
            <a:r>
              <a:rPr lang="en-US" sz="3200" kern="0" dirty="0">
                <a:solidFill>
                  <a:srgbClr val="01579B">
                    <a:lumMod val="50000"/>
                  </a:srgbClr>
                </a:solidFill>
              </a:rPr>
              <a:t>School of Engineering &amp; Applied Science, University of Virginia</a:t>
            </a:r>
          </a:p>
          <a:p>
            <a:pPr marL="609585" indent="-507987" algn="r" defTabSz="1219170">
              <a:buClr>
                <a:srgbClr val="FFFFFF"/>
              </a:buClr>
            </a:pPr>
            <a:r>
              <a:rPr lang="en-US" sz="3200" kern="0" dirty="0">
                <a:solidFill>
                  <a:srgbClr val="01579B">
                    <a:lumMod val="50000"/>
                  </a:srgbClr>
                </a:solidFill>
              </a:rPr>
              <a:t>gradwritinglab@virginia.edu  |  bit.ly/SEASGWL</a:t>
            </a:r>
          </a:p>
          <a:p>
            <a:pPr marL="609585" indent="-507987" algn="r" defTabSz="1219170">
              <a:buClr>
                <a:srgbClr val="FFFFFF"/>
              </a:buClr>
            </a:pPr>
            <a:endParaRPr lang="en-US" sz="2000" i="1" kern="0" dirty="0">
              <a:solidFill>
                <a:srgbClr val="01579B">
                  <a:lumMod val="50000"/>
                </a:srgbClr>
              </a:solidFill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58C86B65-90D4-A445-922C-B00DCB5AA315}"/>
              </a:ext>
            </a:extLst>
          </p:cNvPr>
          <p:cNvSpPr txBox="1">
            <a:spLocks/>
          </p:cNvSpPr>
          <p:nvPr/>
        </p:nvSpPr>
        <p:spPr>
          <a:xfrm>
            <a:off x="726465" y="1024495"/>
            <a:ext cx="7139720" cy="127634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121900" tIns="121900" rIns="121900" bIns="121900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Franklin Gothic"/>
              <a:buNone/>
              <a:defRPr sz="2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marL="1828800" marR="0" lvl="3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1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None/>
              <a:defRPr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pPr marL="609585" indent="-507987" defTabSz="1219170">
              <a:buClr>
                <a:srgbClr val="FFFFFF"/>
              </a:buClr>
            </a:pPr>
            <a:r>
              <a:rPr lang="en-US" sz="6200" kern="0" dirty="0">
                <a:solidFill>
                  <a:srgbClr val="F46524"/>
                </a:solidFill>
                <a:latin typeface="Franklin Gothic Medium Cond" panose="020B0606030402020204" pitchFamily="34" charset="0"/>
              </a:rPr>
              <a:t>Tips &amp; Tools for Figures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ACAEF4-3367-2E40-801B-C0DFBE136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0406" y="1474818"/>
            <a:ext cx="2398498" cy="16520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ACFE81-00BB-1EC1-68E2-69D05C4123D2}"/>
              </a:ext>
            </a:extLst>
          </p:cNvPr>
          <p:cNvSpPr txBox="1"/>
          <p:nvPr/>
        </p:nvSpPr>
        <p:spPr>
          <a:xfrm>
            <a:off x="205155" y="6027046"/>
            <a:ext cx="11662262" cy="738633"/>
          </a:xfrm>
          <a:prstGeom prst="rect">
            <a:avLst/>
          </a:prstGeom>
          <a:noFill/>
          <a:ln>
            <a:noFill/>
          </a:ln>
        </p:spPr>
        <p:txBody>
          <a:bodyPr rot="0" spcFirstLastPara="1" vertOverflow="overflow" horzOverflow="overflow" vert="horz" wrap="square" lIns="91425" tIns="91425" rIns="91425" bIns="91425" numCol="1" spcCol="0" rtlCol="0" fromWordArt="0" anchor="b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FFFFFF"/>
                </a:solidFill>
                <a:latin typeface="Arial"/>
              </a:rPr>
              <a:t>This work is CC-BY and must include full citation &amp; DOI. Individual images and examples &amp; materials from other sources are not CC-BY. Blue dino is a GWL icon &amp; not CC-BY.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19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1D3AE3E0-F018-4F30-B744-AB7A680B1C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8" t="23720" r="21641" b="9003"/>
          <a:stretch/>
        </p:blipFill>
        <p:spPr>
          <a:xfrm>
            <a:off x="675054" y="1574920"/>
            <a:ext cx="4724439" cy="4457332"/>
          </a:xfrm>
          <a:prstGeom prst="rect">
            <a:avLst/>
          </a:prstGeom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43FBC7-9FCD-924A-A016-6A18C214C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 to Context &amp; Purpose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2DFB4F-2F6A-714B-A123-C4127B29AE67}"/>
              </a:ext>
            </a:extLst>
          </p:cNvPr>
          <p:cNvSpPr txBox="1"/>
          <p:nvPr/>
        </p:nvSpPr>
        <p:spPr>
          <a:xfrm>
            <a:off x="-257908" y="6088455"/>
            <a:ext cx="5474677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b" anchorCtr="0">
            <a:spAutoFit/>
          </a:bodyPr>
          <a:lstStyle/>
          <a:p>
            <a:pPr algn="r"/>
            <a:r>
              <a:rPr lang="en-US" b="1" dirty="0"/>
              <a:t>From a paper</a:t>
            </a:r>
          </a:p>
          <a:p>
            <a:pPr algn="r"/>
            <a:r>
              <a:rPr lang="en-US" dirty="0"/>
              <a:t>Shows how oil spills happen under the ocean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F745C5-CD29-6F47-9F77-51EE708F52E7}"/>
              </a:ext>
            </a:extLst>
          </p:cNvPr>
          <p:cNvSpPr txBox="1"/>
          <p:nvPr/>
        </p:nvSpPr>
        <p:spPr>
          <a:xfrm>
            <a:off x="5831255" y="1592505"/>
            <a:ext cx="5685691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b" anchorCtr="0">
            <a:spAutoFit/>
          </a:bodyPr>
          <a:lstStyle/>
          <a:p>
            <a:pPr algn="r"/>
            <a:r>
              <a:rPr lang="en-US" b="1" dirty="0"/>
              <a:t>Need:</a:t>
            </a:r>
          </a:p>
          <a:p>
            <a:pPr algn="r"/>
            <a:r>
              <a:rPr lang="en-US" dirty="0"/>
              <a:t>For a presentation</a:t>
            </a:r>
          </a:p>
          <a:p>
            <a:pPr algn="r"/>
            <a:endParaRPr lang="en-US" b="1" dirty="0"/>
          </a:p>
          <a:p>
            <a:pPr algn="r"/>
            <a:r>
              <a:rPr lang="en-US" b="1" dirty="0"/>
              <a:t>Slide purpose: </a:t>
            </a:r>
          </a:p>
          <a:p>
            <a:pPr algn="r"/>
            <a:r>
              <a:rPr lang="en-US" dirty="0"/>
              <a:t>Highlight gaps in oil spill clean up</a:t>
            </a:r>
          </a:p>
          <a:p>
            <a:pPr algn="r"/>
            <a:endParaRPr lang="en-US" dirty="0"/>
          </a:p>
          <a:p>
            <a:pPr algn="r"/>
            <a:r>
              <a:rPr lang="en-US" b="1" dirty="0"/>
              <a:t>Figure</a:t>
            </a:r>
            <a:r>
              <a:rPr lang="en-US" dirty="0"/>
              <a:t>:</a:t>
            </a:r>
          </a:p>
          <a:p>
            <a:pPr algn="r"/>
            <a:r>
              <a:rPr lang="en-US" dirty="0"/>
              <a:t>Show oil spill spread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09F04E-741E-CD49-A513-6417094B605D}"/>
              </a:ext>
            </a:extLst>
          </p:cNvPr>
          <p:cNvSpPr/>
          <p:nvPr/>
        </p:nvSpPr>
        <p:spPr>
          <a:xfrm>
            <a:off x="5794701" y="608845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King, G. M.,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Kostka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J. E., Hazen, T. C., &amp;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Sobecky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P. A. (2015). Microbial responses to the Deepwater Horizon oil spill: from coastal wetlands to the deep sea. </a:t>
            </a:r>
            <a:r>
              <a:rPr lang="en-US" sz="12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Annual review of marine science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 </a:t>
            </a:r>
            <a:r>
              <a:rPr lang="en-US" sz="12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7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377-401. 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90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1D3AE3E0-F018-4F30-B744-AB7A680B1C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8" t="23720" r="21641" b="9003"/>
          <a:stretch/>
        </p:blipFill>
        <p:spPr>
          <a:xfrm>
            <a:off x="675054" y="1574920"/>
            <a:ext cx="4724439" cy="4457332"/>
          </a:xfrm>
          <a:prstGeom prst="rect">
            <a:avLst/>
          </a:prstGeom>
          <a:effectLst/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CC0A547-D6B3-4A5F-BD23-4E727C271137}"/>
              </a:ext>
            </a:extLst>
          </p:cNvPr>
          <p:cNvGrpSpPr/>
          <p:nvPr/>
        </p:nvGrpSpPr>
        <p:grpSpPr>
          <a:xfrm>
            <a:off x="7502639" y="1470925"/>
            <a:ext cx="2465704" cy="4699411"/>
            <a:chOff x="7022589" y="676058"/>
            <a:chExt cx="2407164" cy="5874666"/>
          </a:xfrm>
        </p:grpSpPr>
        <p:pic>
          <p:nvPicPr>
            <p:cNvPr id="6" name="Picture 4" descr="First study of dispersants in Gulf spill suggests a prolonged deepwater fate">
              <a:extLst>
                <a:ext uri="{FF2B5EF4-FFF2-40B4-BE49-F238E27FC236}">
                  <a16:creationId xmlns:a16="http://schemas.microsoft.com/office/drawing/2014/main" id="{B1A8E0EC-C9A3-4A52-8C1F-A9D8D3FFFD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" t="83410" r="68943" b="-642"/>
            <a:stretch/>
          </p:blipFill>
          <p:spPr bwMode="auto">
            <a:xfrm>
              <a:off x="7022589" y="5532488"/>
              <a:ext cx="2407164" cy="1018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First study of dispersants in Gulf spill suggests a prolonged deepwater fate">
              <a:extLst>
                <a:ext uri="{FF2B5EF4-FFF2-40B4-BE49-F238E27FC236}">
                  <a16:creationId xmlns:a16="http://schemas.microsoft.com/office/drawing/2014/main" id="{422CB1F1-CAB9-4DC4-86CC-8C578372EAB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53" t="3788" b="87019"/>
            <a:stretch/>
          </p:blipFill>
          <p:spPr bwMode="auto">
            <a:xfrm>
              <a:off x="7022591" y="676058"/>
              <a:ext cx="2407161" cy="543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First study of dispersants in Gulf spill suggests a prolonged deepwater fate">
              <a:extLst>
                <a:ext uri="{FF2B5EF4-FFF2-40B4-BE49-F238E27FC236}">
                  <a16:creationId xmlns:a16="http://schemas.microsoft.com/office/drawing/2014/main" id="{D81F3D28-350D-437D-84B4-CCE78D66442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16" t="57479" r="34437" b="19278"/>
            <a:stretch/>
          </p:blipFill>
          <p:spPr bwMode="auto">
            <a:xfrm>
              <a:off x="7022590" y="4159095"/>
              <a:ext cx="2407163" cy="13733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First study of dispersants in Gulf spill suggests a prolonged deepwater fate">
              <a:extLst>
                <a:ext uri="{FF2B5EF4-FFF2-40B4-BE49-F238E27FC236}">
                  <a16:creationId xmlns:a16="http://schemas.microsoft.com/office/drawing/2014/main" id="{DB9E7059-9581-4D5C-ADD1-F928D9A62D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" t="13282" r="68942" b="36877"/>
            <a:stretch/>
          </p:blipFill>
          <p:spPr bwMode="auto">
            <a:xfrm>
              <a:off x="7022591" y="1214014"/>
              <a:ext cx="2407162" cy="2945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005AC5-9188-4990-B867-1CAAC5127C1D}"/>
              </a:ext>
            </a:extLst>
          </p:cNvPr>
          <p:cNvCxnSpPr>
            <a:cxnSpLocks/>
          </p:cNvCxnSpPr>
          <p:nvPr/>
        </p:nvCxnSpPr>
        <p:spPr>
          <a:xfrm>
            <a:off x="10175166" y="1437500"/>
            <a:ext cx="0" cy="473217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E396D72-394A-4822-A032-3643AE1EF4DF}"/>
              </a:ext>
            </a:extLst>
          </p:cNvPr>
          <p:cNvSpPr txBox="1"/>
          <p:nvPr/>
        </p:nvSpPr>
        <p:spPr>
          <a:xfrm>
            <a:off x="10175166" y="3238026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1500 m</a:t>
            </a:r>
            <a:endParaRPr lang="zh-CN" alt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0EA084-DC2D-42A5-980A-496CD9C371DC}"/>
              </a:ext>
            </a:extLst>
          </p:cNvPr>
          <p:cNvSpPr txBox="1"/>
          <p:nvPr/>
        </p:nvSpPr>
        <p:spPr>
          <a:xfrm>
            <a:off x="7402954" y="1065679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Deepwater Horizon Oil Spill</a:t>
            </a:r>
            <a:endParaRPr lang="zh-CN" alt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43FBC7-9FCD-924A-A016-6A18C214C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 to Context &amp; Purpose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8C0BE8-5AF0-DB4C-8357-6D4AE3DCDCAA}"/>
              </a:ext>
            </a:extLst>
          </p:cNvPr>
          <p:cNvSpPr/>
          <p:nvPr/>
        </p:nvSpPr>
        <p:spPr>
          <a:xfrm>
            <a:off x="217358" y="616967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King, G. M.,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Kostka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J. E., Hazen, T. C., &amp;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Sobecky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P. A. (2015). Microbial responses to the Deepwater Horizon oil spill: from coastal wetlands to the deep sea. </a:t>
            </a:r>
            <a:r>
              <a:rPr lang="en-US" sz="12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Annual review of marine science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 </a:t>
            </a:r>
            <a:r>
              <a:rPr lang="en-US" sz="12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7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377-401. 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CDB900-09DB-7A4D-AA6A-134E418E3650}"/>
              </a:ext>
            </a:extLst>
          </p:cNvPr>
          <p:cNvSpPr/>
          <p:nvPr/>
        </p:nvSpPr>
        <p:spPr>
          <a:xfrm>
            <a:off x="6113265" y="617515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Kujawinski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E. B., Kido Soule, M. C., Valentine, D. L., Boysen, A. K.,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Longnecker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K., &amp; Redmond, M. C. (2011). Fate of dispersants associated with the Deepwater Horizon oil spill. </a:t>
            </a:r>
            <a:r>
              <a:rPr lang="en-US" sz="12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Environmental science &amp; technology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 </a:t>
            </a:r>
            <a:r>
              <a:rPr lang="en-US" sz="12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45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(4), 1298-1306.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85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CC0A547-D6B3-4A5F-BD23-4E727C271137}"/>
              </a:ext>
            </a:extLst>
          </p:cNvPr>
          <p:cNvGrpSpPr/>
          <p:nvPr/>
        </p:nvGrpSpPr>
        <p:grpSpPr>
          <a:xfrm>
            <a:off x="7502639" y="1470925"/>
            <a:ext cx="2465704" cy="4699411"/>
            <a:chOff x="7022589" y="676058"/>
            <a:chExt cx="2407164" cy="5874666"/>
          </a:xfrm>
        </p:grpSpPr>
        <p:pic>
          <p:nvPicPr>
            <p:cNvPr id="6" name="Picture 4" descr="First study of dispersants in Gulf spill suggests a prolonged deepwater fate">
              <a:extLst>
                <a:ext uri="{FF2B5EF4-FFF2-40B4-BE49-F238E27FC236}">
                  <a16:creationId xmlns:a16="http://schemas.microsoft.com/office/drawing/2014/main" id="{B1A8E0EC-C9A3-4A52-8C1F-A9D8D3FFFD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" t="83410" r="68943" b="-642"/>
            <a:stretch/>
          </p:blipFill>
          <p:spPr bwMode="auto">
            <a:xfrm>
              <a:off x="7022589" y="5532488"/>
              <a:ext cx="2407164" cy="1018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First study of dispersants in Gulf spill suggests a prolonged deepwater fate">
              <a:extLst>
                <a:ext uri="{FF2B5EF4-FFF2-40B4-BE49-F238E27FC236}">
                  <a16:creationId xmlns:a16="http://schemas.microsoft.com/office/drawing/2014/main" id="{422CB1F1-CAB9-4DC4-86CC-8C578372EAB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53" t="3788" b="87019"/>
            <a:stretch/>
          </p:blipFill>
          <p:spPr bwMode="auto">
            <a:xfrm>
              <a:off x="7022591" y="676058"/>
              <a:ext cx="2407161" cy="543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First study of dispersants in Gulf spill suggests a prolonged deepwater fate">
              <a:extLst>
                <a:ext uri="{FF2B5EF4-FFF2-40B4-BE49-F238E27FC236}">
                  <a16:creationId xmlns:a16="http://schemas.microsoft.com/office/drawing/2014/main" id="{D81F3D28-350D-437D-84B4-CCE78D66442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16" t="57479" r="34437" b="19278"/>
            <a:stretch/>
          </p:blipFill>
          <p:spPr bwMode="auto">
            <a:xfrm>
              <a:off x="7022590" y="4159095"/>
              <a:ext cx="2407163" cy="13733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First study of dispersants in Gulf spill suggests a prolonged deepwater fate">
              <a:extLst>
                <a:ext uri="{FF2B5EF4-FFF2-40B4-BE49-F238E27FC236}">
                  <a16:creationId xmlns:a16="http://schemas.microsoft.com/office/drawing/2014/main" id="{DB9E7059-9581-4D5C-ADD1-F928D9A62D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" t="13282" r="68942" b="36877"/>
            <a:stretch/>
          </p:blipFill>
          <p:spPr bwMode="auto">
            <a:xfrm>
              <a:off x="7022591" y="1214014"/>
              <a:ext cx="2407162" cy="2945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005AC5-9188-4990-B867-1CAAC5127C1D}"/>
              </a:ext>
            </a:extLst>
          </p:cNvPr>
          <p:cNvCxnSpPr>
            <a:cxnSpLocks/>
          </p:cNvCxnSpPr>
          <p:nvPr/>
        </p:nvCxnSpPr>
        <p:spPr>
          <a:xfrm>
            <a:off x="10175166" y="1437500"/>
            <a:ext cx="0" cy="473217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E396D72-394A-4822-A032-3643AE1EF4DF}"/>
              </a:ext>
            </a:extLst>
          </p:cNvPr>
          <p:cNvSpPr txBox="1"/>
          <p:nvPr/>
        </p:nvSpPr>
        <p:spPr>
          <a:xfrm>
            <a:off x="10175166" y="3238026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1500 m</a:t>
            </a:r>
            <a:endParaRPr lang="zh-CN" alt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0EA084-DC2D-42A5-980A-496CD9C371DC}"/>
              </a:ext>
            </a:extLst>
          </p:cNvPr>
          <p:cNvSpPr txBox="1"/>
          <p:nvPr/>
        </p:nvSpPr>
        <p:spPr>
          <a:xfrm>
            <a:off x="7402954" y="1065679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Deepwater Horizon Oil Spill</a:t>
            </a:r>
            <a:endParaRPr lang="zh-CN" alt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43FBC7-9FCD-924A-A016-6A18C214C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 to Context &amp; Purpose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B97AC1-D1F2-6642-9B91-D09354FE87F1}"/>
              </a:ext>
            </a:extLst>
          </p:cNvPr>
          <p:cNvSpPr txBox="1"/>
          <p:nvPr/>
        </p:nvSpPr>
        <p:spPr>
          <a:xfrm>
            <a:off x="880997" y="1160501"/>
            <a:ext cx="3490359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b" anchorCtr="0">
            <a:spAutoFit/>
          </a:bodyPr>
          <a:lstStyle/>
          <a:p>
            <a:r>
              <a:rPr lang="en-US" b="1" dirty="0"/>
              <a:t>Simplify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extraneous info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on purpose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D59511-6037-6A47-AE9E-E29CD8EE3B9B}"/>
              </a:ext>
            </a:extLst>
          </p:cNvPr>
          <p:cNvSpPr/>
          <p:nvPr/>
        </p:nvSpPr>
        <p:spPr>
          <a:xfrm>
            <a:off x="6113265" y="617515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Kujawinski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E. B., Kido Soule, M. C., Valentine, D. L., Boysen, A. K.,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Longnecker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K., &amp; Redmond, M. C. (2011). Fate of dispersants associated with the Deepwater Horizon oil spill. </a:t>
            </a:r>
            <a:r>
              <a:rPr lang="en-US" sz="12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Environmental science &amp; technology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 </a:t>
            </a:r>
            <a:r>
              <a:rPr lang="en-US" sz="12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45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(4), 1298-1306.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11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A3B092-604B-4C43-88C8-FCF01E3FE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Choices &amp;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606964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CA840-BACC-7B4B-8340-3CA91C9E8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intentional</a:t>
            </a:r>
          </a:p>
        </p:txBody>
      </p:sp>
    </p:spTree>
    <p:extLst>
      <p:ext uri="{BB962C8B-B14F-4D97-AF65-F5344CB8AC3E}">
        <p14:creationId xmlns:p14="http://schemas.microsoft.com/office/powerpoint/2010/main" val="3305736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4C4BF-B0F3-D94E-A40D-D4387CCF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Grouping</a:t>
            </a:r>
          </a:p>
        </p:txBody>
      </p:sp>
    </p:spTree>
    <p:extLst>
      <p:ext uri="{BB962C8B-B14F-4D97-AF65-F5344CB8AC3E}">
        <p14:creationId xmlns:p14="http://schemas.microsoft.com/office/powerpoint/2010/main" val="3029477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DB134-46F0-CB44-A68C-974079BBD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Similarity- Size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28656EE1-E5C8-A84B-AAA3-06D5A88A7699}"/>
              </a:ext>
            </a:extLst>
          </p:cNvPr>
          <p:cNvSpPr/>
          <p:nvPr/>
        </p:nvSpPr>
        <p:spPr>
          <a:xfrm>
            <a:off x="4797468" y="3945699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D72A60A1-DA68-4F43-9420-6D1F874134E9}"/>
              </a:ext>
            </a:extLst>
          </p:cNvPr>
          <p:cNvSpPr/>
          <p:nvPr/>
        </p:nvSpPr>
        <p:spPr>
          <a:xfrm>
            <a:off x="6801633" y="308140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BA3A486D-D781-4343-BFDA-265ACB9EBAF0}"/>
              </a:ext>
            </a:extLst>
          </p:cNvPr>
          <p:cNvSpPr/>
          <p:nvPr/>
        </p:nvSpPr>
        <p:spPr>
          <a:xfrm>
            <a:off x="3116893" y="3308959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D6E52478-27A4-E04D-A838-4C191C4F07BC}"/>
              </a:ext>
            </a:extLst>
          </p:cNvPr>
          <p:cNvSpPr/>
          <p:nvPr/>
        </p:nvSpPr>
        <p:spPr>
          <a:xfrm>
            <a:off x="5121058" y="244466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85868610-F0D9-E849-82E1-8F14B1EE3C11}"/>
              </a:ext>
            </a:extLst>
          </p:cNvPr>
          <p:cNvSpPr/>
          <p:nvPr/>
        </p:nvSpPr>
        <p:spPr>
          <a:xfrm>
            <a:off x="8204928" y="2730674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FA8CD30E-3D70-0C48-BBF9-F69DA8EB2AC1}"/>
              </a:ext>
            </a:extLst>
          </p:cNvPr>
          <p:cNvSpPr/>
          <p:nvPr/>
        </p:nvSpPr>
        <p:spPr>
          <a:xfrm>
            <a:off x="10209093" y="186637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7C544871-954E-414D-A05E-FF14C5313B35}"/>
              </a:ext>
            </a:extLst>
          </p:cNvPr>
          <p:cNvSpPr/>
          <p:nvPr/>
        </p:nvSpPr>
        <p:spPr>
          <a:xfrm>
            <a:off x="5942936" y="5266704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DCD77EDE-B774-6A4C-BB8A-3A2CB50652B6}"/>
              </a:ext>
            </a:extLst>
          </p:cNvPr>
          <p:cNvSpPr/>
          <p:nvPr/>
        </p:nvSpPr>
        <p:spPr>
          <a:xfrm>
            <a:off x="7947101" y="440240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51A39BCE-FAEB-2A48-A3CF-E2A42CE1B3BF}"/>
              </a:ext>
            </a:extLst>
          </p:cNvPr>
          <p:cNvSpPr/>
          <p:nvPr/>
        </p:nvSpPr>
        <p:spPr>
          <a:xfrm>
            <a:off x="1517854" y="5488488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12E6381E-F5DC-3F48-AEA4-052917CD49C0}"/>
              </a:ext>
            </a:extLst>
          </p:cNvPr>
          <p:cNvSpPr/>
          <p:nvPr/>
        </p:nvSpPr>
        <p:spPr>
          <a:xfrm>
            <a:off x="3522019" y="4624192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CF6EF66B-83A0-2A40-B8F7-200E911A92CF}"/>
              </a:ext>
            </a:extLst>
          </p:cNvPr>
          <p:cNvSpPr/>
          <p:nvPr/>
        </p:nvSpPr>
        <p:spPr>
          <a:xfrm>
            <a:off x="2150301" y="1894362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rocess 27">
            <a:extLst>
              <a:ext uri="{FF2B5EF4-FFF2-40B4-BE49-F238E27FC236}">
                <a16:creationId xmlns:a16="http://schemas.microsoft.com/office/drawing/2014/main" id="{15A86835-738A-EA49-9E50-CF3F7C00F18D}"/>
              </a:ext>
            </a:extLst>
          </p:cNvPr>
          <p:cNvSpPr/>
          <p:nvPr/>
        </p:nvSpPr>
        <p:spPr>
          <a:xfrm>
            <a:off x="3505200" y="120249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B20B6616-6C9F-E94B-BC87-73B9AED3B50C}"/>
              </a:ext>
            </a:extLst>
          </p:cNvPr>
          <p:cNvSpPr/>
          <p:nvPr/>
        </p:nvSpPr>
        <p:spPr>
          <a:xfrm>
            <a:off x="10815064" y="5648748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cess 30">
            <a:extLst>
              <a:ext uri="{FF2B5EF4-FFF2-40B4-BE49-F238E27FC236}">
                <a16:creationId xmlns:a16="http://schemas.microsoft.com/office/drawing/2014/main" id="{4D2060D4-F964-EF44-A4EF-9FDE1EC7A676}"/>
              </a:ext>
            </a:extLst>
          </p:cNvPr>
          <p:cNvSpPr/>
          <p:nvPr/>
        </p:nvSpPr>
        <p:spPr>
          <a:xfrm>
            <a:off x="10058117" y="3058516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rocess 31">
            <a:extLst>
              <a:ext uri="{FF2B5EF4-FFF2-40B4-BE49-F238E27FC236}">
                <a16:creationId xmlns:a16="http://schemas.microsoft.com/office/drawing/2014/main" id="{2F37B167-6A50-7D49-A004-112DC581AFAF}"/>
              </a:ext>
            </a:extLst>
          </p:cNvPr>
          <p:cNvSpPr/>
          <p:nvPr/>
        </p:nvSpPr>
        <p:spPr>
          <a:xfrm>
            <a:off x="10888251" y="410178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16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DB134-46F0-CB44-A68C-974079BBD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Similarity- Shape</a:t>
            </a:r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D72A60A1-DA68-4F43-9420-6D1F874134E9}"/>
              </a:ext>
            </a:extLst>
          </p:cNvPr>
          <p:cNvSpPr/>
          <p:nvPr/>
        </p:nvSpPr>
        <p:spPr>
          <a:xfrm>
            <a:off x="7101506" y="266853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D6E52478-27A4-E04D-A838-4C191C4F07BC}"/>
              </a:ext>
            </a:extLst>
          </p:cNvPr>
          <p:cNvSpPr/>
          <p:nvPr/>
        </p:nvSpPr>
        <p:spPr>
          <a:xfrm>
            <a:off x="5121058" y="244466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FA8CD30E-3D70-0C48-BBF9-F69DA8EB2AC1}"/>
              </a:ext>
            </a:extLst>
          </p:cNvPr>
          <p:cNvSpPr/>
          <p:nvPr/>
        </p:nvSpPr>
        <p:spPr>
          <a:xfrm>
            <a:off x="9693439" y="150031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DCD77EDE-B774-6A4C-BB8A-3A2CB50652B6}"/>
              </a:ext>
            </a:extLst>
          </p:cNvPr>
          <p:cNvSpPr/>
          <p:nvPr/>
        </p:nvSpPr>
        <p:spPr>
          <a:xfrm>
            <a:off x="7129867" y="4524316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12E6381E-F5DC-3F48-AEA4-052917CD49C0}"/>
              </a:ext>
            </a:extLst>
          </p:cNvPr>
          <p:cNvSpPr/>
          <p:nvPr/>
        </p:nvSpPr>
        <p:spPr>
          <a:xfrm>
            <a:off x="3782623" y="4358566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CF6EF66B-83A0-2A40-B8F7-200E911A92CF}"/>
              </a:ext>
            </a:extLst>
          </p:cNvPr>
          <p:cNvSpPr/>
          <p:nvPr/>
        </p:nvSpPr>
        <p:spPr>
          <a:xfrm>
            <a:off x="2150301" y="1894362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rocess 27">
            <a:extLst>
              <a:ext uri="{FF2B5EF4-FFF2-40B4-BE49-F238E27FC236}">
                <a16:creationId xmlns:a16="http://schemas.microsoft.com/office/drawing/2014/main" id="{15A86835-738A-EA49-9E50-CF3F7C00F18D}"/>
              </a:ext>
            </a:extLst>
          </p:cNvPr>
          <p:cNvSpPr/>
          <p:nvPr/>
        </p:nvSpPr>
        <p:spPr>
          <a:xfrm>
            <a:off x="3505200" y="120249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cess 30">
            <a:extLst>
              <a:ext uri="{FF2B5EF4-FFF2-40B4-BE49-F238E27FC236}">
                <a16:creationId xmlns:a16="http://schemas.microsoft.com/office/drawing/2014/main" id="{4D2060D4-F964-EF44-A4EF-9FDE1EC7A676}"/>
              </a:ext>
            </a:extLst>
          </p:cNvPr>
          <p:cNvSpPr/>
          <p:nvPr/>
        </p:nvSpPr>
        <p:spPr>
          <a:xfrm>
            <a:off x="8566300" y="2801732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rocess 31">
            <a:extLst>
              <a:ext uri="{FF2B5EF4-FFF2-40B4-BE49-F238E27FC236}">
                <a16:creationId xmlns:a16="http://schemas.microsoft.com/office/drawing/2014/main" id="{2F37B167-6A50-7D49-A004-112DC581AFAF}"/>
              </a:ext>
            </a:extLst>
          </p:cNvPr>
          <p:cNvSpPr/>
          <p:nvPr/>
        </p:nvSpPr>
        <p:spPr>
          <a:xfrm>
            <a:off x="10888251" y="410178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C2ED46-DFA8-664C-8B7E-30DA489DFD66}"/>
              </a:ext>
            </a:extLst>
          </p:cNvPr>
          <p:cNvSpPr/>
          <p:nvPr/>
        </p:nvSpPr>
        <p:spPr>
          <a:xfrm>
            <a:off x="6176920" y="1454122"/>
            <a:ext cx="521208" cy="521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62C90A4-D3EB-F345-ABF3-9F80D9517B9D}"/>
              </a:ext>
            </a:extLst>
          </p:cNvPr>
          <p:cNvSpPr/>
          <p:nvPr/>
        </p:nvSpPr>
        <p:spPr>
          <a:xfrm>
            <a:off x="5378885" y="4023398"/>
            <a:ext cx="521208" cy="521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DFD4C1C-77E6-3946-9ED3-DBDF98A622BA}"/>
              </a:ext>
            </a:extLst>
          </p:cNvPr>
          <p:cNvSpPr/>
          <p:nvPr/>
        </p:nvSpPr>
        <p:spPr>
          <a:xfrm>
            <a:off x="7947966" y="2147325"/>
            <a:ext cx="521208" cy="521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7B11BEB-1A0B-1346-99A0-6BBC47895708}"/>
              </a:ext>
            </a:extLst>
          </p:cNvPr>
          <p:cNvSpPr/>
          <p:nvPr/>
        </p:nvSpPr>
        <p:spPr>
          <a:xfrm>
            <a:off x="3261415" y="3026448"/>
            <a:ext cx="521208" cy="521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6AFA6B7-BA74-6747-BB1D-1842A6C119C5}"/>
              </a:ext>
            </a:extLst>
          </p:cNvPr>
          <p:cNvSpPr/>
          <p:nvPr/>
        </p:nvSpPr>
        <p:spPr>
          <a:xfrm>
            <a:off x="8875296" y="3542101"/>
            <a:ext cx="521208" cy="521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7161D9F-9D50-7947-A132-03B5F32FC9E0}"/>
              </a:ext>
            </a:extLst>
          </p:cNvPr>
          <p:cNvSpPr/>
          <p:nvPr/>
        </p:nvSpPr>
        <p:spPr>
          <a:xfrm>
            <a:off x="2144747" y="5425487"/>
            <a:ext cx="521208" cy="521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8DBD359-5594-5A4A-ACAE-908DF962EC27}"/>
              </a:ext>
            </a:extLst>
          </p:cNvPr>
          <p:cNvSpPr/>
          <p:nvPr/>
        </p:nvSpPr>
        <p:spPr>
          <a:xfrm>
            <a:off x="7520735" y="3664093"/>
            <a:ext cx="521208" cy="521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86C3CED-FC0F-F143-B0F9-F74BFCDA0062}"/>
              </a:ext>
            </a:extLst>
          </p:cNvPr>
          <p:cNvSpPr/>
          <p:nvPr/>
        </p:nvSpPr>
        <p:spPr>
          <a:xfrm>
            <a:off x="6510447" y="5425487"/>
            <a:ext cx="521208" cy="521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B41576A-DC31-AA41-A930-7C201BF82A09}"/>
              </a:ext>
            </a:extLst>
          </p:cNvPr>
          <p:cNvSpPr/>
          <p:nvPr/>
        </p:nvSpPr>
        <p:spPr>
          <a:xfrm>
            <a:off x="10536022" y="3194206"/>
            <a:ext cx="521208" cy="521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766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DB134-46F0-CB44-A68C-974079BBD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Similarity- Size &amp; Shape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28656EE1-E5C8-A84B-AAA3-06D5A88A7699}"/>
              </a:ext>
            </a:extLst>
          </p:cNvPr>
          <p:cNvSpPr/>
          <p:nvPr/>
        </p:nvSpPr>
        <p:spPr>
          <a:xfrm>
            <a:off x="4797468" y="3945699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D72A60A1-DA68-4F43-9420-6D1F874134E9}"/>
              </a:ext>
            </a:extLst>
          </p:cNvPr>
          <p:cNvSpPr/>
          <p:nvPr/>
        </p:nvSpPr>
        <p:spPr>
          <a:xfrm>
            <a:off x="6801633" y="308140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BA3A486D-D781-4343-BFDA-265ACB9EBAF0}"/>
              </a:ext>
            </a:extLst>
          </p:cNvPr>
          <p:cNvSpPr/>
          <p:nvPr/>
        </p:nvSpPr>
        <p:spPr>
          <a:xfrm>
            <a:off x="3116893" y="3308959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D6E52478-27A4-E04D-A838-4C191C4F07BC}"/>
              </a:ext>
            </a:extLst>
          </p:cNvPr>
          <p:cNvSpPr/>
          <p:nvPr/>
        </p:nvSpPr>
        <p:spPr>
          <a:xfrm>
            <a:off x="5121058" y="244466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85868610-F0D9-E849-82E1-8F14B1EE3C11}"/>
              </a:ext>
            </a:extLst>
          </p:cNvPr>
          <p:cNvSpPr/>
          <p:nvPr/>
        </p:nvSpPr>
        <p:spPr>
          <a:xfrm>
            <a:off x="8204928" y="2730674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FA8CD30E-3D70-0C48-BBF9-F69DA8EB2AC1}"/>
              </a:ext>
            </a:extLst>
          </p:cNvPr>
          <p:cNvSpPr/>
          <p:nvPr/>
        </p:nvSpPr>
        <p:spPr>
          <a:xfrm>
            <a:off x="10209093" y="186637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7C544871-954E-414D-A05E-FF14C5313B35}"/>
              </a:ext>
            </a:extLst>
          </p:cNvPr>
          <p:cNvSpPr/>
          <p:nvPr/>
        </p:nvSpPr>
        <p:spPr>
          <a:xfrm>
            <a:off x="5942936" y="5266704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DCD77EDE-B774-6A4C-BB8A-3A2CB50652B6}"/>
              </a:ext>
            </a:extLst>
          </p:cNvPr>
          <p:cNvSpPr/>
          <p:nvPr/>
        </p:nvSpPr>
        <p:spPr>
          <a:xfrm>
            <a:off x="7947101" y="440240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51A39BCE-FAEB-2A48-A3CF-E2A42CE1B3BF}"/>
              </a:ext>
            </a:extLst>
          </p:cNvPr>
          <p:cNvSpPr/>
          <p:nvPr/>
        </p:nvSpPr>
        <p:spPr>
          <a:xfrm>
            <a:off x="1517854" y="5488488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12E6381E-F5DC-3F48-AEA4-052917CD49C0}"/>
              </a:ext>
            </a:extLst>
          </p:cNvPr>
          <p:cNvSpPr/>
          <p:nvPr/>
        </p:nvSpPr>
        <p:spPr>
          <a:xfrm>
            <a:off x="3522019" y="4624192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7D1983A-B18F-8C49-8829-F5A93C01F572}"/>
              </a:ext>
            </a:extLst>
          </p:cNvPr>
          <p:cNvSpPr/>
          <p:nvPr/>
        </p:nvSpPr>
        <p:spPr>
          <a:xfrm>
            <a:off x="3116893" y="2029216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E63D4BB-3D95-2A42-8065-0CE7A841A9A2}"/>
              </a:ext>
            </a:extLst>
          </p:cNvPr>
          <p:cNvSpPr/>
          <p:nvPr/>
        </p:nvSpPr>
        <p:spPr>
          <a:xfrm>
            <a:off x="6096000" y="3964488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C00EC2A-3A95-4D4B-936E-1E9BEEA7A739}"/>
              </a:ext>
            </a:extLst>
          </p:cNvPr>
          <p:cNvSpPr/>
          <p:nvPr/>
        </p:nvSpPr>
        <p:spPr>
          <a:xfrm>
            <a:off x="1544282" y="4148203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4301FFA-DFEF-4841-8C49-A267E91644BC}"/>
              </a:ext>
            </a:extLst>
          </p:cNvPr>
          <p:cNvSpPr/>
          <p:nvPr/>
        </p:nvSpPr>
        <p:spPr>
          <a:xfrm>
            <a:off x="4377846" y="5427946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3B16A71-35F1-F747-903E-F82DF4138E72}"/>
              </a:ext>
            </a:extLst>
          </p:cNvPr>
          <p:cNvSpPr/>
          <p:nvPr/>
        </p:nvSpPr>
        <p:spPr>
          <a:xfrm>
            <a:off x="4797468" y="1142278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B0EFBFA-A61E-3245-9943-9B6929A5B30E}"/>
              </a:ext>
            </a:extLst>
          </p:cNvPr>
          <p:cNvSpPr/>
          <p:nvPr/>
        </p:nvSpPr>
        <p:spPr>
          <a:xfrm>
            <a:off x="7137748" y="1459282"/>
            <a:ext cx="636740" cy="5699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192A487-122D-0644-9138-DDF044AA68B6}"/>
              </a:ext>
            </a:extLst>
          </p:cNvPr>
          <p:cNvSpPr/>
          <p:nvPr/>
        </p:nvSpPr>
        <p:spPr>
          <a:xfrm>
            <a:off x="9657567" y="4042853"/>
            <a:ext cx="551526" cy="6163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FB25977-75F4-A942-95B1-EBC2DC41052E}"/>
              </a:ext>
            </a:extLst>
          </p:cNvPr>
          <p:cNvSpPr/>
          <p:nvPr/>
        </p:nvSpPr>
        <p:spPr>
          <a:xfrm>
            <a:off x="8818323" y="1479192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871860A-AC72-7C43-8CBA-82142AEBFF3B}"/>
              </a:ext>
            </a:extLst>
          </p:cNvPr>
          <p:cNvSpPr/>
          <p:nvPr/>
        </p:nvSpPr>
        <p:spPr>
          <a:xfrm>
            <a:off x="7505012" y="5427946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EF5F817-83F4-B54F-B795-CC92A0AA382A}"/>
              </a:ext>
            </a:extLst>
          </p:cNvPr>
          <p:cNvSpPr/>
          <p:nvPr/>
        </p:nvSpPr>
        <p:spPr>
          <a:xfrm>
            <a:off x="3206663" y="5503102"/>
            <a:ext cx="654056" cy="5777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95914D3-BD6A-BE4F-B899-C63C32B74C6E}"/>
              </a:ext>
            </a:extLst>
          </p:cNvPr>
          <p:cNvSpPr/>
          <p:nvPr/>
        </p:nvSpPr>
        <p:spPr>
          <a:xfrm>
            <a:off x="2029216" y="3081402"/>
            <a:ext cx="545664" cy="463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88DF75F-D0FC-3A4F-9BB7-9DB8780E7578}"/>
              </a:ext>
            </a:extLst>
          </p:cNvPr>
          <p:cNvSpPr/>
          <p:nvPr/>
        </p:nvSpPr>
        <p:spPr>
          <a:xfrm>
            <a:off x="9369849" y="5266704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465FDCA-A458-934C-8B47-B4B6BE4F576D}"/>
              </a:ext>
            </a:extLst>
          </p:cNvPr>
          <p:cNvSpPr/>
          <p:nvPr/>
        </p:nvSpPr>
        <p:spPr>
          <a:xfrm>
            <a:off x="4525407" y="3113762"/>
            <a:ext cx="470508" cy="390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CF6EF66B-83A0-2A40-B8F7-200E911A92CF}"/>
              </a:ext>
            </a:extLst>
          </p:cNvPr>
          <p:cNvSpPr/>
          <p:nvPr/>
        </p:nvSpPr>
        <p:spPr>
          <a:xfrm>
            <a:off x="2150301" y="1894362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rocess 27">
            <a:extLst>
              <a:ext uri="{FF2B5EF4-FFF2-40B4-BE49-F238E27FC236}">
                <a16:creationId xmlns:a16="http://schemas.microsoft.com/office/drawing/2014/main" id="{15A86835-738A-EA49-9E50-CF3F7C00F18D}"/>
              </a:ext>
            </a:extLst>
          </p:cNvPr>
          <p:cNvSpPr/>
          <p:nvPr/>
        </p:nvSpPr>
        <p:spPr>
          <a:xfrm>
            <a:off x="3505200" y="120249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B20B6616-6C9F-E94B-BC87-73B9AED3B50C}"/>
              </a:ext>
            </a:extLst>
          </p:cNvPr>
          <p:cNvSpPr/>
          <p:nvPr/>
        </p:nvSpPr>
        <p:spPr>
          <a:xfrm>
            <a:off x="10815064" y="5648748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7785C9A-993B-5146-ADFA-210064186C5E}"/>
              </a:ext>
            </a:extLst>
          </p:cNvPr>
          <p:cNvSpPr/>
          <p:nvPr/>
        </p:nvSpPr>
        <p:spPr>
          <a:xfrm>
            <a:off x="11073532" y="2899776"/>
            <a:ext cx="470508" cy="390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cess 30">
            <a:extLst>
              <a:ext uri="{FF2B5EF4-FFF2-40B4-BE49-F238E27FC236}">
                <a16:creationId xmlns:a16="http://schemas.microsoft.com/office/drawing/2014/main" id="{4D2060D4-F964-EF44-A4EF-9FDE1EC7A676}"/>
              </a:ext>
            </a:extLst>
          </p:cNvPr>
          <p:cNvSpPr/>
          <p:nvPr/>
        </p:nvSpPr>
        <p:spPr>
          <a:xfrm>
            <a:off x="10058117" y="3058516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rocess 31">
            <a:extLst>
              <a:ext uri="{FF2B5EF4-FFF2-40B4-BE49-F238E27FC236}">
                <a16:creationId xmlns:a16="http://schemas.microsoft.com/office/drawing/2014/main" id="{2F37B167-6A50-7D49-A004-112DC581AFAF}"/>
              </a:ext>
            </a:extLst>
          </p:cNvPr>
          <p:cNvSpPr/>
          <p:nvPr/>
        </p:nvSpPr>
        <p:spPr>
          <a:xfrm>
            <a:off x="10888251" y="410178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40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DB134-46F0-CB44-A68C-974079BBD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Similarity: Color Groups before Shape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28656EE1-E5C8-A84B-AAA3-06D5A88A7699}"/>
              </a:ext>
            </a:extLst>
          </p:cNvPr>
          <p:cNvSpPr/>
          <p:nvPr/>
        </p:nvSpPr>
        <p:spPr>
          <a:xfrm>
            <a:off x="4797468" y="3945699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D72A60A1-DA68-4F43-9420-6D1F874134E9}"/>
              </a:ext>
            </a:extLst>
          </p:cNvPr>
          <p:cNvSpPr/>
          <p:nvPr/>
        </p:nvSpPr>
        <p:spPr>
          <a:xfrm>
            <a:off x="6801633" y="308140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BA3A486D-D781-4343-BFDA-265ACB9EBAF0}"/>
              </a:ext>
            </a:extLst>
          </p:cNvPr>
          <p:cNvSpPr/>
          <p:nvPr/>
        </p:nvSpPr>
        <p:spPr>
          <a:xfrm>
            <a:off x="3116893" y="3308959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D6E52478-27A4-E04D-A838-4C191C4F07BC}"/>
              </a:ext>
            </a:extLst>
          </p:cNvPr>
          <p:cNvSpPr/>
          <p:nvPr/>
        </p:nvSpPr>
        <p:spPr>
          <a:xfrm>
            <a:off x="5121058" y="244466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85868610-F0D9-E849-82E1-8F14B1EE3C11}"/>
              </a:ext>
            </a:extLst>
          </p:cNvPr>
          <p:cNvSpPr/>
          <p:nvPr/>
        </p:nvSpPr>
        <p:spPr>
          <a:xfrm>
            <a:off x="8204928" y="2730674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FA8CD30E-3D70-0C48-BBF9-F69DA8EB2AC1}"/>
              </a:ext>
            </a:extLst>
          </p:cNvPr>
          <p:cNvSpPr/>
          <p:nvPr/>
        </p:nvSpPr>
        <p:spPr>
          <a:xfrm>
            <a:off x="10209093" y="1866378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7C544871-954E-414D-A05E-FF14C5313B35}"/>
              </a:ext>
            </a:extLst>
          </p:cNvPr>
          <p:cNvSpPr/>
          <p:nvPr/>
        </p:nvSpPr>
        <p:spPr>
          <a:xfrm>
            <a:off x="5942936" y="5266704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DCD77EDE-B774-6A4C-BB8A-3A2CB50652B6}"/>
              </a:ext>
            </a:extLst>
          </p:cNvPr>
          <p:cNvSpPr/>
          <p:nvPr/>
        </p:nvSpPr>
        <p:spPr>
          <a:xfrm>
            <a:off x="7947101" y="440240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51A39BCE-FAEB-2A48-A3CF-E2A42CE1B3BF}"/>
              </a:ext>
            </a:extLst>
          </p:cNvPr>
          <p:cNvSpPr/>
          <p:nvPr/>
        </p:nvSpPr>
        <p:spPr>
          <a:xfrm>
            <a:off x="1517854" y="5488488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12E6381E-F5DC-3F48-AEA4-052917CD49C0}"/>
              </a:ext>
            </a:extLst>
          </p:cNvPr>
          <p:cNvSpPr/>
          <p:nvPr/>
        </p:nvSpPr>
        <p:spPr>
          <a:xfrm>
            <a:off x="3522019" y="4624192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7D1983A-B18F-8C49-8829-F5A93C01F572}"/>
              </a:ext>
            </a:extLst>
          </p:cNvPr>
          <p:cNvSpPr/>
          <p:nvPr/>
        </p:nvSpPr>
        <p:spPr>
          <a:xfrm>
            <a:off x="3116893" y="2029216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E63D4BB-3D95-2A42-8065-0CE7A841A9A2}"/>
              </a:ext>
            </a:extLst>
          </p:cNvPr>
          <p:cNvSpPr/>
          <p:nvPr/>
        </p:nvSpPr>
        <p:spPr>
          <a:xfrm>
            <a:off x="6096000" y="3964488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C00EC2A-3A95-4D4B-936E-1E9BEEA7A739}"/>
              </a:ext>
            </a:extLst>
          </p:cNvPr>
          <p:cNvSpPr/>
          <p:nvPr/>
        </p:nvSpPr>
        <p:spPr>
          <a:xfrm>
            <a:off x="1544282" y="4148203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4301FFA-DFEF-4841-8C49-A267E91644BC}"/>
              </a:ext>
            </a:extLst>
          </p:cNvPr>
          <p:cNvSpPr/>
          <p:nvPr/>
        </p:nvSpPr>
        <p:spPr>
          <a:xfrm>
            <a:off x="4377846" y="5427946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3B16A71-35F1-F747-903E-F82DF4138E72}"/>
              </a:ext>
            </a:extLst>
          </p:cNvPr>
          <p:cNvSpPr/>
          <p:nvPr/>
        </p:nvSpPr>
        <p:spPr>
          <a:xfrm>
            <a:off x="4797468" y="1142278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B0EFBFA-A61E-3245-9943-9B6929A5B30E}"/>
              </a:ext>
            </a:extLst>
          </p:cNvPr>
          <p:cNvSpPr/>
          <p:nvPr/>
        </p:nvSpPr>
        <p:spPr>
          <a:xfrm>
            <a:off x="7137748" y="1459282"/>
            <a:ext cx="636740" cy="5699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192A487-122D-0644-9138-DDF044AA68B6}"/>
              </a:ext>
            </a:extLst>
          </p:cNvPr>
          <p:cNvSpPr/>
          <p:nvPr/>
        </p:nvSpPr>
        <p:spPr>
          <a:xfrm>
            <a:off x="9657567" y="4042853"/>
            <a:ext cx="551526" cy="6163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FB25977-75F4-A942-95B1-EBC2DC41052E}"/>
              </a:ext>
            </a:extLst>
          </p:cNvPr>
          <p:cNvSpPr/>
          <p:nvPr/>
        </p:nvSpPr>
        <p:spPr>
          <a:xfrm>
            <a:off x="8818323" y="1479192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871860A-AC72-7C43-8CBA-82142AEBFF3B}"/>
              </a:ext>
            </a:extLst>
          </p:cNvPr>
          <p:cNvSpPr/>
          <p:nvPr/>
        </p:nvSpPr>
        <p:spPr>
          <a:xfrm>
            <a:off x="7505012" y="5427946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EF5F817-83F4-B54F-B795-CC92A0AA382A}"/>
              </a:ext>
            </a:extLst>
          </p:cNvPr>
          <p:cNvSpPr/>
          <p:nvPr/>
        </p:nvSpPr>
        <p:spPr>
          <a:xfrm>
            <a:off x="3206663" y="5503102"/>
            <a:ext cx="654056" cy="5777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95914D3-BD6A-BE4F-B899-C63C32B74C6E}"/>
              </a:ext>
            </a:extLst>
          </p:cNvPr>
          <p:cNvSpPr/>
          <p:nvPr/>
        </p:nvSpPr>
        <p:spPr>
          <a:xfrm>
            <a:off x="2029216" y="3081402"/>
            <a:ext cx="545664" cy="463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88DF75F-D0FC-3A4F-9BB7-9DB8780E7578}"/>
              </a:ext>
            </a:extLst>
          </p:cNvPr>
          <p:cNvSpPr/>
          <p:nvPr/>
        </p:nvSpPr>
        <p:spPr>
          <a:xfrm>
            <a:off x="9369849" y="5266704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465FDCA-A458-934C-8B47-B4B6BE4F576D}"/>
              </a:ext>
            </a:extLst>
          </p:cNvPr>
          <p:cNvSpPr/>
          <p:nvPr/>
        </p:nvSpPr>
        <p:spPr>
          <a:xfrm>
            <a:off x="4525407" y="3113762"/>
            <a:ext cx="470508" cy="390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CF6EF66B-83A0-2A40-B8F7-200E911A92CF}"/>
              </a:ext>
            </a:extLst>
          </p:cNvPr>
          <p:cNvSpPr/>
          <p:nvPr/>
        </p:nvSpPr>
        <p:spPr>
          <a:xfrm>
            <a:off x="2150301" y="1894362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rocess 27">
            <a:extLst>
              <a:ext uri="{FF2B5EF4-FFF2-40B4-BE49-F238E27FC236}">
                <a16:creationId xmlns:a16="http://schemas.microsoft.com/office/drawing/2014/main" id="{15A86835-738A-EA49-9E50-CF3F7C00F18D}"/>
              </a:ext>
            </a:extLst>
          </p:cNvPr>
          <p:cNvSpPr/>
          <p:nvPr/>
        </p:nvSpPr>
        <p:spPr>
          <a:xfrm>
            <a:off x="3505200" y="120249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B20B6616-6C9F-E94B-BC87-73B9AED3B50C}"/>
              </a:ext>
            </a:extLst>
          </p:cNvPr>
          <p:cNvSpPr/>
          <p:nvPr/>
        </p:nvSpPr>
        <p:spPr>
          <a:xfrm>
            <a:off x="10815064" y="564874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7785C9A-993B-5146-ADFA-210064186C5E}"/>
              </a:ext>
            </a:extLst>
          </p:cNvPr>
          <p:cNvSpPr/>
          <p:nvPr/>
        </p:nvSpPr>
        <p:spPr>
          <a:xfrm>
            <a:off x="11073532" y="2899776"/>
            <a:ext cx="470508" cy="3903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cess 30">
            <a:extLst>
              <a:ext uri="{FF2B5EF4-FFF2-40B4-BE49-F238E27FC236}">
                <a16:creationId xmlns:a16="http://schemas.microsoft.com/office/drawing/2014/main" id="{4D2060D4-F964-EF44-A4EF-9FDE1EC7A676}"/>
              </a:ext>
            </a:extLst>
          </p:cNvPr>
          <p:cNvSpPr/>
          <p:nvPr/>
        </p:nvSpPr>
        <p:spPr>
          <a:xfrm>
            <a:off x="10058117" y="3058516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rocess 31">
            <a:extLst>
              <a:ext uri="{FF2B5EF4-FFF2-40B4-BE49-F238E27FC236}">
                <a16:creationId xmlns:a16="http://schemas.microsoft.com/office/drawing/2014/main" id="{2F37B167-6A50-7D49-A004-112DC581AFAF}"/>
              </a:ext>
            </a:extLst>
          </p:cNvPr>
          <p:cNvSpPr/>
          <p:nvPr/>
        </p:nvSpPr>
        <p:spPr>
          <a:xfrm>
            <a:off x="10888251" y="410178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8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09C7B-74C6-9548-8C22-50FF618B6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Figures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01047-FEA6-9F43-886E-0BA28E229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4118" y="1443722"/>
            <a:ext cx="10334995" cy="4664000"/>
          </a:xfrm>
        </p:spPr>
        <p:txBody>
          <a:bodyPr/>
          <a:lstStyle/>
          <a:p>
            <a:r>
              <a:rPr lang="en-US" dirty="0"/>
              <a:t>The most visible items in a paper</a:t>
            </a:r>
          </a:p>
          <a:p>
            <a:pPr lvl="1"/>
            <a:r>
              <a:rPr lang="en-US" dirty="0"/>
              <a:t>Human vision</a:t>
            </a:r>
          </a:p>
          <a:p>
            <a:pPr lvl="1"/>
            <a:r>
              <a:rPr lang="en-US" dirty="0"/>
              <a:t>Attract readers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Summary of paper</a:t>
            </a:r>
          </a:p>
          <a:p>
            <a:pPr lvl="1"/>
            <a:r>
              <a:rPr lang="en-US" dirty="0"/>
              <a:t>Visual Abstracts</a:t>
            </a:r>
          </a:p>
          <a:p>
            <a:pPr marL="728116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High quality figures = Professional looking</a:t>
            </a:r>
          </a:p>
        </p:txBody>
      </p:sp>
      <p:pic>
        <p:nvPicPr>
          <p:cNvPr id="1028" name="Picture 4" descr="How does computer vision work? | TonkaBI">
            <a:extLst>
              <a:ext uri="{FF2B5EF4-FFF2-40B4-BE49-F238E27FC236}">
                <a16:creationId xmlns:a16="http://schemas.microsoft.com/office/drawing/2014/main" id="{1D01610D-40DC-49E8-B9A2-BCCFA4935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615" y="1638317"/>
            <a:ext cx="3568742" cy="154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97AE91-5E42-4379-9FBC-13BB2E9D6E21}"/>
              </a:ext>
            </a:extLst>
          </p:cNvPr>
          <p:cNvSpPr txBox="1"/>
          <p:nvPr/>
        </p:nvSpPr>
        <p:spPr>
          <a:xfrm>
            <a:off x="9412564" y="5868069"/>
            <a:ext cx="2653099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https://blog.tonkabi.com</a:t>
            </a:r>
            <a:endParaRPr lang="en-US" sz="1400" dirty="0"/>
          </a:p>
          <a:p>
            <a:r>
              <a:rPr lang="en-US" sz="1400" dirty="0">
                <a:hlinkClick r:id="rId5"/>
              </a:rPr>
              <a:t>https://opmed.doximity.com</a:t>
            </a:r>
            <a:endParaRPr lang="en-US" sz="1400" dirty="0"/>
          </a:p>
          <a:p>
            <a:r>
              <a:rPr lang="en-US" sz="1400" dirty="0">
                <a:hlinkClick r:id="rId6"/>
              </a:rPr>
              <a:t>https://www.itworldcanada.com</a:t>
            </a:r>
            <a:endParaRPr lang="en-US" sz="1400" dirty="0"/>
          </a:p>
          <a:p>
            <a:endParaRPr lang="en-US" sz="1200" dirty="0"/>
          </a:p>
        </p:txBody>
      </p:sp>
      <p:pic>
        <p:nvPicPr>
          <p:cNvPr id="1030" name="Picture 6" descr="Visual Abstracts Are Changing How We Share Studies">
            <a:extLst>
              <a:ext uri="{FF2B5EF4-FFF2-40B4-BE49-F238E27FC236}">
                <a16:creationId xmlns:a16="http://schemas.microsoft.com/office/drawing/2014/main" id="{E9884CB8-99D6-4351-91B7-D92609DFB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535" y="3559347"/>
            <a:ext cx="2502159" cy="1251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 descr="What does IT professional really mean? - IT World Canada">
            <a:extLst>
              <a:ext uri="{FF2B5EF4-FFF2-40B4-BE49-F238E27FC236}">
                <a16:creationId xmlns:a16="http://schemas.microsoft.com/office/drawing/2014/main" id="{65BE6F32-C4C9-4F4B-A568-881D91AE9A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9"/>
          <a:stretch/>
        </p:blipFill>
        <p:spPr bwMode="auto">
          <a:xfrm>
            <a:off x="7122795" y="4717803"/>
            <a:ext cx="1658108" cy="198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08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DB134-46F0-CB44-A68C-974079BBD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Enclosure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28656EE1-E5C8-A84B-AAA3-06D5A88A7699}"/>
              </a:ext>
            </a:extLst>
          </p:cNvPr>
          <p:cNvSpPr/>
          <p:nvPr/>
        </p:nvSpPr>
        <p:spPr>
          <a:xfrm>
            <a:off x="4797468" y="3945699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D72A60A1-DA68-4F43-9420-6D1F874134E9}"/>
              </a:ext>
            </a:extLst>
          </p:cNvPr>
          <p:cNvSpPr/>
          <p:nvPr/>
        </p:nvSpPr>
        <p:spPr>
          <a:xfrm>
            <a:off x="6801633" y="308140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BA3A486D-D781-4343-BFDA-265ACB9EBAF0}"/>
              </a:ext>
            </a:extLst>
          </p:cNvPr>
          <p:cNvSpPr/>
          <p:nvPr/>
        </p:nvSpPr>
        <p:spPr>
          <a:xfrm>
            <a:off x="3116893" y="3308959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D6E52478-27A4-E04D-A838-4C191C4F07BC}"/>
              </a:ext>
            </a:extLst>
          </p:cNvPr>
          <p:cNvSpPr/>
          <p:nvPr/>
        </p:nvSpPr>
        <p:spPr>
          <a:xfrm>
            <a:off x="5121058" y="244466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85868610-F0D9-E849-82E1-8F14B1EE3C11}"/>
              </a:ext>
            </a:extLst>
          </p:cNvPr>
          <p:cNvSpPr/>
          <p:nvPr/>
        </p:nvSpPr>
        <p:spPr>
          <a:xfrm>
            <a:off x="8204928" y="2730674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FA8CD30E-3D70-0C48-BBF9-F69DA8EB2AC1}"/>
              </a:ext>
            </a:extLst>
          </p:cNvPr>
          <p:cNvSpPr/>
          <p:nvPr/>
        </p:nvSpPr>
        <p:spPr>
          <a:xfrm>
            <a:off x="10209093" y="1866378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7C544871-954E-414D-A05E-FF14C5313B35}"/>
              </a:ext>
            </a:extLst>
          </p:cNvPr>
          <p:cNvSpPr/>
          <p:nvPr/>
        </p:nvSpPr>
        <p:spPr>
          <a:xfrm>
            <a:off x="5942936" y="5266704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DCD77EDE-B774-6A4C-BB8A-3A2CB50652B6}"/>
              </a:ext>
            </a:extLst>
          </p:cNvPr>
          <p:cNvSpPr/>
          <p:nvPr/>
        </p:nvSpPr>
        <p:spPr>
          <a:xfrm>
            <a:off x="7947101" y="4402408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51A39BCE-FAEB-2A48-A3CF-E2A42CE1B3BF}"/>
              </a:ext>
            </a:extLst>
          </p:cNvPr>
          <p:cNvSpPr/>
          <p:nvPr/>
        </p:nvSpPr>
        <p:spPr>
          <a:xfrm>
            <a:off x="1517854" y="5488488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12E6381E-F5DC-3F48-AEA4-052917CD49C0}"/>
              </a:ext>
            </a:extLst>
          </p:cNvPr>
          <p:cNvSpPr/>
          <p:nvPr/>
        </p:nvSpPr>
        <p:spPr>
          <a:xfrm>
            <a:off x="3522019" y="4624192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7D1983A-B18F-8C49-8829-F5A93C01F572}"/>
              </a:ext>
            </a:extLst>
          </p:cNvPr>
          <p:cNvSpPr/>
          <p:nvPr/>
        </p:nvSpPr>
        <p:spPr>
          <a:xfrm>
            <a:off x="3116893" y="2029216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E63D4BB-3D95-2A42-8065-0CE7A841A9A2}"/>
              </a:ext>
            </a:extLst>
          </p:cNvPr>
          <p:cNvSpPr/>
          <p:nvPr/>
        </p:nvSpPr>
        <p:spPr>
          <a:xfrm>
            <a:off x="6096000" y="3964488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C00EC2A-3A95-4D4B-936E-1E9BEEA7A739}"/>
              </a:ext>
            </a:extLst>
          </p:cNvPr>
          <p:cNvSpPr/>
          <p:nvPr/>
        </p:nvSpPr>
        <p:spPr>
          <a:xfrm>
            <a:off x="1544282" y="4148203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4301FFA-DFEF-4841-8C49-A267E91644BC}"/>
              </a:ext>
            </a:extLst>
          </p:cNvPr>
          <p:cNvSpPr/>
          <p:nvPr/>
        </p:nvSpPr>
        <p:spPr>
          <a:xfrm>
            <a:off x="4377846" y="5427946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3B16A71-35F1-F747-903E-F82DF4138E72}"/>
              </a:ext>
            </a:extLst>
          </p:cNvPr>
          <p:cNvSpPr/>
          <p:nvPr/>
        </p:nvSpPr>
        <p:spPr>
          <a:xfrm>
            <a:off x="5465108" y="1133759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B0EFBFA-A61E-3245-9943-9B6929A5B30E}"/>
              </a:ext>
            </a:extLst>
          </p:cNvPr>
          <p:cNvSpPr/>
          <p:nvPr/>
        </p:nvSpPr>
        <p:spPr>
          <a:xfrm>
            <a:off x="7137748" y="1459282"/>
            <a:ext cx="636740" cy="5699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192A487-122D-0644-9138-DDF044AA68B6}"/>
              </a:ext>
            </a:extLst>
          </p:cNvPr>
          <p:cNvSpPr/>
          <p:nvPr/>
        </p:nvSpPr>
        <p:spPr>
          <a:xfrm>
            <a:off x="9657567" y="4042853"/>
            <a:ext cx="551526" cy="6163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FB25977-75F4-A942-95B1-EBC2DC41052E}"/>
              </a:ext>
            </a:extLst>
          </p:cNvPr>
          <p:cNvSpPr/>
          <p:nvPr/>
        </p:nvSpPr>
        <p:spPr>
          <a:xfrm>
            <a:off x="8818323" y="1479192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871860A-AC72-7C43-8CBA-82142AEBFF3B}"/>
              </a:ext>
            </a:extLst>
          </p:cNvPr>
          <p:cNvSpPr/>
          <p:nvPr/>
        </p:nvSpPr>
        <p:spPr>
          <a:xfrm>
            <a:off x="7505012" y="5427946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EF5F817-83F4-B54F-B795-CC92A0AA382A}"/>
              </a:ext>
            </a:extLst>
          </p:cNvPr>
          <p:cNvSpPr/>
          <p:nvPr/>
        </p:nvSpPr>
        <p:spPr>
          <a:xfrm>
            <a:off x="3206663" y="5503102"/>
            <a:ext cx="654056" cy="5777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95914D3-BD6A-BE4F-B899-C63C32B74C6E}"/>
              </a:ext>
            </a:extLst>
          </p:cNvPr>
          <p:cNvSpPr/>
          <p:nvPr/>
        </p:nvSpPr>
        <p:spPr>
          <a:xfrm>
            <a:off x="2029216" y="3081402"/>
            <a:ext cx="545664" cy="463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88DF75F-D0FC-3A4F-9BB7-9DB8780E7578}"/>
              </a:ext>
            </a:extLst>
          </p:cNvPr>
          <p:cNvSpPr/>
          <p:nvPr/>
        </p:nvSpPr>
        <p:spPr>
          <a:xfrm>
            <a:off x="9369849" y="5266704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465FDCA-A458-934C-8B47-B4B6BE4F576D}"/>
              </a:ext>
            </a:extLst>
          </p:cNvPr>
          <p:cNvSpPr/>
          <p:nvPr/>
        </p:nvSpPr>
        <p:spPr>
          <a:xfrm>
            <a:off x="4525407" y="3113762"/>
            <a:ext cx="470508" cy="390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CF6EF66B-83A0-2A40-B8F7-200E911A92CF}"/>
              </a:ext>
            </a:extLst>
          </p:cNvPr>
          <p:cNvSpPr/>
          <p:nvPr/>
        </p:nvSpPr>
        <p:spPr>
          <a:xfrm>
            <a:off x="2150301" y="1894362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rocess 27">
            <a:extLst>
              <a:ext uri="{FF2B5EF4-FFF2-40B4-BE49-F238E27FC236}">
                <a16:creationId xmlns:a16="http://schemas.microsoft.com/office/drawing/2014/main" id="{15A86835-738A-EA49-9E50-CF3F7C00F18D}"/>
              </a:ext>
            </a:extLst>
          </p:cNvPr>
          <p:cNvSpPr/>
          <p:nvPr/>
        </p:nvSpPr>
        <p:spPr>
          <a:xfrm>
            <a:off x="3505200" y="117599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B20B6616-6C9F-E94B-BC87-73B9AED3B50C}"/>
              </a:ext>
            </a:extLst>
          </p:cNvPr>
          <p:cNvSpPr/>
          <p:nvPr/>
        </p:nvSpPr>
        <p:spPr>
          <a:xfrm>
            <a:off x="10815064" y="564874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7785C9A-993B-5146-ADFA-210064186C5E}"/>
              </a:ext>
            </a:extLst>
          </p:cNvPr>
          <p:cNvSpPr/>
          <p:nvPr/>
        </p:nvSpPr>
        <p:spPr>
          <a:xfrm>
            <a:off x="11073532" y="2899776"/>
            <a:ext cx="470508" cy="3903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cess 30">
            <a:extLst>
              <a:ext uri="{FF2B5EF4-FFF2-40B4-BE49-F238E27FC236}">
                <a16:creationId xmlns:a16="http://schemas.microsoft.com/office/drawing/2014/main" id="{4D2060D4-F964-EF44-A4EF-9FDE1EC7A676}"/>
              </a:ext>
            </a:extLst>
          </p:cNvPr>
          <p:cNvSpPr/>
          <p:nvPr/>
        </p:nvSpPr>
        <p:spPr>
          <a:xfrm>
            <a:off x="10058117" y="3058516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rocess 31">
            <a:extLst>
              <a:ext uri="{FF2B5EF4-FFF2-40B4-BE49-F238E27FC236}">
                <a16:creationId xmlns:a16="http://schemas.microsoft.com/office/drawing/2014/main" id="{2F37B167-6A50-7D49-A004-112DC581AFAF}"/>
              </a:ext>
            </a:extLst>
          </p:cNvPr>
          <p:cNvSpPr/>
          <p:nvPr/>
        </p:nvSpPr>
        <p:spPr>
          <a:xfrm>
            <a:off x="10888251" y="410178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763C96F-3815-B147-96E8-812C70F42F41}"/>
              </a:ext>
            </a:extLst>
          </p:cNvPr>
          <p:cNvSpPr/>
          <p:nvPr/>
        </p:nvSpPr>
        <p:spPr>
          <a:xfrm>
            <a:off x="1298712" y="1755821"/>
            <a:ext cx="4488975" cy="485076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CC872D2-0547-B042-88DF-740BB7B3CC8D}"/>
              </a:ext>
            </a:extLst>
          </p:cNvPr>
          <p:cNvSpPr/>
          <p:nvPr/>
        </p:nvSpPr>
        <p:spPr>
          <a:xfrm>
            <a:off x="7427603" y="3859459"/>
            <a:ext cx="4488975" cy="287652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41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C4FA3-0B90-9E48-8105-FFE612668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Proximity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ADC44493-71BB-1243-B602-9FDF09AF8D72}"/>
              </a:ext>
            </a:extLst>
          </p:cNvPr>
          <p:cNvSpPr/>
          <p:nvPr/>
        </p:nvSpPr>
        <p:spPr>
          <a:xfrm>
            <a:off x="4457938" y="350728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BFCB08E6-9A88-5741-9F71-6D2A35939AB8}"/>
              </a:ext>
            </a:extLst>
          </p:cNvPr>
          <p:cNvSpPr/>
          <p:nvPr/>
        </p:nvSpPr>
        <p:spPr>
          <a:xfrm>
            <a:off x="5149804" y="281737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C324D23B-0B3B-1942-B876-8113FE29DE63}"/>
              </a:ext>
            </a:extLst>
          </p:cNvPr>
          <p:cNvSpPr/>
          <p:nvPr/>
        </p:nvSpPr>
        <p:spPr>
          <a:xfrm>
            <a:off x="1660641" y="2757814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FC1A20D1-2D06-A34F-9182-ABACB641981F}"/>
              </a:ext>
            </a:extLst>
          </p:cNvPr>
          <p:cNvSpPr/>
          <p:nvPr/>
        </p:nvSpPr>
        <p:spPr>
          <a:xfrm>
            <a:off x="4457938" y="2821810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652C1028-D48C-6E4C-930E-676FBEF33525}"/>
              </a:ext>
            </a:extLst>
          </p:cNvPr>
          <p:cNvSpPr/>
          <p:nvPr/>
        </p:nvSpPr>
        <p:spPr>
          <a:xfrm>
            <a:off x="5385893" y="1731263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82A8DA1-8783-1543-A011-DAE1CE6E13A6}"/>
              </a:ext>
            </a:extLst>
          </p:cNvPr>
          <p:cNvSpPr/>
          <p:nvPr/>
        </p:nvSpPr>
        <p:spPr>
          <a:xfrm>
            <a:off x="8305137" y="1771466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575D30C4-DF34-A240-B675-7068EB03A70D}"/>
              </a:ext>
            </a:extLst>
          </p:cNvPr>
          <p:cNvSpPr/>
          <p:nvPr/>
        </p:nvSpPr>
        <p:spPr>
          <a:xfrm>
            <a:off x="4470640" y="4577281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1064E8B0-BC85-A647-B7C1-66952CC06301}"/>
              </a:ext>
            </a:extLst>
          </p:cNvPr>
          <p:cNvSpPr/>
          <p:nvPr/>
        </p:nvSpPr>
        <p:spPr>
          <a:xfrm>
            <a:off x="4470640" y="561393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8FBFB85C-9C2D-5047-AB23-50E1C47F7F40}"/>
              </a:ext>
            </a:extLst>
          </p:cNvPr>
          <p:cNvSpPr/>
          <p:nvPr/>
        </p:nvSpPr>
        <p:spPr>
          <a:xfrm>
            <a:off x="1716847" y="3799869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32895F20-2F28-B948-83AC-E4AB46024F72}"/>
              </a:ext>
            </a:extLst>
          </p:cNvPr>
          <p:cNvSpPr/>
          <p:nvPr/>
        </p:nvSpPr>
        <p:spPr>
          <a:xfrm>
            <a:off x="962604" y="437158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B4CA0F9-87F6-514E-B831-0502FFCC39E6}"/>
              </a:ext>
            </a:extLst>
          </p:cNvPr>
          <p:cNvSpPr/>
          <p:nvPr/>
        </p:nvSpPr>
        <p:spPr>
          <a:xfrm>
            <a:off x="1676186" y="1839798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16F4E1F-4B36-A140-B950-99AE2216B57E}"/>
              </a:ext>
            </a:extLst>
          </p:cNvPr>
          <p:cNvSpPr/>
          <p:nvPr/>
        </p:nvSpPr>
        <p:spPr>
          <a:xfrm>
            <a:off x="5463837" y="3532340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A79AF86-C95B-3D4C-8E9D-EA25C171D154}"/>
              </a:ext>
            </a:extLst>
          </p:cNvPr>
          <p:cNvSpPr/>
          <p:nvPr/>
        </p:nvSpPr>
        <p:spPr>
          <a:xfrm>
            <a:off x="734047" y="3287591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9BA1B9E-D027-7A40-88E8-8E3EE620FECD}"/>
              </a:ext>
            </a:extLst>
          </p:cNvPr>
          <p:cNvSpPr/>
          <p:nvPr/>
        </p:nvSpPr>
        <p:spPr>
          <a:xfrm>
            <a:off x="836942" y="5139049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F1970D-77FC-5F4F-A10D-0EDDF89700DE}"/>
              </a:ext>
            </a:extLst>
          </p:cNvPr>
          <p:cNvSpPr/>
          <p:nvPr/>
        </p:nvSpPr>
        <p:spPr>
          <a:xfrm>
            <a:off x="5815810" y="2735893"/>
            <a:ext cx="636740" cy="5699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53792D0-9F2A-7443-B8E5-F145E1AFFF01}"/>
              </a:ext>
            </a:extLst>
          </p:cNvPr>
          <p:cNvSpPr/>
          <p:nvPr/>
        </p:nvSpPr>
        <p:spPr>
          <a:xfrm>
            <a:off x="5297182" y="5546145"/>
            <a:ext cx="551526" cy="6163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D84BB4C-CDF3-084A-A91C-943CB7D062DB}"/>
              </a:ext>
            </a:extLst>
          </p:cNvPr>
          <p:cNvSpPr/>
          <p:nvPr/>
        </p:nvSpPr>
        <p:spPr>
          <a:xfrm>
            <a:off x="4348519" y="1771466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B8062A5-EA95-484D-A7AE-F27207E2EFCE}"/>
              </a:ext>
            </a:extLst>
          </p:cNvPr>
          <p:cNvSpPr/>
          <p:nvPr/>
        </p:nvSpPr>
        <p:spPr>
          <a:xfrm>
            <a:off x="5538223" y="4613754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78B60DE-1390-6A44-8C6D-BAE8666ECB2D}"/>
              </a:ext>
            </a:extLst>
          </p:cNvPr>
          <p:cNvSpPr/>
          <p:nvPr/>
        </p:nvSpPr>
        <p:spPr>
          <a:xfrm>
            <a:off x="1809441" y="4850152"/>
            <a:ext cx="654056" cy="5777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BE01AF-1FD2-804F-A8FF-C4C30DCA39BE}"/>
              </a:ext>
            </a:extLst>
          </p:cNvPr>
          <p:cNvSpPr/>
          <p:nvPr/>
        </p:nvSpPr>
        <p:spPr>
          <a:xfrm>
            <a:off x="1013623" y="2615131"/>
            <a:ext cx="545664" cy="463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8064F09-9CD6-E745-8F24-FCEF03F8E30A}"/>
              </a:ext>
            </a:extLst>
          </p:cNvPr>
          <p:cNvSpPr/>
          <p:nvPr/>
        </p:nvSpPr>
        <p:spPr>
          <a:xfrm>
            <a:off x="8305137" y="3186908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598785-F755-D546-9CDA-5F3312DAC989}"/>
              </a:ext>
            </a:extLst>
          </p:cNvPr>
          <p:cNvSpPr/>
          <p:nvPr/>
        </p:nvSpPr>
        <p:spPr>
          <a:xfrm>
            <a:off x="1953728" y="5613933"/>
            <a:ext cx="470508" cy="390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rocess 25">
            <a:extLst>
              <a:ext uri="{FF2B5EF4-FFF2-40B4-BE49-F238E27FC236}">
                <a16:creationId xmlns:a16="http://schemas.microsoft.com/office/drawing/2014/main" id="{22F57510-59F8-6E4C-AD86-BBCEC51DCF1C}"/>
              </a:ext>
            </a:extLst>
          </p:cNvPr>
          <p:cNvSpPr/>
          <p:nvPr/>
        </p:nvSpPr>
        <p:spPr>
          <a:xfrm>
            <a:off x="1028628" y="1965620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4D7DFDCC-0C6F-E349-8CA5-C3A276FEF3FF}"/>
              </a:ext>
            </a:extLst>
          </p:cNvPr>
          <p:cNvSpPr/>
          <p:nvPr/>
        </p:nvSpPr>
        <p:spPr>
          <a:xfrm>
            <a:off x="8305137" y="416072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5CFB2EC-2BF6-924D-A9C0-8BE4E34EBD44}"/>
              </a:ext>
            </a:extLst>
          </p:cNvPr>
          <p:cNvSpPr/>
          <p:nvPr/>
        </p:nvSpPr>
        <p:spPr>
          <a:xfrm>
            <a:off x="9068331" y="1719520"/>
            <a:ext cx="470508" cy="3903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11B10B6F-AE3D-8B45-A5DF-0E59A868426F}"/>
              </a:ext>
            </a:extLst>
          </p:cNvPr>
          <p:cNvSpPr/>
          <p:nvPr/>
        </p:nvSpPr>
        <p:spPr>
          <a:xfrm>
            <a:off x="8305137" y="2479187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cess 29">
            <a:extLst>
              <a:ext uri="{FF2B5EF4-FFF2-40B4-BE49-F238E27FC236}">
                <a16:creationId xmlns:a16="http://schemas.microsoft.com/office/drawing/2014/main" id="{EBD643C5-99CA-D44E-9F08-1286060FDBEC}"/>
              </a:ext>
            </a:extLst>
          </p:cNvPr>
          <p:cNvSpPr/>
          <p:nvPr/>
        </p:nvSpPr>
        <p:spPr>
          <a:xfrm>
            <a:off x="9095600" y="2358347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974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7DE3BE8-DCCB-024F-BB58-7F9469586749}"/>
              </a:ext>
            </a:extLst>
          </p:cNvPr>
          <p:cNvSpPr/>
          <p:nvPr/>
        </p:nvSpPr>
        <p:spPr>
          <a:xfrm>
            <a:off x="555000" y="1731263"/>
            <a:ext cx="2188200" cy="458789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635AEE9-B127-CE46-9815-481F727BA6D0}"/>
              </a:ext>
            </a:extLst>
          </p:cNvPr>
          <p:cNvSpPr/>
          <p:nvPr/>
        </p:nvSpPr>
        <p:spPr>
          <a:xfrm>
            <a:off x="4288779" y="1574589"/>
            <a:ext cx="2188200" cy="474456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8114F87-F010-894A-AABF-C1EA7B3F9261}"/>
              </a:ext>
            </a:extLst>
          </p:cNvPr>
          <p:cNvSpPr/>
          <p:nvPr/>
        </p:nvSpPr>
        <p:spPr>
          <a:xfrm>
            <a:off x="7974231" y="1567152"/>
            <a:ext cx="2188200" cy="373963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C4FA3-0B90-9E48-8105-FFE612668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Proximity is enough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ADC44493-71BB-1243-B602-9FDF09AF8D72}"/>
              </a:ext>
            </a:extLst>
          </p:cNvPr>
          <p:cNvSpPr/>
          <p:nvPr/>
        </p:nvSpPr>
        <p:spPr>
          <a:xfrm>
            <a:off x="4457938" y="350728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BFCB08E6-9A88-5741-9F71-6D2A35939AB8}"/>
              </a:ext>
            </a:extLst>
          </p:cNvPr>
          <p:cNvSpPr/>
          <p:nvPr/>
        </p:nvSpPr>
        <p:spPr>
          <a:xfrm>
            <a:off x="5149804" y="281737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C324D23B-0B3B-1942-B876-8113FE29DE63}"/>
              </a:ext>
            </a:extLst>
          </p:cNvPr>
          <p:cNvSpPr/>
          <p:nvPr/>
        </p:nvSpPr>
        <p:spPr>
          <a:xfrm>
            <a:off x="1660641" y="2757814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FC1A20D1-2D06-A34F-9182-ABACB641981F}"/>
              </a:ext>
            </a:extLst>
          </p:cNvPr>
          <p:cNvSpPr/>
          <p:nvPr/>
        </p:nvSpPr>
        <p:spPr>
          <a:xfrm>
            <a:off x="4457938" y="2821810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652C1028-D48C-6E4C-930E-676FBEF33525}"/>
              </a:ext>
            </a:extLst>
          </p:cNvPr>
          <p:cNvSpPr/>
          <p:nvPr/>
        </p:nvSpPr>
        <p:spPr>
          <a:xfrm>
            <a:off x="5385893" y="1731263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82A8DA1-8783-1543-A011-DAE1CE6E13A6}"/>
              </a:ext>
            </a:extLst>
          </p:cNvPr>
          <p:cNvSpPr/>
          <p:nvPr/>
        </p:nvSpPr>
        <p:spPr>
          <a:xfrm>
            <a:off x="8305137" y="1771466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575D30C4-DF34-A240-B675-7068EB03A70D}"/>
              </a:ext>
            </a:extLst>
          </p:cNvPr>
          <p:cNvSpPr/>
          <p:nvPr/>
        </p:nvSpPr>
        <p:spPr>
          <a:xfrm>
            <a:off x="4470640" y="4577281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1064E8B0-BC85-A647-B7C1-66952CC06301}"/>
              </a:ext>
            </a:extLst>
          </p:cNvPr>
          <p:cNvSpPr/>
          <p:nvPr/>
        </p:nvSpPr>
        <p:spPr>
          <a:xfrm>
            <a:off x="4470640" y="561393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8FBFB85C-9C2D-5047-AB23-50E1C47F7F40}"/>
              </a:ext>
            </a:extLst>
          </p:cNvPr>
          <p:cNvSpPr/>
          <p:nvPr/>
        </p:nvSpPr>
        <p:spPr>
          <a:xfrm>
            <a:off x="1716847" y="3799869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32895F20-2F28-B948-83AC-E4AB46024F72}"/>
              </a:ext>
            </a:extLst>
          </p:cNvPr>
          <p:cNvSpPr/>
          <p:nvPr/>
        </p:nvSpPr>
        <p:spPr>
          <a:xfrm>
            <a:off x="962604" y="437158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B4CA0F9-87F6-514E-B831-0502FFCC39E6}"/>
              </a:ext>
            </a:extLst>
          </p:cNvPr>
          <p:cNvSpPr/>
          <p:nvPr/>
        </p:nvSpPr>
        <p:spPr>
          <a:xfrm>
            <a:off x="1676186" y="1839798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16F4E1F-4B36-A140-B950-99AE2216B57E}"/>
              </a:ext>
            </a:extLst>
          </p:cNvPr>
          <p:cNvSpPr/>
          <p:nvPr/>
        </p:nvSpPr>
        <p:spPr>
          <a:xfrm>
            <a:off x="5463837" y="3532340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A79AF86-C95B-3D4C-8E9D-EA25C171D154}"/>
              </a:ext>
            </a:extLst>
          </p:cNvPr>
          <p:cNvSpPr/>
          <p:nvPr/>
        </p:nvSpPr>
        <p:spPr>
          <a:xfrm>
            <a:off x="734047" y="3287591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9BA1B9E-D027-7A40-88E8-8E3EE620FECD}"/>
              </a:ext>
            </a:extLst>
          </p:cNvPr>
          <p:cNvSpPr/>
          <p:nvPr/>
        </p:nvSpPr>
        <p:spPr>
          <a:xfrm>
            <a:off x="836942" y="5139049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F1970D-77FC-5F4F-A10D-0EDDF89700DE}"/>
              </a:ext>
            </a:extLst>
          </p:cNvPr>
          <p:cNvSpPr/>
          <p:nvPr/>
        </p:nvSpPr>
        <p:spPr>
          <a:xfrm>
            <a:off x="5815810" y="2735893"/>
            <a:ext cx="636740" cy="5699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53792D0-9F2A-7443-B8E5-F145E1AFFF01}"/>
              </a:ext>
            </a:extLst>
          </p:cNvPr>
          <p:cNvSpPr/>
          <p:nvPr/>
        </p:nvSpPr>
        <p:spPr>
          <a:xfrm>
            <a:off x="5297182" y="5546145"/>
            <a:ext cx="551526" cy="6163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D84BB4C-CDF3-084A-A91C-943CB7D062DB}"/>
              </a:ext>
            </a:extLst>
          </p:cNvPr>
          <p:cNvSpPr/>
          <p:nvPr/>
        </p:nvSpPr>
        <p:spPr>
          <a:xfrm>
            <a:off x="4348519" y="1771466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B8062A5-EA95-484D-A7AE-F27207E2EFCE}"/>
              </a:ext>
            </a:extLst>
          </p:cNvPr>
          <p:cNvSpPr/>
          <p:nvPr/>
        </p:nvSpPr>
        <p:spPr>
          <a:xfrm>
            <a:off x="5538223" y="4613754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78B60DE-1390-6A44-8C6D-BAE8666ECB2D}"/>
              </a:ext>
            </a:extLst>
          </p:cNvPr>
          <p:cNvSpPr/>
          <p:nvPr/>
        </p:nvSpPr>
        <p:spPr>
          <a:xfrm>
            <a:off x="1809441" y="4850152"/>
            <a:ext cx="654056" cy="5777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BE01AF-1FD2-804F-A8FF-C4C30DCA39BE}"/>
              </a:ext>
            </a:extLst>
          </p:cNvPr>
          <p:cNvSpPr/>
          <p:nvPr/>
        </p:nvSpPr>
        <p:spPr>
          <a:xfrm>
            <a:off x="1013623" y="2615131"/>
            <a:ext cx="545664" cy="463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8064F09-9CD6-E745-8F24-FCEF03F8E30A}"/>
              </a:ext>
            </a:extLst>
          </p:cNvPr>
          <p:cNvSpPr/>
          <p:nvPr/>
        </p:nvSpPr>
        <p:spPr>
          <a:xfrm>
            <a:off x="8305137" y="3186908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598785-F755-D546-9CDA-5F3312DAC989}"/>
              </a:ext>
            </a:extLst>
          </p:cNvPr>
          <p:cNvSpPr/>
          <p:nvPr/>
        </p:nvSpPr>
        <p:spPr>
          <a:xfrm>
            <a:off x="1953728" y="5613933"/>
            <a:ext cx="470508" cy="390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rocess 25">
            <a:extLst>
              <a:ext uri="{FF2B5EF4-FFF2-40B4-BE49-F238E27FC236}">
                <a16:creationId xmlns:a16="http://schemas.microsoft.com/office/drawing/2014/main" id="{22F57510-59F8-6E4C-AD86-BBCEC51DCF1C}"/>
              </a:ext>
            </a:extLst>
          </p:cNvPr>
          <p:cNvSpPr/>
          <p:nvPr/>
        </p:nvSpPr>
        <p:spPr>
          <a:xfrm>
            <a:off x="1028628" y="1965620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4D7DFDCC-0C6F-E349-8CA5-C3A276FEF3FF}"/>
              </a:ext>
            </a:extLst>
          </p:cNvPr>
          <p:cNvSpPr/>
          <p:nvPr/>
        </p:nvSpPr>
        <p:spPr>
          <a:xfrm>
            <a:off x="8305137" y="416072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5CFB2EC-2BF6-924D-A9C0-8BE4E34EBD44}"/>
              </a:ext>
            </a:extLst>
          </p:cNvPr>
          <p:cNvSpPr/>
          <p:nvPr/>
        </p:nvSpPr>
        <p:spPr>
          <a:xfrm>
            <a:off x="9068331" y="1719520"/>
            <a:ext cx="470508" cy="3903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11B10B6F-AE3D-8B45-A5DF-0E59A868426F}"/>
              </a:ext>
            </a:extLst>
          </p:cNvPr>
          <p:cNvSpPr/>
          <p:nvPr/>
        </p:nvSpPr>
        <p:spPr>
          <a:xfrm>
            <a:off x="8305137" y="2479187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cess 29">
            <a:extLst>
              <a:ext uri="{FF2B5EF4-FFF2-40B4-BE49-F238E27FC236}">
                <a16:creationId xmlns:a16="http://schemas.microsoft.com/office/drawing/2014/main" id="{EBD643C5-99CA-D44E-9F08-1286060FDBEC}"/>
              </a:ext>
            </a:extLst>
          </p:cNvPr>
          <p:cNvSpPr/>
          <p:nvPr/>
        </p:nvSpPr>
        <p:spPr>
          <a:xfrm>
            <a:off x="9095600" y="2358347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723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C4FA3-0B90-9E48-8105-FFE612668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Enclosure + Proximity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ADC44493-71BB-1243-B602-9FDF09AF8D72}"/>
              </a:ext>
            </a:extLst>
          </p:cNvPr>
          <p:cNvSpPr/>
          <p:nvPr/>
        </p:nvSpPr>
        <p:spPr>
          <a:xfrm>
            <a:off x="4457938" y="350728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BFCB08E6-9A88-5741-9F71-6D2A35939AB8}"/>
              </a:ext>
            </a:extLst>
          </p:cNvPr>
          <p:cNvSpPr/>
          <p:nvPr/>
        </p:nvSpPr>
        <p:spPr>
          <a:xfrm>
            <a:off x="5149804" y="281737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C324D23B-0B3B-1942-B876-8113FE29DE63}"/>
              </a:ext>
            </a:extLst>
          </p:cNvPr>
          <p:cNvSpPr/>
          <p:nvPr/>
        </p:nvSpPr>
        <p:spPr>
          <a:xfrm>
            <a:off x="1660641" y="2757814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FC1A20D1-2D06-A34F-9182-ABACB641981F}"/>
              </a:ext>
            </a:extLst>
          </p:cNvPr>
          <p:cNvSpPr/>
          <p:nvPr/>
        </p:nvSpPr>
        <p:spPr>
          <a:xfrm>
            <a:off x="4457938" y="2821810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652C1028-D48C-6E4C-930E-676FBEF33525}"/>
              </a:ext>
            </a:extLst>
          </p:cNvPr>
          <p:cNvSpPr/>
          <p:nvPr/>
        </p:nvSpPr>
        <p:spPr>
          <a:xfrm>
            <a:off x="5385893" y="1731263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82A8DA1-8783-1543-A011-DAE1CE6E13A6}"/>
              </a:ext>
            </a:extLst>
          </p:cNvPr>
          <p:cNvSpPr/>
          <p:nvPr/>
        </p:nvSpPr>
        <p:spPr>
          <a:xfrm>
            <a:off x="8305137" y="1771466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575D30C4-DF34-A240-B675-7068EB03A70D}"/>
              </a:ext>
            </a:extLst>
          </p:cNvPr>
          <p:cNvSpPr/>
          <p:nvPr/>
        </p:nvSpPr>
        <p:spPr>
          <a:xfrm>
            <a:off x="4470640" y="4577281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1064E8B0-BC85-A647-B7C1-66952CC06301}"/>
              </a:ext>
            </a:extLst>
          </p:cNvPr>
          <p:cNvSpPr/>
          <p:nvPr/>
        </p:nvSpPr>
        <p:spPr>
          <a:xfrm>
            <a:off x="4470640" y="561393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8FBFB85C-9C2D-5047-AB23-50E1C47F7F40}"/>
              </a:ext>
            </a:extLst>
          </p:cNvPr>
          <p:cNvSpPr/>
          <p:nvPr/>
        </p:nvSpPr>
        <p:spPr>
          <a:xfrm>
            <a:off x="1716847" y="3799869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32895F20-2F28-B948-83AC-E4AB46024F72}"/>
              </a:ext>
            </a:extLst>
          </p:cNvPr>
          <p:cNvSpPr/>
          <p:nvPr/>
        </p:nvSpPr>
        <p:spPr>
          <a:xfrm>
            <a:off x="962604" y="437158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B4CA0F9-87F6-514E-B831-0502FFCC39E6}"/>
              </a:ext>
            </a:extLst>
          </p:cNvPr>
          <p:cNvSpPr/>
          <p:nvPr/>
        </p:nvSpPr>
        <p:spPr>
          <a:xfrm>
            <a:off x="1676186" y="1839798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16F4E1F-4B36-A140-B950-99AE2216B57E}"/>
              </a:ext>
            </a:extLst>
          </p:cNvPr>
          <p:cNvSpPr/>
          <p:nvPr/>
        </p:nvSpPr>
        <p:spPr>
          <a:xfrm>
            <a:off x="5463837" y="3532340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A79AF86-C95B-3D4C-8E9D-EA25C171D154}"/>
              </a:ext>
            </a:extLst>
          </p:cNvPr>
          <p:cNvSpPr/>
          <p:nvPr/>
        </p:nvSpPr>
        <p:spPr>
          <a:xfrm>
            <a:off x="734047" y="3287591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9BA1B9E-D027-7A40-88E8-8E3EE620FECD}"/>
              </a:ext>
            </a:extLst>
          </p:cNvPr>
          <p:cNvSpPr/>
          <p:nvPr/>
        </p:nvSpPr>
        <p:spPr>
          <a:xfrm>
            <a:off x="836942" y="5139049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F1970D-77FC-5F4F-A10D-0EDDF89700DE}"/>
              </a:ext>
            </a:extLst>
          </p:cNvPr>
          <p:cNvSpPr/>
          <p:nvPr/>
        </p:nvSpPr>
        <p:spPr>
          <a:xfrm>
            <a:off x="5815810" y="2735893"/>
            <a:ext cx="636740" cy="5699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53792D0-9F2A-7443-B8E5-F145E1AFFF01}"/>
              </a:ext>
            </a:extLst>
          </p:cNvPr>
          <p:cNvSpPr/>
          <p:nvPr/>
        </p:nvSpPr>
        <p:spPr>
          <a:xfrm>
            <a:off x="5297182" y="5546145"/>
            <a:ext cx="551526" cy="6163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D84BB4C-CDF3-084A-A91C-943CB7D062DB}"/>
              </a:ext>
            </a:extLst>
          </p:cNvPr>
          <p:cNvSpPr/>
          <p:nvPr/>
        </p:nvSpPr>
        <p:spPr>
          <a:xfrm>
            <a:off x="4348519" y="1771466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B8062A5-EA95-484D-A7AE-F27207E2EFCE}"/>
              </a:ext>
            </a:extLst>
          </p:cNvPr>
          <p:cNvSpPr/>
          <p:nvPr/>
        </p:nvSpPr>
        <p:spPr>
          <a:xfrm>
            <a:off x="5538223" y="4613754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78B60DE-1390-6A44-8C6D-BAE8666ECB2D}"/>
              </a:ext>
            </a:extLst>
          </p:cNvPr>
          <p:cNvSpPr/>
          <p:nvPr/>
        </p:nvSpPr>
        <p:spPr>
          <a:xfrm>
            <a:off x="1809441" y="4850152"/>
            <a:ext cx="654056" cy="5777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BE01AF-1FD2-804F-A8FF-C4C30DCA39BE}"/>
              </a:ext>
            </a:extLst>
          </p:cNvPr>
          <p:cNvSpPr/>
          <p:nvPr/>
        </p:nvSpPr>
        <p:spPr>
          <a:xfrm>
            <a:off x="1013623" y="2615131"/>
            <a:ext cx="545664" cy="463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8064F09-9CD6-E745-8F24-FCEF03F8E30A}"/>
              </a:ext>
            </a:extLst>
          </p:cNvPr>
          <p:cNvSpPr/>
          <p:nvPr/>
        </p:nvSpPr>
        <p:spPr>
          <a:xfrm>
            <a:off x="8305137" y="3186908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598785-F755-D546-9CDA-5F3312DAC989}"/>
              </a:ext>
            </a:extLst>
          </p:cNvPr>
          <p:cNvSpPr/>
          <p:nvPr/>
        </p:nvSpPr>
        <p:spPr>
          <a:xfrm>
            <a:off x="1953728" y="5613933"/>
            <a:ext cx="470508" cy="390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rocess 25">
            <a:extLst>
              <a:ext uri="{FF2B5EF4-FFF2-40B4-BE49-F238E27FC236}">
                <a16:creationId xmlns:a16="http://schemas.microsoft.com/office/drawing/2014/main" id="{22F57510-59F8-6E4C-AD86-BBCEC51DCF1C}"/>
              </a:ext>
            </a:extLst>
          </p:cNvPr>
          <p:cNvSpPr/>
          <p:nvPr/>
        </p:nvSpPr>
        <p:spPr>
          <a:xfrm>
            <a:off x="1028628" y="1965620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4D7DFDCC-0C6F-E349-8CA5-C3A276FEF3FF}"/>
              </a:ext>
            </a:extLst>
          </p:cNvPr>
          <p:cNvSpPr/>
          <p:nvPr/>
        </p:nvSpPr>
        <p:spPr>
          <a:xfrm>
            <a:off x="8305137" y="416072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5CFB2EC-2BF6-924D-A9C0-8BE4E34EBD44}"/>
              </a:ext>
            </a:extLst>
          </p:cNvPr>
          <p:cNvSpPr/>
          <p:nvPr/>
        </p:nvSpPr>
        <p:spPr>
          <a:xfrm>
            <a:off x="9068331" y="1719520"/>
            <a:ext cx="470508" cy="3903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11B10B6F-AE3D-8B45-A5DF-0E59A868426F}"/>
              </a:ext>
            </a:extLst>
          </p:cNvPr>
          <p:cNvSpPr/>
          <p:nvPr/>
        </p:nvSpPr>
        <p:spPr>
          <a:xfrm>
            <a:off x="8305137" y="2479187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cess 29">
            <a:extLst>
              <a:ext uri="{FF2B5EF4-FFF2-40B4-BE49-F238E27FC236}">
                <a16:creationId xmlns:a16="http://schemas.microsoft.com/office/drawing/2014/main" id="{EBD643C5-99CA-D44E-9F08-1286060FDBEC}"/>
              </a:ext>
            </a:extLst>
          </p:cNvPr>
          <p:cNvSpPr/>
          <p:nvPr/>
        </p:nvSpPr>
        <p:spPr>
          <a:xfrm>
            <a:off x="9095600" y="2358347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87AD08E-4B1D-7043-A647-74BB5E12A73E}"/>
              </a:ext>
            </a:extLst>
          </p:cNvPr>
          <p:cNvSpPr/>
          <p:nvPr/>
        </p:nvSpPr>
        <p:spPr>
          <a:xfrm>
            <a:off x="4348519" y="3428233"/>
            <a:ext cx="2104031" cy="2864992"/>
          </a:xfrm>
          <a:prstGeom prst="roundRect">
            <a:avLst>
              <a:gd name="adj" fmla="val 985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89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C4FA3-0B90-9E48-8105-FFE612668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Enclosure + Proximity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ADC44493-71BB-1243-B602-9FDF09AF8D72}"/>
              </a:ext>
            </a:extLst>
          </p:cNvPr>
          <p:cNvSpPr/>
          <p:nvPr/>
        </p:nvSpPr>
        <p:spPr>
          <a:xfrm>
            <a:off x="4457938" y="350728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BFCB08E6-9A88-5741-9F71-6D2A35939AB8}"/>
              </a:ext>
            </a:extLst>
          </p:cNvPr>
          <p:cNvSpPr/>
          <p:nvPr/>
        </p:nvSpPr>
        <p:spPr>
          <a:xfrm>
            <a:off x="5149804" y="281737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C324D23B-0B3B-1942-B876-8113FE29DE63}"/>
              </a:ext>
            </a:extLst>
          </p:cNvPr>
          <p:cNvSpPr/>
          <p:nvPr/>
        </p:nvSpPr>
        <p:spPr>
          <a:xfrm>
            <a:off x="1660641" y="2757814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FC1A20D1-2D06-A34F-9182-ABACB641981F}"/>
              </a:ext>
            </a:extLst>
          </p:cNvPr>
          <p:cNvSpPr/>
          <p:nvPr/>
        </p:nvSpPr>
        <p:spPr>
          <a:xfrm>
            <a:off x="4457938" y="2821810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652C1028-D48C-6E4C-930E-676FBEF33525}"/>
              </a:ext>
            </a:extLst>
          </p:cNvPr>
          <p:cNvSpPr/>
          <p:nvPr/>
        </p:nvSpPr>
        <p:spPr>
          <a:xfrm>
            <a:off x="5385893" y="1731263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82A8DA1-8783-1543-A011-DAE1CE6E13A6}"/>
              </a:ext>
            </a:extLst>
          </p:cNvPr>
          <p:cNvSpPr/>
          <p:nvPr/>
        </p:nvSpPr>
        <p:spPr>
          <a:xfrm>
            <a:off x="8305137" y="1771466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575D30C4-DF34-A240-B675-7068EB03A70D}"/>
              </a:ext>
            </a:extLst>
          </p:cNvPr>
          <p:cNvSpPr/>
          <p:nvPr/>
        </p:nvSpPr>
        <p:spPr>
          <a:xfrm>
            <a:off x="4470640" y="4577281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1064E8B0-BC85-A647-B7C1-66952CC06301}"/>
              </a:ext>
            </a:extLst>
          </p:cNvPr>
          <p:cNvSpPr/>
          <p:nvPr/>
        </p:nvSpPr>
        <p:spPr>
          <a:xfrm>
            <a:off x="4470640" y="5613933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8FBFB85C-9C2D-5047-AB23-50E1C47F7F40}"/>
              </a:ext>
            </a:extLst>
          </p:cNvPr>
          <p:cNvSpPr/>
          <p:nvPr/>
        </p:nvSpPr>
        <p:spPr>
          <a:xfrm>
            <a:off x="1716847" y="3799869"/>
            <a:ext cx="839244" cy="864296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32895F20-2F28-B948-83AC-E4AB46024F72}"/>
              </a:ext>
            </a:extLst>
          </p:cNvPr>
          <p:cNvSpPr/>
          <p:nvPr/>
        </p:nvSpPr>
        <p:spPr>
          <a:xfrm>
            <a:off x="962604" y="4371584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B4CA0F9-87F6-514E-B831-0502FFCC39E6}"/>
              </a:ext>
            </a:extLst>
          </p:cNvPr>
          <p:cNvSpPr/>
          <p:nvPr/>
        </p:nvSpPr>
        <p:spPr>
          <a:xfrm>
            <a:off x="1676186" y="1839798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16F4E1F-4B36-A140-B950-99AE2216B57E}"/>
              </a:ext>
            </a:extLst>
          </p:cNvPr>
          <p:cNvSpPr/>
          <p:nvPr/>
        </p:nvSpPr>
        <p:spPr>
          <a:xfrm>
            <a:off x="5463837" y="3532340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A79AF86-C95B-3D4C-8E9D-EA25C171D154}"/>
              </a:ext>
            </a:extLst>
          </p:cNvPr>
          <p:cNvSpPr/>
          <p:nvPr/>
        </p:nvSpPr>
        <p:spPr>
          <a:xfrm>
            <a:off x="734047" y="3287591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9BA1B9E-D027-7A40-88E8-8E3EE620FECD}"/>
              </a:ext>
            </a:extLst>
          </p:cNvPr>
          <p:cNvSpPr/>
          <p:nvPr/>
        </p:nvSpPr>
        <p:spPr>
          <a:xfrm>
            <a:off x="836942" y="5139049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F1970D-77FC-5F4F-A10D-0EDDF89700DE}"/>
              </a:ext>
            </a:extLst>
          </p:cNvPr>
          <p:cNvSpPr/>
          <p:nvPr/>
        </p:nvSpPr>
        <p:spPr>
          <a:xfrm>
            <a:off x="5815810" y="2735893"/>
            <a:ext cx="636740" cy="5699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53792D0-9F2A-7443-B8E5-F145E1AFFF01}"/>
              </a:ext>
            </a:extLst>
          </p:cNvPr>
          <p:cNvSpPr/>
          <p:nvPr/>
        </p:nvSpPr>
        <p:spPr>
          <a:xfrm>
            <a:off x="5297182" y="5546145"/>
            <a:ext cx="551526" cy="6163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D84BB4C-CDF3-084A-A91C-943CB7D062DB}"/>
              </a:ext>
            </a:extLst>
          </p:cNvPr>
          <p:cNvSpPr/>
          <p:nvPr/>
        </p:nvSpPr>
        <p:spPr>
          <a:xfrm>
            <a:off x="4348519" y="1771466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B8062A5-EA95-484D-A7AE-F27207E2EFCE}"/>
              </a:ext>
            </a:extLst>
          </p:cNvPr>
          <p:cNvSpPr/>
          <p:nvPr/>
        </p:nvSpPr>
        <p:spPr>
          <a:xfrm>
            <a:off x="5538223" y="4613754"/>
            <a:ext cx="839244" cy="814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78B60DE-1390-6A44-8C6D-BAE8666ECB2D}"/>
              </a:ext>
            </a:extLst>
          </p:cNvPr>
          <p:cNvSpPr/>
          <p:nvPr/>
        </p:nvSpPr>
        <p:spPr>
          <a:xfrm>
            <a:off x="1809441" y="4850152"/>
            <a:ext cx="654056" cy="5777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BE01AF-1FD2-804F-A8FF-C4C30DCA39BE}"/>
              </a:ext>
            </a:extLst>
          </p:cNvPr>
          <p:cNvSpPr/>
          <p:nvPr/>
        </p:nvSpPr>
        <p:spPr>
          <a:xfrm>
            <a:off x="1013623" y="2615131"/>
            <a:ext cx="545664" cy="463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8064F09-9CD6-E745-8F24-FCEF03F8E30A}"/>
              </a:ext>
            </a:extLst>
          </p:cNvPr>
          <p:cNvSpPr/>
          <p:nvPr/>
        </p:nvSpPr>
        <p:spPr>
          <a:xfrm>
            <a:off x="8305137" y="3186908"/>
            <a:ext cx="839244" cy="8141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598785-F755-D546-9CDA-5F3312DAC989}"/>
              </a:ext>
            </a:extLst>
          </p:cNvPr>
          <p:cNvSpPr/>
          <p:nvPr/>
        </p:nvSpPr>
        <p:spPr>
          <a:xfrm>
            <a:off x="1953728" y="5613933"/>
            <a:ext cx="470508" cy="390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rocess 25">
            <a:extLst>
              <a:ext uri="{FF2B5EF4-FFF2-40B4-BE49-F238E27FC236}">
                <a16:creationId xmlns:a16="http://schemas.microsoft.com/office/drawing/2014/main" id="{22F57510-59F8-6E4C-AD86-BBCEC51DCF1C}"/>
              </a:ext>
            </a:extLst>
          </p:cNvPr>
          <p:cNvSpPr/>
          <p:nvPr/>
        </p:nvSpPr>
        <p:spPr>
          <a:xfrm>
            <a:off x="1028628" y="1965620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4D7DFDCC-0C6F-E349-8CA5-C3A276FEF3FF}"/>
              </a:ext>
            </a:extLst>
          </p:cNvPr>
          <p:cNvSpPr/>
          <p:nvPr/>
        </p:nvSpPr>
        <p:spPr>
          <a:xfrm>
            <a:off x="8305137" y="4160728"/>
            <a:ext cx="839244" cy="8642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5CFB2EC-2BF6-924D-A9C0-8BE4E34EBD44}"/>
              </a:ext>
            </a:extLst>
          </p:cNvPr>
          <p:cNvSpPr/>
          <p:nvPr/>
        </p:nvSpPr>
        <p:spPr>
          <a:xfrm>
            <a:off x="9068331" y="1719520"/>
            <a:ext cx="470508" cy="3903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11B10B6F-AE3D-8B45-A5DF-0E59A868426F}"/>
              </a:ext>
            </a:extLst>
          </p:cNvPr>
          <p:cNvSpPr/>
          <p:nvPr/>
        </p:nvSpPr>
        <p:spPr>
          <a:xfrm>
            <a:off x="8305137" y="2479187"/>
            <a:ext cx="515654" cy="51356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cess 29">
            <a:extLst>
              <a:ext uri="{FF2B5EF4-FFF2-40B4-BE49-F238E27FC236}">
                <a16:creationId xmlns:a16="http://schemas.microsoft.com/office/drawing/2014/main" id="{EBD643C5-99CA-D44E-9F08-1286060FDBEC}"/>
              </a:ext>
            </a:extLst>
          </p:cNvPr>
          <p:cNvSpPr/>
          <p:nvPr/>
        </p:nvSpPr>
        <p:spPr>
          <a:xfrm>
            <a:off x="9095600" y="2358347"/>
            <a:ext cx="515654" cy="513567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5BF9A92-4ED6-8A4D-93D7-C163F63096D5}"/>
              </a:ext>
            </a:extLst>
          </p:cNvPr>
          <p:cNvSpPr/>
          <p:nvPr/>
        </p:nvSpPr>
        <p:spPr>
          <a:xfrm>
            <a:off x="4159624" y="1434353"/>
            <a:ext cx="5773270" cy="5020235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11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C4FA3-0B90-9E48-8105-FFE612668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Proximity in multipart figures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ADC44493-71BB-1243-B602-9FDF09AF8D72}"/>
              </a:ext>
            </a:extLst>
          </p:cNvPr>
          <p:cNvSpPr/>
          <p:nvPr/>
        </p:nvSpPr>
        <p:spPr>
          <a:xfrm>
            <a:off x="1756148" y="2167848"/>
            <a:ext cx="573142" cy="59025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BFCB08E6-9A88-5741-9F71-6D2A35939AB8}"/>
              </a:ext>
            </a:extLst>
          </p:cNvPr>
          <p:cNvSpPr/>
          <p:nvPr/>
        </p:nvSpPr>
        <p:spPr>
          <a:xfrm>
            <a:off x="2676753" y="2747638"/>
            <a:ext cx="352154" cy="350729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C324D23B-0B3B-1942-B876-8113FE29DE63}"/>
              </a:ext>
            </a:extLst>
          </p:cNvPr>
          <p:cNvSpPr/>
          <p:nvPr/>
        </p:nvSpPr>
        <p:spPr>
          <a:xfrm>
            <a:off x="5983304" y="4924830"/>
            <a:ext cx="573142" cy="59025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FC1A20D1-2D06-A34F-9182-ABACB641981F}"/>
              </a:ext>
            </a:extLst>
          </p:cNvPr>
          <p:cNvSpPr/>
          <p:nvPr/>
        </p:nvSpPr>
        <p:spPr>
          <a:xfrm>
            <a:off x="3090981" y="1359041"/>
            <a:ext cx="352154" cy="350729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652C1028-D48C-6E4C-930E-676FBEF33525}"/>
              </a:ext>
            </a:extLst>
          </p:cNvPr>
          <p:cNvSpPr/>
          <p:nvPr/>
        </p:nvSpPr>
        <p:spPr>
          <a:xfrm>
            <a:off x="2453759" y="1359041"/>
            <a:ext cx="573142" cy="590251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82A8DA1-8783-1543-A011-DAE1CE6E13A6}"/>
              </a:ext>
            </a:extLst>
          </p:cNvPr>
          <p:cNvSpPr/>
          <p:nvPr/>
        </p:nvSpPr>
        <p:spPr>
          <a:xfrm>
            <a:off x="5512098" y="1413555"/>
            <a:ext cx="352154" cy="3507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575D30C4-DF34-A240-B675-7068EB03A70D}"/>
              </a:ext>
            </a:extLst>
          </p:cNvPr>
          <p:cNvSpPr/>
          <p:nvPr/>
        </p:nvSpPr>
        <p:spPr>
          <a:xfrm>
            <a:off x="1756148" y="4139802"/>
            <a:ext cx="573142" cy="59025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1064E8B0-BC85-A647-B7C1-66952CC06301}"/>
              </a:ext>
            </a:extLst>
          </p:cNvPr>
          <p:cNvSpPr/>
          <p:nvPr/>
        </p:nvSpPr>
        <p:spPr>
          <a:xfrm>
            <a:off x="1756148" y="3814351"/>
            <a:ext cx="2020041" cy="14027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32895F20-2F28-B948-83AC-E4AB46024F72}"/>
              </a:ext>
            </a:extLst>
          </p:cNvPr>
          <p:cNvSpPr/>
          <p:nvPr/>
        </p:nvSpPr>
        <p:spPr>
          <a:xfrm>
            <a:off x="1923427" y="4918242"/>
            <a:ext cx="352154" cy="350729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B4CA0F9-87F6-514E-B831-0502FFCC39E6}"/>
              </a:ext>
            </a:extLst>
          </p:cNvPr>
          <p:cNvSpPr/>
          <p:nvPr/>
        </p:nvSpPr>
        <p:spPr>
          <a:xfrm>
            <a:off x="5809429" y="4124454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16F4E1F-4B36-A140-B950-99AE2216B57E}"/>
              </a:ext>
            </a:extLst>
          </p:cNvPr>
          <p:cNvSpPr/>
          <p:nvPr/>
        </p:nvSpPr>
        <p:spPr>
          <a:xfrm>
            <a:off x="2453759" y="2039917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A79AF86-C95B-3D4C-8E9D-EA25C171D154}"/>
              </a:ext>
            </a:extLst>
          </p:cNvPr>
          <p:cNvSpPr/>
          <p:nvPr/>
        </p:nvSpPr>
        <p:spPr>
          <a:xfrm>
            <a:off x="3101535" y="4050400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9BA1B9E-D027-7A40-88E8-8E3EE620FECD}"/>
              </a:ext>
            </a:extLst>
          </p:cNvPr>
          <p:cNvSpPr/>
          <p:nvPr/>
        </p:nvSpPr>
        <p:spPr>
          <a:xfrm>
            <a:off x="6908091" y="5114117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F1970D-77FC-5F4F-A10D-0EDDF89700DE}"/>
              </a:ext>
            </a:extLst>
          </p:cNvPr>
          <p:cNvSpPr/>
          <p:nvPr/>
        </p:nvSpPr>
        <p:spPr>
          <a:xfrm>
            <a:off x="3110534" y="2317933"/>
            <a:ext cx="434847" cy="3892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53792D0-9F2A-7443-B8E5-F145E1AFFF01}"/>
              </a:ext>
            </a:extLst>
          </p:cNvPr>
          <p:cNvSpPr/>
          <p:nvPr/>
        </p:nvSpPr>
        <p:spPr>
          <a:xfrm>
            <a:off x="3084392" y="4897427"/>
            <a:ext cx="376652" cy="4209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D84BB4C-CDF3-084A-A91C-943CB7D062DB}"/>
              </a:ext>
            </a:extLst>
          </p:cNvPr>
          <p:cNvSpPr/>
          <p:nvPr/>
        </p:nvSpPr>
        <p:spPr>
          <a:xfrm>
            <a:off x="1756148" y="1359041"/>
            <a:ext cx="573142" cy="5560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B8062A5-EA95-484D-A7AE-F27207E2EFCE}"/>
              </a:ext>
            </a:extLst>
          </p:cNvPr>
          <p:cNvSpPr/>
          <p:nvPr/>
        </p:nvSpPr>
        <p:spPr>
          <a:xfrm>
            <a:off x="2453759" y="4343575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78B60DE-1390-6A44-8C6D-BAE8666ECB2D}"/>
              </a:ext>
            </a:extLst>
          </p:cNvPr>
          <p:cNvSpPr/>
          <p:nvPr/>
        </p:nvSpPr>
        <p:spPr>
          <a:xfrm>
            <a:off x="6684351" y="4444981"/>
            <a:ext cx="446672" cy="3945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BE01AF-1FD2-804F-A8FF-C4C30DCA39BE}"/>
              </a:ext>
            </a:extLst>
          </p:cNvPr>
          <p:cNvSpPr/>
          <p:nvPr/>
        </p:nvSpPr>
        <p:spPr>
          <a:xfrm>
            <a:off x="5395679" y="4739171"/>
            <a:ext cx="372648" cy="3165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8064F09-9CD6-E745-8F24-FCEF03F8E30A}"/>
              </a:ext>
            </a:extLst>
          </p:cNvPr>
          <p:cNvSpPr/>
          <p:nvPr/>
        </p:nvSpPr>
        <p:spPr>
          <a:xfrm>
            <a:off x="6006428" y="1926417"/>
            <a:ext cx="573142" cy="5560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598785-F755-D546-9CDA-5F3312DAC989}"/>
              </a:ext>
            </a:extLst>
          </p:cNvPr>
          <p:cNvSpPr/>
          <p:nvPr/>
        </p:nvSpPr>
        <p:spPr>
          <a:xfrm>
            <a:off x="6613429" y="4120153"/>
            <a:ext cx="321322" cy="2666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rocess 25">
            <a:extLst>
              <a:ext uri="{FF2B5EF4-FFF2-40B4-BE49-F238E27FC236}">
                <a16:creationId xmlns:a16="http://schemas.microsoft.com/office/drawing/2014/main" id="{22F57510-59F8-6E4C-AD86-BBCEC51DCF1C}"/>
              </a:ext>
            </a:extLst>
          </p:cNvPr>
          <p:cNvSpPr/>
          <p:nvPr/>
        </p:nvSpPr>
        <p:spPr>
          <a:xfrm>
            <a:off x="5395679" y="4131168"/>
            <a:ext cx="352154" cy="3507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4D7DFDCC-0C6F-E349-8CA5-C3A276FEF3FF}"/>
              </a:ext>
            </a:extLst>
          </p:cNvPr>
          <p:cNvSpPr/>
          <p:nvPr/>
        </p:nvSpPr>
        <p:spPr>
          <a:xfrm>
            <a:off x="6648180" y="2364547"/>
            <a:ext cx="573142" cy="59025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5CFB2EC-2BF6-924D-A9C0-8BE4E34EBD44}"/>
              </a:ext>
            </a:extLst>
          </p:cNvPr>
          <p:cNvSpPr/>
          <p:nvPr/>
        </p:nvSpPr>
        <p:spPr>
          <a:xfrm>
            <a:off x="6006428" y="1534405"/>
            <a:ext cx="321322" cy="2666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11B10B6F-AE3D-8B45-A5DF-0E59A868426F}"/>
              </a:ext>
            </a:extLst>
          </p:cNvPr>
          <p:cNvSpPr/>
          <p:nvPr/>
        </p:nvSpPr>
        <p:spPr>
          <a:xfrm>
            <a:off x="5512098" y="1919076"/>
            <a:ext cx="352154" cy="3507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cess 29">
            <a:extLst>
              <a:ext uri="{FF2B5EF4-FFF2-40B4-BE49-F238E27FC236}">
                <a16:creationId xmlns:a16="http://schemas.microsoft.com/office/drawing/2014/main" id="{EBD643C5-99CA-D44E-9F08-1286060FDBEC}"/>
              </a:ext>
            </a:extLst>
          </p:cNvPr>
          <p:cNvSpPr/>
          <p:nvPr/>
        </p:nvSpPr>
        <p:spPr>
          <a:xfrm>
            <a:off x="6758674" y="1532865"/>
            <a:ext cx="352154" cy="350729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cess 30">
            <a:extLst>
              <a:ext uri="{FF2B5EF4-FFF2-40B4-BE49-F238E27FC236}">
                <a16:creationId xmlns:a16="http://schemas.microsoft.com/office/drawing/2014/main" id="{90AC71A1-CC07-6940-9BC0-E7A4B193FBCA}"/>
              </a:ext>
            </a:extLst>
          </p:cNvPr>
          <p:cNvSpPr/>
          <p:nvPr/>
        </p:nvSpPr>
        <p:spPr>
          <a:xfrm>
            <a:off x="1756148" y="6385256"/>
            <a:ext cx="2020041" cy="14027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rocess 31">
            <a:extLst>
              <a:ext uri="{FF2B5EF4-FFF2-40B4-BE49-F238E27FC236}">
                <a16:creationId xmlns:a16="http://schemas.microsoft.com/office/drawing/2014/main" id="{990AFACA-B24E-DB46-A52E-B14BB91A5469}"/>
              </a:ext>
            </a:extLst>
          </p:cNvPr>
          <p:cNvSpPr/>
          <p:nvPr/>
        </p:nvSpPr>
        <p:spPr>
          <a:xfrm>
            <a:off x="5416002" y="3814351"/>
            <a:ext cx="2020041" cy="14027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rocess 32">
            <a:extLst>
              <a:ext uri="{FF2B5EF4-FFF2-40B4-BE49-F238E27FC236}">
                <a16:creationId xmlns:a16="http://schemas.microsoft.com/office/drawing/2014/main" id="{44333876-A938-B942-AEC9-886DE17E137F}"/>
              </a:ext>
            </a:extLst>
          </p:cNvPr>
          <p:cNvSpPr/>
          <p:nvPr/>
        </p:nvSpPr>
        <p:spPr>
          <a:xfrm>
            <a:off x="5418114" y="6390419"/>
            <a:ext cx="2020041" cy="14027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209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C4FA3-0B90-9E48-8105-FFE612668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Proximity in multipart figures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ADC44493-71BB-1243-B602-9FDF09AF8D72}"/>
              </a:ext>
            </a:extLst>
          </p:cNvPr>
          <p:cNvSpPr/>
          <p:nvPr/>
        </p:nvSpPr>
        <p:spPr>
          <a:xfrm>
            <a:off x="1756148" y="2425754"/>
            <a:ext cx="573142" cy="59025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BFCB08E6-9A88-5741-9F71-6D2A35939AB8}"/>
              </a:ext>
            </a:extLst>
          </p:cNvPr>
          <p:cNvSpPr/>
          <p:nvPr/>
        </p:nvSpPr>
        <p:spPr>
          <a:xfrm>
            <a:off x="2676753" y="3005544"/>
            <a:ext cx="352154" cy="350729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C324D23B-0B3B-1942-B876-8113FE29DE63}"/>
              </a:ext>
            </a:extLst>
          </p:cNvPr>
          <p:cNvSpPr/>
          <p:nvPr/>
        </p:nvSpPr>
        <p:spPr>
          <a:xfrm>
            <a:off x="5983304" y="5366399"/>
            <a:ext cx="573142" cy="59025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FC1A20D1-2D06-A34F-9182-ABACB641981F}"/>
              </a:ext>
            </a:extLst>
          </p:cNvPr>
          <p:cNvSpPr/>
          <p:nvPr/>
        </p:nvSpPr>
        <p:spPr>
          <a:xfrm>
            <a:off x="3090981" y="1616947"/>
            <a:ext cx="352154" cy="350729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652C1028-D48C-6E4C-930E-676FBEF33525}"/>
              </a:ext>
            </a:extLst>
          </p:cNvPr>
          <p:cNvSpPr/>
          <p:nvPr/>
        </p:nvSpPr>
        <p:spPr>
          <a:xfrm>
            <a:off x="2453759" y="1616947"/>
            <a:ext cx="573142" cy="590251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82A8DA1-8783-1543-A011-DAE1CE6E13A6}"/>
              </a:ext>
            </a:extLst>
          </p:cNvPr>
          <p:cNvSpPr/>
          <p:nvPr/>
        </p:nvSpPr>
        <p:spPr>
          <a:xfrm>
            <a:off x="5512098" y="1671461"/>
            <a:ext cx="352154" cy="3507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575D30C4-DF34-A240-B675-7068EB03A70D}"/>
              </a:ext>
            </a:extLst>
          </p:cNvPr>
          <p:cNvSpPr/>
          <p:nvPr/>
        </p:nvSpPr>
        <p:spPr>
          <a:xfrm>
            <a:off x="1756148" y="4581371"/>
            <a:ext cx="573142" cy="59025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1064E8B0-BC85-A647-B7C1-66952CC06301}"/>
              </a:ext>
            </a:extLst>
          </p:cNvPr>
          <p:cNvSpPr/>
          <p:nvPr/>
        </p:nvSpPr>
        <p:spPr>
          <a:xfrm>
            <a:off x="1756148" y="3455625"/>
            <a:ext cx="2020041" cy="14027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32895F20-2F28-B948-83AC-E4AB46024F72}"/>
              </a:ext>
            </a:extLst>
          </p:cNvPr>
          <p:cNvSpPr/>
          <p:nvPr/>
        </p:nvSpPr>
        <p:spPr>
          <a:xfrm>
            <a:off x="1923427" y="5359811"/>
            <a:ext cx="352154" cy="350729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B4CA0F9-87F6-514E-B831-0502FFCC39E6}"/>
              </a:ext>
            </a:extLst>
          </p:cNvPr>
          <p:cNvSpPr/>
          <p:nvPr/>
        </p:nvSpPr>
        <p:spPr>
          <a:xfrm>
            <a:off x="5809429" y="4566023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16F4E1F-4B36-A140-B950-99AE2216B57E}"/>
              </a:ext>
            </a:extLst>
          </p:cNvPr>
          <p:cNvSpPr/>
          <p:nvPr/>
        </p:nvSpPr>
        <p:spPr>
          <a:xfrm>
            <a:off x="2453759" y="2297823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A79AF86-C95B-3D4C-8E9D-EA25C171D154}"/>
              </a:ext>
            </a:extLst>
          </p:cNvPr>
          <p:cNvSpPr/>
          <p:nvPr/>
        </p:nvSpPr>
        <p:spPr>
          <a:xfrm>
            <a:off x="3101535" y="4491969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9BA1B9E-D027-7A40-88E8-8E3EE620FECD}"/>
              </a:ext>
            </a:extLst>
          </p:cNvPr>
          <p:cNvSpPr/>
          <p:nvPr/>
        </p:nvSpPr>
        <p:spPr>
          <a:xfrm>
            <a:off x="6908091" y="5555686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F1970D-77FC-5F4F-A10D-0EDDF89700DE}"/>
              </a:ext>
            </a:extLst>
          </p:cNvPr>
          <p:cNvSpPr/>
          <p:nvPr/>
        </p:nvSpPr>
        <p:spPr>
          <a:xfrm>
            <a:off x="3110534" y="2575839"/>
            <a:ext cx="434847" cy="3892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53792D0-9F2A-7443-B8E5-F145E1AFFF01}"/>
              </a:ext>
            </a:extLst>
          </p:cNvPr>
          <p:cNvSpPr/>
          <p:nvPr/>
        </p:nvSpPr>
        <p:spPr>
          <a:xfrm>
            <a:off x="3084392" y="5338996"/>
            <a:ext cx="376652" cy="4209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D84BB4C-CDF3-084A-A91C-943CB7D062DB}"/>
              </a:ext>
            </a:extLst>
          </p:cNvPr>
          <p:cNvSpPr/>
          <p:nvPr/>
        </p:nvSpPr>
        <p:spPr>
          <a:xfrm>
            <a:off x="1756148" y="1616947"/>
            <a:ext cx="573142" cy="5560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B8062A5-EA95-484D-A7AE-F27207E2EFCE}"/>
              </a:ext>
            </a:extLst>
          </p:cNvPr>
          <p:cNvSpPr/>
          <p:nvPr/>
        </p:nvSpPr>
        <p:spPr>
          <a:xfrm>
            <a:off x="2453759" y="4785144"/>
            <a:ext cx="573142" cy="556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78B60DE-1390-6A44-8C6D-BAE8666ECB2D}"/>
              </a:ext>
            </a:extLst>
          </p:cNvPr>
          <p:cNvSpPr/>
          <p:nvPr/>
        </p:nvSpPr>
        <p:spPr>
          <a:xfrm>
            <a:off x="6684351" y="4886550"/>
            <a:ext cx="446672" cy="3945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BE01AF-1FD2-804F-A8FF-C4C30DCA39BE}"/>
              </a:ext>
            </a:extLst>
          </p:cNvPr>
          <p:cNvSpPr/>
          <p:nvPr/>
        </p:nvSpPr>
        <p:spPr>
          <a:xfrm>
            <a:off x="5395679" y="5180740"/>
            <a:ext cx="372648" cy="3165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8064F09-9CD6-E745-8F24-FCEF03F8E30A}"/>
              </a:ext>
            </a:extLst>
          </p:cNvPr>
          <p:cNvSpPr/>
          <p:nvPr/>
        </p:nvSpPr>
        <p:spPr>
          <a:xfrm>
            <a:off x="6006428" y="2184323"/>
            <a:ext cx="573142" cy="5560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598785-F755-D546-9CDA-5F3312DAC989}"/>
              </a:ext>
            </a:extLst>
          </p:cNvPr>
          <p:cNvSpPr/>
          <p:nvPr/>
        </p:nvSpPr>
        <p:spPr>
          <a:xfrm>
            <a:off x="6613429" y="4561722"/>
            <a:ext cx="321322" cy="2666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rocess 25">
            <a:extLst>
              <a:ext uri="{FF2B5EF4-FFF2-40B4-BE49-F238E27FC236}">
                <a16:creationId xmlns:a16="http://schemas.microsoft.com/office/drawing/2014/main" id="{22F57510-59F8-6E4C-AD86-BBCEC51DCF1C}"/>
              </a:ext>
            </a:extLst>
          </p:cNvPr>
          <p:cNvSpPr/>
          <p:nvPr/>
        </p:nvSpPr>
        <p:spPr>
          <a:xfrm>
            <a:off x="5395679" y="4572737"/>
            <a:ext cx="352154" cy="3507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4D7DFDCC-0C6F-E349-8CA5-C3A276FEF3FF}"/>
              </a:ext>
            </a:extLst>
          </p:cNvPr>
          <p:cNvSpPr/>
          <p:nvPr/>
        </p:nvSpPr>
        <p:spPr>
          <a:xfrm>
            <a:off x="6648180" y="2622453"/>
            <a:ext cx="573142" cy="59025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5CFB2EC-2BF6-924D-A9C0-8BE4E34EBD44}"/>
              </a:ext>
            </a:extLst>
          </p:cNvPr>
          <p:cNvSpPr/>
          <p:nvPr/>
        </p:nvSpPr>
        <p:spPr>
          <a:xfrm>
            <a:off x="6006428" y="1792311"/>
            <a:ext cx="321322" cy="2666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rocess 28">
            <a:extLst>
              <a:ext uri="{FF2B5EF4-FFF2-40B4-BE49-F238E27FC236}">
                <a16:creationId xmlns:a16="http://schemas.microsoft.com/office/drawing/2014/main" id="{11B10B6F-AE3D-8B45-A5DF-0E59A868426F}"/>
              </a:ext>
            </a:extLst>
          </p:cNvPr>
          <p:cNvSpPr/>
          <p:nvPr/>
        </p:nvSpPr>
        <p:spPr>
          <a:xfrm>
            <a:off x="5512098" y="2176982"/>
            <a:ext cx="352154" cy="3507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cess 29">
            <a:extLst>
              <a:ext uri="{FF2B5EF4-FFF2-40B4-BE49-F238E27FC236}">
                <a16:creationId xmlns:a16="http://schemas.microsoft.com/office/drawing/2014/main" id="{EBD643C5-99CA-D44E-9F08-1286060FDBEC}"/>
              </a:ext>
            </a:extLst>
          </p:cNvPr>
          <p:cNvSpPr/>
          <p:nvPr/>
        </p:nvSpPr>
        <p:spPr>
          <a:xfrm>
            <a:off x="6758674" y="1790771"/>
            <a:ext cx="352154" cy="350729"/>
          </a:xfrm>
          <a:prstGeom prst="flowChartProces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cess 30">
            <a:extLst>
              <a:ext uri="{FF2B5EF4-FFF2-40B4-BE49-F238E27FC236}">
                <a16:creationId xmlns:a16="http://schemas.microsoft.com/office/drawing/2014/main" id="{90AC71A1-CC07-6940-9BC0-E7A4B193FBCA}"/>
              </a:ext>
            </a:extLst>
          </p:cNvPr>
          <p:cNvSpPr/>
          <p:nvPr/>
        </p:nvSpPr>
        <p:spPr>
          <a:xfrm>
            <a:off x="1756148" y="6220353"/>
            <a:ext cx="2020041" cy="14027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rocess 31">
            <a:extLst>
              <a:ext uri="{FF2B5EF4-FFF2-40B4-BE49-F238E27FC236}">
                <a16:creationId xmlns:a16="http://schemas.microsoft.com/office/drawing/2014/main" id="{990AFACA-B24E-DB46-A52E-B14BB91A5469}"/>
              </a:ext>
            </a:extLst>
          </p:cNvPr>
          <p:cNvSpPr/>
          <p:nvPr/>
        </p:nvSpPr>
        <p:spPr>
          <a:xfrm>
            <a:off x="5416002" y="3455625"/>
            <a:ext cx="2020041" cy="14027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rocess 32">
            <a:extLst>
              <a:ext uri="{FF2B5EF4-FFF2-40B4-BE49-F238E27FC236}">
                <a16:creationId xmlns:a16="http://schemas.microsoft.com/office/drawing/2014/main" id="{44333876-A938-B942-AEC9-886DE17E137F}"/>
              </a:ext>
            </a:extLst>
          </p:cNvPr>
          <p:cNvSpPr/>
          <p:nvPr/>
        </p:nvSpPr>
        <p:spPr>
          <a:xfrm>
            <a:off x="5418114" y="6225516"/>
            <a:ext cx="2020041" cy="14027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142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4C4BF-B0F3-D94E-A40D-D4387CCF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</a:t>
            </a:r>
          </a:p>
        </p:txBody>
      </p:sp>
    </p:spTree>
    <p:extLst>
      <p:ext uri="{BB962C8B-B14F-4D97-AF65-F5344CB8AC3E}">
        <p14:creationId xmlns:p14="http://schemas.microsoft.com/office/powerpoint/2010/main" val="34778318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F60F5-1FED-034D-AAE8-F45EF416F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Maintain color for variables or samples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0C342-70CF-9843-9D14-B0CD15E935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BD47F2-961D-E74B-A235-9A03D3E5E742}"/>
              </a:ext>
            </a:extLst>
          </p:cNvPr>
          <p:cNvGrpSpPr/>
          <p:nvPr/>
        </p:nvGrpSpPr>
        <p:grpSpPr>
          <a:xfrm>
            <a:off x="555000" y="1584849"/>
            <a:ext cx="3276614" cy="3806151"/>
            <a:chOff x="3434862" y="277109"/>
            <a:chExt cx="4876739" cy="566487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BAEA7BC-E983-434B-952D-1457EA3D71A2}"/>
                </a:ext>
              </a:extLst>
            </p:cNvPr>
            <p:cNvSpPr/>
            <p:nvPr/>
          </p:nvSpPr>
          <p:spPr>
            <a:xfrm>
              <a:off x="4349262" y="2602525"/>
              <a:ext cx="2942492" cy="85578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E87685-1857-5F44-8053-6E37478AF0AB}"/>
                </a:ext>
              </a:extLst>
            </p:cNvPr>
            <p:cNvSpPr/>
            <p:nvPr/>
          </p:nvSpPr>
          <p:spPr>
            <a:xfrm>
              <a:off x="4349262" y="4840016"/>
              <a:ext cx="2942492" cy="11019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5B1C430-86B0-7D43-AAED-00FC919EE367}"/>
                </a:ext>
              </a:extLst>
            </p:cNvPr>
            <p:cNvCxnSpPr/>
            <p:nvPr/>
          </p:nvCxnSpPr>
          <p:spPr>
            <a:xfrm flipV="1">
              <a:off x="7291754" y="2965939"/>
              <a:ext cx="0" cy="24250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8266FB1-6E43-CD42-A03E-07ABFC76B3DA}"/>
                </a:ext>
              </a:extLst>
            </p:cNvPr>
            <p:cNvCxnSpPr/>
            <p:nvPr/>
          </p:nvCxnSpPr>
          <p:spPr>
            <a:xfrm flipV="1">
              <a:off x="4349262" y="2999493"/>
              <a:ext cx="0" cy="24250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52C18C8D-9CC3-344E-BD0C-964E819B7E60}"/>
                </a:ext>
              </a:extLst>
            </p:cNvPr>
            <p:cNvSpPr/>
            <p:nvPr/>
          </p:nvSpPr>
          <p:spPr>
            <a:xfrm rot="16200000">
              <a:off x="6951784" y="716724"/>
              <a:ext cx="1629507" cy="750277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87D9E649-38E9-8941-9FDE-043C5F90C719}"/>
                </a:ext>
              </a:extLst>
            </p:cNvPr>
            <p:cNvSpPr/>
            <p:nvPr/>
          </p:nvSpPr>
          <p:spPr>
            <a:xfrm rot="5400000">
              <a:off x="3254446" y="760313"/>
              <a:ext cx="1629507" cy="750277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68280B6-F76D-094F-840D-2C47AC89005F}"/>
                </a:ext>
              </a:extLst>
            </p:cNvPr>
            <p:cNvSpPr/>
            <p:nvPr/>
          </p:nvSpPr>
          <p:spPr>
            <a:xfrm rot="5400000">
              <a:off x="5103115" y="716724"/>
              <a:ext cx="1629507" cy="75027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Brace 11">
              <a:extLst>
                <a:ext uri="{FF2B5EF4-FFF2-40B4-BE49-F238E27FC236}">
                  <a16:creationId xmlns:a16="http://schemas.microsoft.com/office/drawing/2014/main" id="{1C31BF68-199A-E84B-950B-1FA1F1F54A23}"/>
                </a:ext>
              </a:extLst>
            </p:cNvPr>
            <p:cNvSpPr/>
            <p:nvPr/>
          </p:nvSpPr>
          <p:spPr>
            <a:xfrm rot="5400000">
              <a:off x="5691443" y="-248789"/>
              <a:ext cx="363578" cy="4876739"/>
            </a:xfrm>
            <a:prstGeom prst="rightBrace">
              <a:avLst>
                <a:gd name="adj1" fmla="val 24272"/>
                <a:gd name="adj2" fmla="val 50721"/>
              </a:avLst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Magnetic Disk 12">
              <a:extLst>
                <a:ext uri="{FF2B5EF4-FFF2-40B4-BE49-F238E27FC236}">
                  <a16:creationId xmlns:a16="http://schemas.microsoft.com/office/drawing/2014/main" id="{9AFE8B15-26D5-C045-87AB-E80459F252FF}"/>
                </a:ext>
              </a:extLst>
            </p:cNvPr>
            <p:cNvSpPr/>
            <p:nvPr/>
          </p:nvSpPr>
          <p:spPr>
            <a:xfrm>
              <a:off x="4349262" y="4056185"/>
              <a:ext cx="2942492" cy="1885798"/>
            </a:xfrm>
            <a:prstGeom prst="flowChartMagneticDisk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91AE06B-BDD6-A846-B40D-63C8E89C0B4B}"/>
              </a:ext>
            </a:extLst>
          </p:cNvPr>
          <p:cNvSpPr txBox="1">
            <a:spLocks/>
          </p:cNvSpPr>
          <p:nvPr/>
        </p:nvSpPr>
        <p:spPr>
          <a:xfrm>
            <a:off x="4234410" y="2206178"/>
            <a:ext cx="3723179" cy="63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5079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Franklin Gothic"/>
              <a:buChar char="●"/>
              <a:defRPr sz="24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marL="1219170" marR="0" lvl="1" indent="-491054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2200"/>
              <a:buFont typeface="Franklin Gothic"/>
              <a:buChar char="○"/>
              <a:defRPr sz="22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marL="1828754" marR="0" lvl="2" indent="-474121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2000"/>
              <a:buFont typeface="Franklin Gothic"/>
              <a:buChar char="■"/>
              <a:defRPr sz="20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marL="2438339" marR="0" lvl="3" indent="-465655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900"/>
              <a:buFont typeface="Franklin Gothic"/>
              <a:buChar char="●"/>
              <a:defRPr sz="19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marL="3047924" marR="0" lvl="4" indent="-457189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ranklin Gothic"/>
              <a:buChar char="○"/>
              <a:defRPr sz="1800" b="0" i="1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lin Gothic"/>
              <a:buChar char="■"/>
              <a:defRPr sz="16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marL="4267093" marR="0" lvl="6" indent="-423323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ranklin Gothic"/>
              <a:buChar char="●"/>
              <a:defRPr sz="1867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marL="4876678" marR="0" lvl="7" indent="-423323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ranklin Gothic"/>
              <a:buChar char="○"/>
              <a:defRPr sz="1867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marL="5486263" marR="0" lvl="8" indent="-423323" algn="l" rtl="0">
              <a:lnSpc>
                <a:spcPct val="100000"/>
              </a:lnSpc>
              <a:spcBef>
                <a:spcPts val="1733"/>
              </a:spcBef>
              <a:spcAft>
                <a:spcPts val="1733"/>
              </a:spcAft>
              <a:buClr>
                <a:schemeClr val="dk2"/>
              </a:buClr>
              <a:buSzPts val="1400"/>
              <a:buFont typeface="Franklin Gothic"/>
              <a:buChar char="■"/>
              <a:defRPr sz="1867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pPr marL="101598" indent="0" algn="ctr">
              <a:buFont typeface="Franklin Gothic"/>
              <a:buNone/>
            </a:pPr>
            <a:r>
              <a:rPr lang="en-US" kern="0" dirty="0"/>
              <a:t>Condition 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86679FF-D128-AF47-AB53-143C9C1D26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9" t="11351" r="18493" b="15329"/>
          <a:stretch/>
        </p:blipFill>
        <p:spPr>
          <a:xfrm>
            <a:off x="4678969" y="2812322"/>
            <a:ext cx="3220393" cy="256389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91DA1AA-D07A-6C4C-95E1-073D7B912A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1" t="11261" r="19306" b="15345"/>
          <a:stretch/>
        </p:blipFill>
        <p:spPr>
          <a:xfrm>
            <a:off x="7880752" y="2842009"/>
            <a:ext cx="3275297" cy="2563897"/>
          </a:xfrm>
          <a:prstGeom prst="rect">
            <a:avLst/>
          </a:prstGeom>
        </p:spPr>
      </p:pic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B444AB3-3C37-6044-B0A8-8E942CFD7769}"/>
              </a:ext>
            </a:extLst>
          </p:cNvPr>
          <p:cNvSpPr txBox="1">
            <a:spLocks/>
          </p:cNvSpPr>
          <p:nvPr/>
        </p:nvSpPr>
        <p:spPr>
          <a:xfrm>
            <a:off x="7570347" y="2195397"/>
            <a:ext cx="3723179" cy="63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5079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Franklin Gothic"/>
              <a:buChar char="●"/>
              <a:defRPr sz="24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marL="1219170" marR="0" lvl="1" indent="-491054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2200"/>
              <a:buFont typeface="Franklin Gothic"/>
              <a:buChar char="○"/>
              <a:defRPr sz="22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marL="1828754" marR="0" lvl="2" indent="-474121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2000"/>
              <a:buFont typeface="Franklin Gothic"/>
              <a:buChar char="■"/>
              <a:defRPr sz="20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marL="2438339" marR="0" lvl="3" indent="-465655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900"/>
              <a:buFont typeface="Franklin Gothic"/>
              <a:buChar char="●"/>
              <a:defRPr sz="19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marL="3047924" marR="0" lvl="4" indent="-457189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ranklin Gothic"/>
              <a:buChar char="○"/>
              <a:defRPr sz="1800" b="0" i="1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lin Gothic"/>
              <a:buChar char="■"/>
              <a:defRPr sz="1600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6pPr>
            <a:lvl7pPr marL="4267093" marR="0" lvl="6" indent="-423323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ranklin Gothic"/>
              <a:buChar char="●"/>
              <a:defRPr sz="1867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7pPr>
            <a:lvl8pPr marL="4876678" marR="0" lvl="7" indent="-423323" algn="l" rtl="0">
              <a:lnSpc>
                <a:spcPct val="100000"/>
              </a:lnSpc>
              <a:spcBef>
                <a:spcPts val="17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ranklin Gothic"/>
              <a:buChar char="○"/>
              <a:defRPr sz="1867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8pPr>
            <a:lvl9pPr marL="5486263" marR="0" lvl="8" indent="-423323" algn="l" rtl="0">
              <a:lnSpc>
                <a:spcPct val="100000"/>
              </a:lnSpc>
              <a:spcBef>
                <a:spcPts val="1733"/>
              </a:spcBef>
              <a:spcAft>
                <a:spcPts val="1733"/>
              </a:spcAft>
              <a:buClr>
                <a:schemeClr val="dk2"/>
              </a:buClr>
              <a:buSzPts val="1400"/>
              <a:buFont typeface="Franklin Gothic"/>
              <a:buChar char="■"/>
              <a:defRPr sz="1867" b="0" i="0" u="none" strike="noStrike" cap="none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9pPr>
          </a:lstStyle>
          <a:p>
            <a:pPr marL="101598" indent="0" algn="ctr">
              <a:buFont typeface="Franklin Gothic"/>
              <a:buNone/>
            </a:pPr>
            <a:r>
              <a:rPr lang="en-US" kern="0" dirty="0"/>
              <a:t>Condition B</a:t>
            </a:r>
          </a:p>
        </p:txBody>
      </p:sp>
    </p:spTree>
    <p:extLst>
      <p:ext uri="{BB962C8B-B14F-4D97-AF65-F5344CB8AC3E}">
        <p14:creationId xmlns:p14="http://schemas.microsoft.com/office/powerpoint/2010/main" val="16735954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2939C-B880-434C-B76D-6711E491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mindful of color associations- use them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B6C85-0368-164C-99EA-EC5D54F17D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59E3AB-AC18-8940-A65E-988AB9AD46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702" y="1305906"/>
            <a:ext cx="9852560" cy="555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07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BD672-6EB4-B648-96E1-C3502584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figures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D68613-5C48-D04E-9A70-911CC6F7B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5000" y="1411016"/>
            <a:ext cx="10334995" cy="4664000"/>
          </a:xfrm>
        </p:spPr>
        <p:txBody>
          <a:bodyPr/>
          <a:lstStyle/>
          <a:p>
            <a:r>
              <a:rPr lang="en-US" dirty="0"/>
              <a:t>Pipelines</a:t>
            </a:r>
          </a:p>
          <a:p>
            <a:pPr lvl="1"/>
            <a:r>
              <a:rPr lang="en-US" dirty="0"/>
              <a:t>Method flow</a:t>
            </a:r>
          </a:p>
          <a:p>
            <a:pPr marL="101598" indent="0">
              <a:buNone/>
            </a:pPr>
            <a:endParaRPr lang="en-US" dirty="0"/>
          </a:p>
          <a:p>
            <a:r>
              <a:rPr lang="en-US" dirty="0"/>
              <a:t>Visualization</a:t>
            </a:r>
          </a:p>
          <a:p>
            <a:pPr lvl="1"/>
            <a:r>
              <a:rPr lang="en-US" dirty="0"/>
              <a:t>Often implicit representation of results</a:t>
            </a:r>
          </a:p>
          <a:p>
            <a:pPr lvl="1"/>
            <a:r>
              <a:rPr lang="en-US" dirty="0"/>
              <a:t>Simple and effective</a:t>
            </a:r>
          </a:p>
          <a:p>
            <a:pPr marL="728116" lvl="1" indent="0">
              <a:buNone/>
            </a:pPr>
            <a:endParaRPr lang="en-US" dirty="0"/>
          </a:p>
          <a:p>
            <a:r>
              <a:rPr lang="en-US" dirty="0"/>
              <a:t>Raw Results</a:t>
            </a:r>
          </a:p>
          <a:p>
            <a:pPr lvl="1"/>
            <a:r>
              <a:rPr lang="en-US" dirty="0"/>
              <a:t>Explicit visualization of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4DB69E-F00D-44CE-B58F-AE7F305CCA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30"/>
          <a:stretch/>
        </p:blipFill>
        <p:spPr>
          <a:xfrm>
            <a:off x="4158677" y="1237024"/>
            <a:ext cx="4651037" cy="1707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CCBA40-886B-4965-8733-A914661F8D92}"/>
              </a:ext>
            </a:extLst>
          </p:cNvPr>
          <p:cNvSpPr txBox="1"/>
          <p:nvPr/>
        </p:nvSpPr>
        <p:spPr>
          <a:xfrm>
            <a:off x="9848676" y="5973659"/>
            <a:ext cx="2142265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https://www.analog.com/</a:t>
            </a:r>
            <a:endParaRPr lang="en-US" sz="1400" dirty="0"/>
          </a:p>
          <a:p>
            <a:r>
              <a:rPr lang="en-US" sz="1400" dirty="0">
                <a:hlinkClick r:id="rId5"/>
              </a:rPr>
              <a:t>https://www.udacity.com/</a:t>
            </a:r>
            <a:endParaRPr lang="en-US" sz="1400" dirty="0"/>
          </a:p>
          <a:p>
            <a:r>
              <a:rPr lang="en-US" sz="1400" dirty="0">
                <a:hlinkClick r:id="rId6"/>
              </a:rPr>
              <a:t>https://edu.gcfglobal.org/</a:t>
            </a:r>
            <a:endParaRPr lang="en-US" dirty="0"/>
          </a:p>
        </p:txBody>
      </p:sp>
      <p:pic>
        <p:nvPicPr>
          <p:cNvPr id="2050" name="Picture 2" descr="15 Data Visualizations That Will Blow Your Mind | Udacity">
            <a:extLst>
              <a:ext uri="{FF2B5EF4-FFF2-40B4-BE49-F238E27FC236}">
                <a16:creationId xmlns:a16="http://schemas.microsoft.com/office/drawing/2014/main" id="{32B3CEF2-56E6-48C6-B04C-36E415EEF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806" y="3106220"/>
            <a:ext cx="4483295" cy="1435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xcel: Charts">
            <a:extLst>
              <a:ext uri="{FF2B5EF4-FFF2-40B4-BE49-F238E27FC236}">
                <a16:creationId xmlns:a16="http://schemas.microsoft.com/office/drawing/2014/main" id="{A449B68D-3107-4554-B2DC-963A027142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01"/>
          <a:stretch/>
        </p:blipFill>
        <p:spPr bwMode="auto">
          <a:xfrm>
            <a:off x="6039764" y="5026034"/>
            <a:ext cx="2857500" cy="1316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1264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2939C-B880-434C-B76D-6711E491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mindful of color associations- use them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B6C85-0368-164C-99EA-EC5D54F17D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59E3AB-AC18-8940-A65E-988AB9AD46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991" y="1305906"/>
            <a:ext cx="9779981" cy="555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8030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27458-04E0-BD43-A6F9-F10B3B184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Contrast: Convert Colors to Gray Scale to Check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9084A-932B-824B-8E6E-6C9B8B42E6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5DF8EA-754F-794D-8E52-CBE330589A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22" b="945"/>
          <a:stretch/>
        </p:blipFill>
        <p:spPr>
          <a:xfrm>
            <a:off x="1313138" y="1086505"/>
            <a:ext cx="8239076" cy="54249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4F3F964-55D4-F041-AA47-9AF8DEDEC635}"/>
              </a:ext>
            </a:extLst>
          </p:cNvPr>
          <p:cNvSpPr/>
          <p:nvPr/>
        </p:nvSpPr>
        <p:spPr>
          <a:xfrm>
            <a:off x="8516010" y="6581001"/>
            <a:ext cx="35525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image from c4 of designing science presentations</a:t>
            </a:r>
          </a:p>
        </p:txBody>
      </p:sp>
    </p:spTree>
    <p:extLst>
      <p:ext uri="{BB962C8B-B14F-4D97-AF65-F5344CB8AC3E}">
        <p14:creationId xmlns:p14="http://schemas.microsoft.com/office/powerpoint/2010/main" val="13524799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D9706-DD9D-2E47-9052-3615FB0CC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colors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5418B-38CE-0E4C-87D4-7479EE1D7A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 mindful of constraints</a:t>
            </a:r>
          </a:p>
          <a:p>
            <a:pPr lvl="1"/>
            <a:r>
              <a:rPr lang="en-US" dirty="0"/>
              <a:t>Contrast- convert to grayscale to check or use a tool (built in accessibility checker, online tools)</a:t>
            </a:r>
          </a:p>
          <a:p>
            <a:pPr lvl="1"/>
            <a:r>
              <a:rPr lang="en-US" dirty="0"/>
              <a:t>Colorblind friendly palettes</a:t>
            </a:r>
          </a:p>
          <a:p>
            <a:pPr lvl="1"/>
            <a:endParaRPr lang="en-US" dirty="0"/>
          </a:p>
          <a:p>
            <a:r>
              <a:rPr lang="en-US" dirty="0"/>
              <a:t>Have an image? Choose colors from it for consistency (eye dropper)</a:t>
            </a:r>
          </a:p>
          <a:p>
            <a:r>
              <a:rPr lang="en-US" dirty="0"/>
              <a:t>No clue?- use established palettes</a:t>
            </a:r>
          </a:p>
          <a:p>
            <a:pPr lvl="1"/>
            <a:r>
              <a:rPr lang="en-US" dirty="0"/>
              <a:t>University color palettes – ex. </a:t>
            </a:r>
            <a:r>
              <a:rPr lang="en-US" dirty="0">
                <a:hlinkClick r:id="rId2"/>
              </a:rPr>
              <a:t>https://brand.virginia.edu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Color brewer</a:t>
            </a:r>
            <a:endParaRPr lang="en-US" dirty="0"/>
          </a:p>
          <a:p>
            <a:pPr lvl="1"/>
            <a:r>
              <a:rPr lang="en-US" dirty="0"/>
              <a:t>Color chooser</a:t>
            </a:r>
          </a:p>
        </p:txBody>
      </p:sp>
    </p:spTree>
    <p:extLst>
      <p:ext uri="{BB962C8B-B14F-4D97-AF65-F5344CB8AC3E}">
        <p14:creationId xmlns:p14="http://schemas.microsoft.com/office/powerpoint/2010/main" val="8863345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536AE-DDE8-5642-925D-18ED8C516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CC747-8ADB-5445-AE71-3E9F59DB2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2C0BFB-0C2B-BA43-ACA8-9B7A9CE20C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73" y="0"/>
            <a:ext cx="11029253" cy="6858000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89EE391-B808-E244-A511-A4F19DF86F23}"/>
              </a:ext>
            </a:extLst>
          </p:cNvPr>
          <p:cNvSpPr/>
          <p:nvPr/>
        </p:nvSpPr>
        <p:spPr>
          <a:xfrm>
            <a:off x="555000" y="3069771"/>
            <a:ext cx="1437086" cy="979715"/>
          </a:xfrm>
          <a:prstGeom prst="round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039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A3B092-604B-4C43-88C8-FCF01E3FE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Figures</a:t>
            </a:r>
          </a:p>
        </p:txBody>
      </p:sp>
    </p:spTree>
    <p:extLst>
      <p:ext uri="{BB962C8B-B14F-4D97-AF65-F5344CB8AC3E}">
        <p14:creationId xmlns:p14="http://schemas.microsoft.com/office/powerpoint/2010/main" val="25089197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070E96-316A-7F43-AFE0-92236B61C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Viz &amp; Statistics </a:t>
            </a:r>
          </a:p>
        </p:txBody>
      </p:sp>
    </p:spTree>
    <p:extLst>
      <p:ext uri="{BB962C8B-B14F-4D97-AF65-F5344CB8AC3E}">
        <p14:creationId xmlns:p14="http://schemas.microsoft.com/office/powerpoint/2010/main" val="42902379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2B86F-1F97-754A-806B-1AA6A7501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- ggplot2 (free)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03510-D345-8940-93E4-FF4B05B390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visualization for R </a:t>
            </a:r>
          </a:p>
          <a:p>
            <a:r>
              <a:rPr lang="en-US" dirty="0"/>
              <a:t>Based on </a:t>
            </a:r>
            <a:r>
              <a:rPr lang="en-US" dirty="0">
                <a:hlinkClick r:id="rId2"/>
              </a:rPr>
              <a:t>the Grammar of Graphics</a:t>
            </a:r>
            <a:endParaRPr lang="en-US" dirty="0"/>
          </a:p>
          <a:p>
            <a:endParaRPr lang="en-US" dirty="0"/>
          </a:p>
          <a:p>
            <a:r>
              <a:rPr lang="en-US" dirty="0"/>
              <a:t>Training &amp; Resources</a:t>
            </a:r>
          </a:p>
          <a:p>
            <a:pPr lvl="1"/>
            <a:r>
              <a:rPr lang="en-US" dirty="0" err="1"/>
              <a:t>Tidyverse</a:t>
            </a:r>
            <a:r>
              <a:rPr lang="en-US" dirty="0"/>
              <a:t>/</a:t>
            </a:r>
            <a:r>
              <a:rPr lang="en-US" dirty="0">
                <a:hlinkClick r:id="rId3"/>
              </a:rPr>
              <a:t>ggplot2 website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Data Services Library Workshops</a:t>
            </a:r>
            <a:r>
              <a:rPr lang="en-US" dirty="0"/>
              <a:t> / </a:t>
            </a:r>
            <a:r>
              <a:rPr lang="en-US" dirty="0">
                <a:hlinkClick r:id="rId5"/>
              </a:rPr>
              <a:t>HSL Workshops</a:t>
            </a:r>
            <a:endParaRPr lang="en-US" dirty="0"/>
          </a:p>
          <a:p>
            <a:pPr lvl="2"/>
            <a:r>
              <a:rPr lang="en-US" dirty="0">
                <a:hlinkClick r:id="rId6"/>
              </a:rPr>
              <a:t>Past recordings, slides, resources, &amp; contact</a:t>
            </a:r>
            <a:endParaRPr lang="en-US" dirty="0"/>
          </a:p>
          <a:p>
            <a:pPr lvl="2"/>
            <a:r>
              <a:rPr lang="en-US" dirty="0">
                <a:hlinkClick r:id="rId7"/>
              </a:rPr>
              <a:t>R intro</a:t>
            </a:r>
            <a:endParaRPr lang="en-US" dirty="0"/>
          </a:p>
          <a:p>
            <a:pPr lvl="2"/>
            <a:r>
              <a:rPr lang="en-US" dirty="0"/>
              <a:t>Set up 1on1s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73AE545B-B53C-6848-BB81-4831533FDD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334" y="347273"/>
            <a:ext cx="2883921" cy="61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0702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231BC-1967-654B-9A39-4DA3A2B71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software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B2066-FF8D-9546-9091-53EEDB2A69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Excel</a:t>
            </a:r>
            <a:r>
              <a:rPr lang="en-US" dirty="0"/>
              <a:t>- quick basic graphs, remember to edit defaults</a:t>
            </a:r>
          </a:p>
          <a:p>
            <a:r>
              <a:rPr lang="en-US" b="1" dirty="0"/>
              <a:t>GraphPad Prism</a:t>
            </a:r>
            <a:r>
              <a:rPr lang="en-US" dirty="0"/>
              <a:t>- data, results &amp; graph sections, more options than Excel</a:t>
            </a:r>
          </a:p>
          <a:p>
            <a:r>
              <a:rPr lang="en-US" b="1" dirty="0"/>
              <a:t>Tableau</a:t>
            </a:r>
            <a:r>
              <a:rPr lang="en-US" dirty="0"/>
              <a:t>- interactive data displays, dashboards</a:t>
            </a:r>
          </a:p>
          <a:p>
            <a:endParaRPr lang="en-US" dirty="0"/>
          </a:p>
          <a:p>
            <a:r>
              <a:rPr lang="en-US" dirty="0"/>
              <a:t>Discipline/Method specific</a:t>
            </a:r>
          </a:p>
          <a:p>
            <a:pPr lvl="1"/>
            <a:r>
              <a:rPr lang="en-US" dirty="0"/>
              <a:t>Ex. </a:t>
            </a:r>
            <a:r>
              <a:rPr lang="en-US" dirty="0" err="1"/>
              <a:t>VosViewer</a:t>
            </a:r>
            <a:r>
              <a:rPr lang="en-US" dirty="0"/>
              <a:t>- bibliometrics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*Font Sizes</a:t>
            </a:r>
          </a:p>
          <a:p>
            <a:pPr lvl="1"/>
            <a:r>
              <a:rPr lang="en-US" dirty="0"/>
              <a:t>Poster vs 3.26” column</a:t>
            </a:r>
          </a:p>
        </p:txBody>
      </p:sp>
    </p:spTree>
    <p:extLst>
      <p:ext uri="{BB962C8B-B14F-4D97-AF65-F5344CB8AC3E}">
        <p14:creationId xmlns:p14="http://schemas.microsoft.com/office/powerpoint/2010/main" val="15821247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070E96-316A-7F43-AFE0-92236B61C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 Figures, </a:t>
            </a:r>
            <a:br>
              <a:rPr lang="en-US" dirty="0"/>
            </a:br>
            <a:r>
              <a:rPr lang="en-US" dirty="0"/>
              <a:t>Procedural Overviews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179E2D-9D30-FB46-B5D8-7492B1BA67F2}"/>
              </a:ext>
            </a:extLst>
          </p:cNvPr>
          <p:cNvSpPr txBox="1"/>
          <p:nvPr/>
        </p:nvSpPr>
        <p:spPr>
          <a:xfrm>
            <a:off x="2490805" y="5422377"/>
            <a:ext cx="9701195" cy="1723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b" anchorCtr="0">
            <a:spAutoFit/>
          </a:bodyPr>
          <a:lstStyle/>
          <a:p>
            <a:pPr algn="r"/>
            <a:r>
              <a:rPr lang="en-US" sz="10000" b="1" dirty="0">
                <a:solidFill>
                  <a:srgbClr val="00B050"/>
                </a:solidFill>
              </a:rPr>
              <a:t>.</a:t>
            </a:r>
            <a:r>
              <a:rPr lang="en-US" sz="10000" b="1" dirty="0">
                <a:solidFill>
                  <a:srgbClr val="F465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17401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0D5965-32B3-4DAE-8FA3-B0AD8D009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100" y="1481560"/>
            <a:ext cx="5569576" cy="4664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733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Icons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533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 instruments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533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biological sciences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533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33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free templates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733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33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 License: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67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higher resolution figures &amp; more customizable colors</a:t>
            </a:r>
          </a:p>
          <a:p>
            <a:endParaRPr lang="en-US" sz="34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1597" indent="0">
              <a:buNone/>
            </a:pPr>
            <a:endParaRPr lang="en-US" sz="34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1597" indent="0">
              <a:buNone/>
            </a:pPr>
            <a:endParaRPr lang="en-US" sz="34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1597" indent="0">
              <a:buNone/>
            </a:pPr>
            <a:endParaRPr lang="en-US" sz="3467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41AD7-8FF0-4DFB-9B68-35AEFF3CE5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39</a:t>
            </a:fld>
            <a:endParaRPr lang="en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9A6F8C1-CCBC-4905-A022-60798F771076}"/>
              </a:ext>
            </a:extLst>
          </p:cNvPr>
          <p:cNvSpPr txBox="1">
            <a:spLocks/>
          </p:cNvSpPr>
          <p:nvPr/>
        </p:nvSpPr>
        <p:spPr>
          <a:xfrm>
            <a:off x="383549" y="81521"/>
            <a:ext cx="11082000" cy="8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7200"/>
              </a:buClr>
              <a:buSzPts val="3600"/>
              <a:buFont typeface="Franklin Gothic"/>
              <a:buNone/>
              <a:defRPr sz="3600" b="1" i="0" u="none" strike="noStrike" cap="none">
                <a:solidFill>
                  <a:srgbClr val="E57200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sz="4800" dirty="0" err="1">
                <a:latin typeface="Calibri" panose="020F0502020204030204" pitchFamily="34" charset="0"/>
                <a:cs typeface="Calibri" panose="020F0502020204030204" pitchFamily="34" charset="0"/>
              </a:rPr>
              <a:t>BioRender</a:t>
            </a:r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 (free)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69B733-5D6B-431D-BA54-6A7B62078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266" y="1481561"/>
            <a:ext cx="5369284" cy="454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5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63754-C5ED-4F49-A200-9DEE59357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key message – Conveyed w/intentional choices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BA091-2448-924C-AE4F-6B3F39E81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Audience- </a:t>
            </a:r>
            <a:r>
              <a:rPr lang="en-US" dirty="0"/>
              <a:t>Who? Expectations?</a:t>
            </a:r>
          </a:p>
          <a:p>
            <a:r>
              <a:rPr lang="en-US" b="1" dirty="0"/>
              <a:t>Context</a:t>
            </a:r>
            <a:r>
              <a:rPr lang="en-US" dirty="0"/>
              <a:t>- Paper, presentation, poster; situation, domain</a:t>
            </a:r>
          </a:p>
          <a:p>
            <a:r>
              <a:rPr lang="en-US" b="1" dirty="0"/>
              <a:t>Purpose</a:t>
            </a:r>
            <a:r>
              <a:rPr lang="en-US" dirty="0"/>
              <a:t>- What does the figure need to do?</a:t>
            </a:r>
          </a:p>
          <a:p>
            <a:endParaRPr lang="en-US" b="1" dirty="0"/>
          </a:p>
          <a:p>
            <a:pPr marL="101598" indent="0">
              <a:buNone/>
            </a:pPr>
            <a:endParaRPr lang="en-US" dirty="0"/>
          </a:p>
          <a:p>
            <a:r>
              <a:rPr lang="en-US" dirty="0"/>
              <a:t>Expectations in technical writing</a:t>
            </a:r>
          </a:p>
          <a:p>
            <a:pPr lvl="1"/>
            <a:r>
              <a:rPr lang="en-US" dirty="0"/>
              <a:t>Directness/Clarity</a:t>
            </a:r>
          </a:p>
          <a:p>
            <a:pPr lvl="1"/>
            <a:r>
              <a:rPr lang="en-US" dirty="0"/>
              <a:t>Accuracy</a:t>
            </a:r>
          </a:p>
          <a:p>
            <a:pPr lvl="1"/>
            <a:r>
              <a:rPr lang="en-US" dirty="0"/>
              <a:t>Precision- dial in to context/audience </a:t>
            </a:r>
            <a:r>
              <a:rPr lang="en-US"/>
              <a:t>(journal vs grant)</a:t>
            </a:r>
            <a:endParaRPr lang="en-US" dirty="0"/>
          </a:p>
          <a:p>
            <a:pPr lvl="1"/>
            <a:r>
              <a:rPr lang="en-US" dirty="0"/>
              <a:t>Purpose-driven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9373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464E-4D15-44B8-9D18-5301253D3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665" y="81521"/>
            <a:ext cx="11082000" cy="847200"/>
          </a:xfrm>
        </p:spPr>
        <p:txBody>
          <a:bodyPr/>
          <a:lstStyle/>
          <a:p>
            <a:r>
              <a:rPr lang="en-US" sz="4267" dirty="0" err="1">
                <a:latin typeface="Calibri" panose="020F0502020204030204" pitchFamily="34" charset="0"/>
                <a:cs typeface="Calibri" panose="020F0502020204030204" pitchFamily="34" charset="0"/>
              </a:rPr>
              <a:t>BioRender</a:t>
            </a:r>
            <a:r>
              <a:rPr lang="en-US" sz="4267" dirty="0">
                <a:latin typeface="Calibri" panose="020F0502020204030204" pitchFamily="34" charset="0"/>
                <a:cs typeface="Calibri" panose="020F0502020204030204" pitchFamily="34" charset="0"/>
              </a:rPr>
              <a:t> is great for Experimental Overviews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58D417-D232-4011-8DFA-A5D2A401C0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40</a:t>
            </a:fld>
            <a:endParaRPr lang="e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7FF6D5-5BD7-40DB-B3C1-32FB9D66B068}"/>
              </a:ext>
            </a:extLst>
          </p:cNvPr>
          <p:cNvSpPr txBox="1"/>
          <p:nvPr/>
        </p:nvSpPr>
        <p:spPr>
          <a:xfrm>
            <a:off x="590276" y="6282160"/>
            <a:ext cx="10740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Heide et al. 2021. Frontiers in Bioengineering and Biotechnology. Design, Development and Optimization of a Functional Mammalian Cell-Free Protein Synthesis Platform. DOI:  10.3389/fbice.2020.604091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06C0E4-0C30-4152-B276-80E169F79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323" y="1274046"/>
            <a:ext cx="7089354" cy="47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820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D7807-FA32-4634-8682-5088ACC82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BioRender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Notes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EBC76-EDCF-4BEB-AC75-F57DDEFBAE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Unlimited downloads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Save different versions of figures you use often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All colors are customizable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Must cite </a:t>
            </a:r>
            <a:r>
              <a:rPr lang="en-US" dirty="0" err="1"/>
              <a:t>BioRender</a:t>
            </a:r>
            <a:r>
              <a:rPr lang="en-US" dirty="0"/>
              <a:t> in the figure caption or acknowledgements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6D9571-E266-4C8A-AFD9-1A7021B6B4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979609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D7807-FA32-4634-8682-5088ACC82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ChemDraw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ChemBioDraw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EBC76-EDCF-4BEB-AC75-F57DDEFBA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5834" y="5933918"/>
            <a:ext cx="10724831" cy="70174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May have a dept or lab license – contact your Dept’s library liaison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6D9571-E266-4C8A-AFD9-1A7021B6B4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42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7A3F46-D753-455C-BAFB-240132F39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305" y="1994482"/>
            <a:ext cx="5411404" cy="33322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A3413B-50BE-4523-BBAA-33CF76D6D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834" y="1633390"/>
            <a:ext cx="5490167" cy="405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4975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D7807-FA32-4634-8682-5088ACC82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ChemDraw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– Tips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EBC76-EDCF-4BEB-AC75-F57DDEFBA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8503" y="4519551"/>
            <a:ext cx="10334995" cy="96464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You can change the format of a structure for a specific journal(ACS, Nature, Journal of Molecular Methods, etc.)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Lasso object - &gt; click object in toolbar -&gt; apply object settings from</a:t>
            </a:r>
          </a:p>
          <a:p>
            <a:pPr marL="101597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6D9571-E266-4C8A-AFD9-1A7021B6B4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43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CAA7E6-BF61-4DFD-90CC-3E83A4C65D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1" y="1767516"/>
            <a:ext cx="3139441" cy="26264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DC9F95-906A-4360-8EB3-7069723EC3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7" t="13659" r="27401" b="18627"/>
          <a:stretch/>
        </p:blipFill>
        <p:spPr>
          <a:xfrm>
            <a:off x="6096000" y="1767517"/>
            <a:ext cx="3383280" cy="27099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780493-768A-4AFF-85B9-B7DF0DA2B369}"/>
              </a:ext>
            </a:extLst>
          </p:cNvPr>
          <p:cNvSpPr txBox="1"/>
          <p:nvPr/>
        </p:nvSpPr>
        <p:spPr>
          <a:xfrm>
            <a:off x="2011681" y="1195043"/>
            <a:ext cx="3383279" cy="656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b" anchorCtr="0">
            <a:spAutoFit/>
          </a:bodyPr>
          <a:lstStyle/>
          <a:p>
            <a:pPr algn="ctr"/>
            <a:r>
              <a:rPr lang="en-US" sz="2667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Default Structure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E9B3AB-C164-42C6-B52B-6CE4A83FADA7}"/>
              </a:ext>
            </a:extLst>
          </p:cNvPr>
          <p:cNvSpPr txBox="1"/>
          <p:nvPr/>
        </p:nvSpPr>
        <p:spPr>
          <a:xfrm>
            <a:off x="6217921" y="1195043"/>
            <a:ext cx="3383279" cy="656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b" anchorCtr="0">
            <a:spAutoFit/>
          </a:bodyPr>
          <a:lstStyle/>
          <a:p>
            <a:pPr algn="ctr"/>
            <a:r>
              <a:rPr lang="en-US" sz="2667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ACS-Style Structure</a:t>
            </a:r>
          </a:p>
        </p:txBody>
      </p:sp>
    </p:spTree>
    <p:extLst>
      <p:ext uri="{BB962C8B-B14F-4D97-AF65-F5344CB8AC3E}">
        <p14:creationId xmlns:p14="http://schemas.microsoft.com/office/powerpoint/2010/main" val="5613864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070E96-316A-7F43-AFE0-92236B61C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Design &amp; Editing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467534-C849-BD4A-BBBB-8BA974831C81}"/>
              </a:ext>
            </a:extLst>
          </p:cNvPr>
          <p:cNvSpPr txBox="1"/>
          <p:nvPr/>
        </p:nvSpPr>
        <p:spPr>
          <a:xfrm>
            <a:off x="2490805" y="5422377"/>
            <a:ext cx="9701195" cy="1723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b" anchorCtr="0">
            <a:spAutoFit/>
          </a:bodyPr>
          <a:lstStyle/>
          <a:p>
            <a:pPr algn="r"/>
            <a:r>
              <a:rPr lang="en-US" sz="10000" b="1" dirty="0">
                <a:solidFill>
                  <a:srgbClr val="F465FF"/>
                </a:solidFill>
              </a:rPr>
              <a:t>.</a:t>
            </a:r>
            <a:r>
              <a:rPr lang="en-US" sz="10000" b="1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4732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D7807-FA32-4634-8682-5088ACC82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000" y="168842"/>
            <a:ext cx="11082000" cy="847200"/>
          </a:xfrm>
        </p:spPr>
        <p:txBody>
          <a:bodyPr/>
          <a:lstStyle/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6D9571-E266-4C8A-AFD9-1A7021B6B4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45</a:t>
            </a:fld>
            <a:endParaRPr lang="en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B591A0A-033C-2D46-8D5F-53942AFF2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2267" y="1239253"/>
            <a:ext cx="10334995" cy="4891747"/>
          </a:xfrm>
        </p:spPr>
        <p:txBody>
          <a:bodyPr/>
          <a:lstStyle/>
          <a:p>
            <a:r>
              <a:rPr lang="en-US" dirty="0"/>
              <a:t>Vector: </a:t>
            </a:r>
          </a:p>
          <a:p>
            <a:r>
              <a:rPr lang="en-US" dirty="0"/>
              <a:t>Adobe Illustrator (subscription, some labs have access) (vs Photoshop- pixels); </a:t>
            </a:r>
            <a:r>
              <a:rPr lang="en-US" dirty="0" err="1"/>
              <a:t>InkScape</a:t>
            </a:r>
            <a:r>
              <a:rPr lang="en-US" dirty="0"/>
              <a:t> (Free, limitations)</a:t>
            </a:r>
          </a:p>
          <a:p>
            <a:pPr lvl="1"/>
            <a:r>
              <a:rPr lang="en-US" dirty="0"/>
              <a:t>Figure creation possible</a:t>
            </a:r>
          </a:p>
          <a:p>
            <a:pPr lvl="1"/>
            <a:r>
              <a:rPr lang="en-US" dirty="0"/>
              <a:t>Useful for editing figures from other programs</a:t>
            </a:r>
          </a:p>
          <a:p>
            <a:pPr lvl="2"/>
            <a:r>
              <a:rPr lang="en-US" dirty="0"/>
              <a:t>Extract images, pieces of images (legends, labels, points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Can edit colors, labels, move pieces, etc. of figures created elsewhere</a:t>
            </a:r>
          </a:p>
          <a:p>
            <a:r>
              <a:rPr lang="en-US" dirty="0"/>
              <a:t>PPT Tips</a:t>
            </a:r>
          </a:p>
          <a:p>
            <a:pPr lvl="1"/>
            <a:r>
              <a:rPr lang="en-US" dirty="0"/>
              <a:t>Figure creation- flow charts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Figure editing (save as image, remove background/set transparent color, etc.)</a:t>
            </a:r>
          </a:p>
          <a:p>
            <a:pPr lvl="1"/>
            <a:r>
              <a:rPr lang="en-US" dirty="0"/>
              <a:t>See also ppt tips slides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8500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A5478-DFA8-498E-9A2A-C814CE93D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Vector: Adobe Illustrator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A2A33-D514-442C-B0EE-3821CBD8B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885" y="1429678"/>
            <a:ext cx="10334995" cy="4664000"/>
          </a:xfrm>
        </p:spPr>
        <p:txBody>
          <a:bodyPr/>
          <a:lstStyle/>
          <a:p>
            <a:r>
              <a:rPr lang="en-US" dirty="0"/>
              <a:t>Image format</a:t>
            </a:r>
          </a:p>
          <a:p>
            <a:pPr lvl="1"/>
            <a:r>
              <a:rPr lang="en-US" dirty="0"/>
              <a:t>Vector Graphics vs Bitmap</a:t>
            </a:r>
          </a:p>
          <a:p>
            <a:endParaRPr lang="en-US" dirty="0"/>
          </a:p>
          <a:p>
            <a:r>
              <a:rPr lang="en-US" dirty="0"/>
              <a:t>Advantages</a:t>
            </a:r>
          </a:p>
          <a:p>
            <a:pPr lvl="1"/>
            <a:r>
              <a:rPr lang="en-US" dirty="0"/>
              <a:t>Creating images/figures from scratch</a:t>
            </a:r>
          </a:p>
          <a:p>
            <a:pPr lvl="1"/>
            <a:r>
              <a:rPr lang="en-US" dirty="0"/>
              <a:t>Flexibility </a:t>
            </a:r>
          </a:p>
          <a:p>
            <a:pPr lvl="2"/>
            <a:r>
              <a:rPr lang="en-US" dirty="0"/>
              <a:t>Revise figure modules:  shape and colors</a:t>
            </a:r>
          </a:p>
          <a:p>
            <a:pPr lvl="2"/>
            <a:r>
              <a:rPr lang="en-US" dirty="0"/>
              <a:t>Import/export figure modules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408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14175-9EC1-4DCF-95BB-01F552B2B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PowerPoint (PPT)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8E0F7-EB37-41EE-BF77-08F331222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523" y="1470580"/>
            <a:ext cx="10334995" cy="4664000"/>
          </a:xfrm>
        </p:spPr>
        <p:txBody>
          <a:bodyPr/>
          <a:lstStyle/>
          <a:p>
            <a:r>
              <a:rPr lang="en-US" dirty="0"/>
              <a:t>Why PPT</a:t>
            </a:r>
          </a:p>
          <a:p>
            <a:pPr lvl="1"/>
            <a:r>
              <a:rPr lang="en-US" dirty="0"/>
              <a:t>Variety of tools</a:t>
            </a:r>
          </a:p>
          <a:p>
            <a:pPr lvl="2"/>
            <a:r>
              <a:rPr lang="en-US" dirty="0"/>
              <a:t>Different shapes, editing tools and effects</a:t>
            </a:r>
          </a:p>
          <a:p>
            <a:pPr lvl="1"/>
            <a:r>
              <a:rPr lang="en-US" dirty="0"/>
              <a:t>Using existing assets</a:t>
            </a:r>
          </a:p>
          <a:p>
            <a:pPr lvl="2"/>
            <a:r>
              <a:rPr lang="en-US" dirty="0"/>
              <a:t>Easy to import/export figure modules</a:t>
            </a:r>
          </a:p>
          <a:p>
            <a:pPr lvl="1"/>
            <a:r>
              <a:rPr lang="en-US" dirty="0"/>
              <a:t>Easy link to other Microsoft products</a:t>
            </a:r>
          </a:p>
          <a:p>
            <a:pPr lvl="2"/>
            <a:r>
              <a:rPr lang="en-US" dirty="0"/>
              <a:t>Microsoft Excel: import data/charts</a:t>
            </a:r>
          </a:p>
          <a:p>
            <a:pPr lvl="2"/>
            <a:r>
              <a:rPr lang="en-US" dirty="0"/>
              <a:t>Microsoft Word: import/export figures from/to papers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1BC1FA-4325-4F90-AB52-352444367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2565" y="1294925"/>
            <a:ext cx="4236024" cy="2235956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FF3E1C31-7AE4-4FF2-8603-4B9B24F16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7615" y="4269175"/>
            <a:ext cx="789153" cy="73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Microsoft Word logo and symbol, meaning, history, PNG">
            <a:extLst>
              <a:ext uri="{FF2B5EF4-FFF2-40B4-BE49-F238E27FC236}">
                <a16:creationId xmlns:a16="http://schemas.microsoft.com/office/drawing/2014/main" id="{90F4F5E0-70C0-444D-B2CE-8D0FD78EEF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r="15075"/>
          <a:stretch/>
        </p:blipFill>
        <p:spPr bwMode="auto">
          <a:xfrm>
            <a:off x="11026070" y="5246657"/>
            <a:ext cx="973216" cy="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Free icon &amp;quot;Microsoft PowerPoint icon&amp;quot;">
            <a:extLst>
              <a:ext uri="{FF2B5EF4-FFF2-40B4-BE49-F238E27FC236}">
                <a16:creationId xmlns:a16="http://schemas.microsoft.com/office/drawing/2014/main" id="{A7EF0B28-6F7A-4C0B-A96F-48756338A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104" y="4528582"/>
            <a:ext cx="1242473" cy="124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Curved Down 6">
            <a:extLst>
              <a:ext uri="{FF2B5EF4-FFF2-40B4-BE49-F238E27FC236}">
                <a16:creationId xmlns:a16="http://schemas.microsoft.com/office/drawing/2014/main" id="{0836ACCE-1423-4600-9DD4-CD43BE04AB78}"/>
              </a:ext>
            </a:extLst>
          </p:cNvPr>
          <p:cNvSpPr/>
          <p:nvPr/>
        </p:nvSpPr>
        <p:spPr>
          <a:xfrm>
            <a:off x="9783596" y="4501465"/>
            <a:ext cx="1242474" cy="56064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F03DC60B-651E-4A7F-883D-0AB06EC629F5}"/>
              </a:ext>
            </a:extLst>
          </p:cNvPr>
          <p:cNvSpPr/>
          <p:nvPr/>
        </p:nvSpPr>
        <p:spPr>
          <a:xfrm rot="10800000">
            <a:off x="9783596" y="5411541"/>
            <a:ext cx="1242474" cy="56064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7699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3A7A1-551B-4B7A-B557-C0D38E997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Creation in PPT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7D7F9-3CE9-404F-A625-325934756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8502" y="1310453"/>
            <a:ext cx="10334995" cy="4664000"/>
          </a:xfrm>
        </p:spPr>
        <p:txBody>
          <a:bodyPr/>
          <a:lstStyle/>
          <a:p>
            <a:r>
              <a:rPr lang="en-US" b="1" dirty="0"/>
              <a:t>Pipeline Figures</a:t>
            </a:r>
          </a:p>
          <a:p>
            <a:pPr lvl="1"/>
            <a:r>
              <a:rPr lang="en-US" dirty="0"/>
              <a:t>Starting with a simple template</a:t>
            </a:r>
          </a:p>
          <a:p>
            <a:pPr lvl="2"/>
            <a:r>
              <a:rPr lang="en-US" dirty="0"/>
              <a:t>Figure Modules: Simple shapes and colors</a:t>
            </a:r>
          </a:p>
          <a:p>
            <a:pPr marL="728116" lvl="1" indent="0">
              <a:buNone/>
            </a:pPr>
            <a:endParaRPr lang="en-US" dirty="0"/>
          </a:p>
          <a:p>
            <a:pPr lvl="1"/>
            <a:r>
              <a:rPr lang="en-US" dirty="0"/>
              <a:t>Adding more details </a:t>
            </a:r>
          </a:p>
          <a:p>
            <a:pPr lvl="2"/>
            <a:r>
              <a:rPr lang="en-US" dirty="0"/>
              <a:t>Figure modules: more details to better represent the method</a:t>
            </a:r>
          </a:p>
          <a:p>
            <a:pPr lvl="3"/>
            <a:r>
              <a:rPr lang="en-US" dirty="0"/>
              <a:t>Using professional tools</a:t>
            </a:r>
          </a:p>
          <a:p>
            <a:pPr lvl="3"/>
            <a:r>
              <a:rPr lang="en-US" dirty="0"/>
              <a:t>Adding effects</a:t>
            </a:r>
          </a:p>
          <a:p>
            <a:pPr lvl="1"/>
            <a:r>
              <a:rPr lang="en-US" dirty="0"/>
              <a:t>Revision</a:t>
            </a:r>
          </a:p>
          <a:p>
            <a:pPr lvl="2"/>
            <a:r>
              <a:rPr lang="en-US" dirty="0"/>
              <a:t>Correction of modules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2DC045-E0AE-46B6-96D4-D7B3E4737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8049" y="1492495"/>
            <a:ext cx="2209800" cy="18526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87C1CC-10C1-48EE-BB00-EE9482EC6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290" y="3642453"/>
            <a:ext cx="2068155" cy="251404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764722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D977F-81F3-41D0-B873-C8A2FFD78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Creation in PPT - Examples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1DE07-B454-4A74-AA84-F41398DBC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0161" y="1522983"/>
            <a:ext cx="10334995" cy="4664000"/>
          </a:xfrm>
        </p:spPr>
        <p:txBody>
          <a:bodyPr/>
          <a:lstStyle/>
          <a:p>
            <a:r>
              <a:rPr lang="en-US" dirty="0"/>
              <a:t>Start with Simple template</a:t>
            </a:r>
          </a:p>
          <a:p>
            <a:endParaRPr lang="en-US" dirty="0"/>
          </a:p>
          <a:p>
            <a:pPr marL="101598" indent="0">
              <a:buNone/>
            </a:pPr>
            <a:endParaRPr lang="en-US" dirty="0"/>
          </a:p>
          <a:p>
            <a:pPr marL="101598" indent="0">
              <a:buNone/>
            </a:pPr>
            <a:endParaRPr lang="en-US" dirty="0"/>
          </a:p>
          <a:p>
            <a:r>
              <a:rPr lang="en-US" dirty="0"/>
              <a:t>Adding more details </a:t>
            </a:r>
          </a:p>
          <a:p>
            <a:pPr lvl="2"/>
            <a:r>
              <a:rPr lang="en-US" dirty="0"/>
              <a:t>Parameters</a:t>
            </a:r>
          </a:p>
          <a:p>
            <a:pPr lvl="2"/>
            <a:r>
              <a:rPr lang="en-US" dirty="0"/>
              <a:t>Images</a:t>
            </a:r>
          </a:p>
          <a:p>
            <a:pPr lvl="2"/>
            <a:r>
              <a:rPr lang="en-US" dirty="0"/>
              <a:t>Editing and Effects</a:t>
            </a:r>
          </a:p>
          <a:p>
            <a:endParaRPr lang="en-US" dirty="0"/>
          </a:p>
          <a:p>
            <a:r>
              <a:rPr lang="en-US" dirty="0"/>
              <a:t>Revision</a:t>
            </a:r>
          </a:p>
          <a:p>
            <a:pPr lvl="2"/>
            <a:r>
              <a:rPr lang="en-US" dirty="0"/>
              <a:t>Correcting existing modules</a:t>
            </a:r>
          </a:p>
          <a:p>
            <a:pPr marL="728116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33F1B49E-6CD1-4863-9D0B-B3E30747A1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130" y="3926615"/>
            <a:ext cx="6864870" cy="24324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48C9BA-9340-4CE3-876B-33D5A1C27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8557" y="1258255"/>
            <a:ext cx="6598443" cy="199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083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9CE0F-4BFE-EF4E-A0FF-E74CC264E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key message- Easy or Difficult?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1EEC8-5E35-7B44-AD60-09D4EEA638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00CF7-ABEA-DA4B-A456-F014841C1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688" y="1554838"/>
            <a:ext cx="6186208" cy="448832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4E277F8-9035-3B4B-8096-3988FC2DF2C1}"/>
              </a:ext>
            </a:extLst>
          </p:cNvPr>
          <p:cNvSpPr/>
          <p:nvPr/>
        </p:nvSpPr>
        <p:spPr>
          <a:xfrm>
            <a:off x="1297246" y="6396335"/>
            <a:ext cx="101521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Lamberti, W. F., An Overview of Explainable and Interpretable Artificial Intelligence, In ``AI Assurance: Towards Valid, Explainable, Fair, and Ethical AI'' (To be Published Spring 2022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40485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ABAF7-70B8-45A1-B219-33AB58E21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PPT Editing Tools and Effects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24786-2BFB-4508-A1B8-9408A5221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8742" y="1519201"/>
            <a:ext cx="10334995" cy="4664000"/>
          </a:xfrm>
        </p:spPr>
        <p:txBody>
          <a:bodyPr/>
          <a:lstStyle/>
          <a:p>
            <a:r>
              <a:rPr lang="en-US" dirty="0"/>
              <a:t>Starting with a shape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Effects </a:t>
            </a:r>
          </a:p>
          <a:p>
            <a:pPr lvl="1"/>
            <a:r>
              <a:rPr lang="en-US" dirty="0"/>
              <a:t>Shapes</a:t>
            </a:r>
          </a:p>
          <a:p>
            <a:pPr lvl="1"/>
            <a:r>
              <a:rPr lang="en-US" dirty="0"/>
              <a:t>Colors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Background Removal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CC2B50-EE7C-464E-B9A4-7ED6834D3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1462" y="1128646"/>
            <a:ext cx="2769875" cy="13221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59B939-4E41-4551-8A4F-19BD35A16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431" y="2789008"/>
            <a:ext cx="3351421" cy="15086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DD884C9-5180-4B08-9B27-DD0F348BCC44}"/>
              </a:ext>
            </a:extLst>
          </p:cNvPr>
          <p:cNvSpPr txBox="1"/>
          <p:nvPr/>
        </p:nvSpPr>
        <p:spPr>
          <a:xfrm>
            <a:off x="3496611" y="4178573"/>
            <a:ext cx="20983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b" anchorCtr="0">
            <a:spAutoFit/>
          </a:bodyPr>
          <a:lstStyle/>
          <a:p>
            <a:pPr algn="r"/>
            <a:r>
              <a:rPr lang="en-US" b="1" dirty="0"/>
              <a:t>shape effect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600C500-19EB-47A3-AD29-9EC7FE756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2913" y="2835122"/>
            <a:ext cx="1920822" cy="113160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685F2C-AA40-462E-AC78-D04B06CA30B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902596" y="2763391"/>
            <a:ext cx="1920822" cy="1131602"/>
          </a:xfrm>
          <a:prstGeom prst="rect">
            <a:avLst/>
          </a:prstGeom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B93099D3-6ED1-4B5D-B0AB-6EB24B1B2A4F}"/>
              </a:ext>
            </a:extLst>
          </p:cNvPr>
          <p:cNvSpPr/>
          <p:nvPr/>
        </p:nvSpPr>
        <p:spPr>
          <a:xfrm>
            <a:off x="9437012" y="3168298"/>
            <a:ext cx="465584" cy="371511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E2EB5A-9D27-45AA-B1B3-574E21014CDA}"/>
              </a:ext>
            </a:extLst>
          </p:cNvPr>
          <p:cNvSpPr txBox="1"/>
          <p:nvPr/>
        </p:nvSpPr>
        <p:spPr>
          <a:xfrm>
            <a:off x="8214391" y="4177792"/>
            <a:ext cx="20983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b" anchorCtr="0">
            <a:spAutoFit/>
          </a:bodyPr>
          <a:lstStyle/>
          <a:p>
            <a:pPr algn="r"/>
            <a:r>
              <a:rPr lang="en-US" b="1" dirty="0"/>
              <a:t>color effects</a:t>
            </a:r>
          </a:p>
        </p:txBody>
      </p:sp>
    </p:spTree>
    <p:extLst>
      <p:ext uri="{BB962C8B-B14F-4D97-AF65-F5344CB8AC3E}">
        <p14:creationId xmlns:p14="http://schemas.microsoft.com/office/powerpoint/2010/main" val="42674876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84439-A4D2-452E-B157-3944BD618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FFDC9-EAEF-4E4C-9E20-6A3352655F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 and Effective</a:t>
            </a:r>
          </a:p>
          <a:p>
            <a:pPr lvl="1"/>
            <a:r>
              <a:rPr lang="en-US" dirty="0"/>
              <a:t>Simplifying the results</a:t>
            </a:r>
          </a:p>
          <a:p>
            <a:pPr lvl="1"/>
            <a:r>
              <a:rPr lang="en-US" dirty="0"/>
              <a:t>Different colors and markers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Emphasizing important results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6D4661-BAB9-4352-989D-2D0F7577A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595" y="3799000"/>
            <a:ext cx="2803584" cy="24118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C38511-CD82-4391-9172-7CCBA6686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1832" y="1342615"/>
            <a:ext cx="2803583" cy="19611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D1F7A0-BA89-4B39-925F-793C4A97D9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8855" y="4091773"/>
            <a:ext cx="1843671" cy="182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2996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A3B092-604B-4C43-88C8-FCF01E3FE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AFD370-7A84-A744-9445-5F2DCC267DCD}"/>
              </a:ext>
            </a:extLst>
          </p:cNvPr>
          <p:cNvSpPr txBox="1"/>
          <p:nvPr/>
        </p:nvSpPr>
        <p:spPr>
          <a:xfrm>
            <a:off x="2490805" y="5422377"/>
            <a:ext cx="9701195" cy="1723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b" anchorCtr="0">
            <a:spAutoFit/>
          </a:bodyPr>
          <a:lstStyle/>
          <a:p>
            <a:pPr algn="r"/>
            <a:r>
              <a:rPr lang="en-US" sz="10000" b="1" dirty="0">
                <a:solidFill>
                  <a:srgbClr val="00B0F0"/>
                </a:solidFill>
              </a:rPr>
              <a:t>.</a:t>
            </a:r>
            <a:r>
              <a:rPr lang="en-US" sz="10000" b="1" dirty="0">
                <a:solidFill>
                  <a:srgbClr val="92D05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77092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870B4-1BD5-46AC-BBCA-BDD1DB545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Revise &amp; Revise Again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70750-AAEB-4402-AE20-B7F7C2B19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5427" y="1328605"/>
            <a:ext cx="11608647" cy="4664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Get feedback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Pencil/white board sketch to last versions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Multiple audiences- lab,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engr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PRG, friends, advisor, etc.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What key message do they understand from the figure alone?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quickly &amp; easily?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CFA6C-0D8E-401F-A11B-F07EEBD157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17606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44322-42D2-9F42-8CD2-29DB81B14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DE705-F7F9-9542-862B-977D2AEA9B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 Key message</a:t>
            </a:r>
          </a:p>
          <a:p>
            <a:r>
              <a:rPr lang="en-US" dirty="0"/>
              <a:t>Standalone</a:t>
            </a:r>
          </a:p>
          <a:p>
            <a:endParaRPr lang="en-US" dirty="0"/>
          </a:p>
          <a:p>
            <a:r>
              <a:rPr lang="en-US" dirty="0"/>
              <a:t>Match to</a:t>
            </a:r>
          </a:p>
          <a:p>
            <a:pPr lvl="1"/>
            <a:r>
              <a:rPr lang="en-US" dirty="0"/>
              <a:t>Audience</a:t>
            </a:r>
          </a:p>
          <a:p>
            <a:pPr lvl="1"/>
            <a:r>
              <a:rPr lang="en-US" dirty="0"/>
              <a:t>Context</a:t>
            </a:r>
          </a:p>
          <a:p>
            <a:pPr lvl="1"/>
            <a:r>
              <a:rPr lang="en-US" dirty="0"/>
              <a:t>Purpose</a:t>
            </a:r>
          </a:p>
          <a:p>
            <a:pPr lvl="1"/>
            <a:endParaRPr lang="en-US" dirty="0"/>
          </a:p>
          <a:p>
            <a:r>
              <a:rPr lang="en-US" dirty="0"/>
              <a:t>Make intentional design choices</a:t>
            </a:r>
          </a:p>
          <a:p>
            <a:r>
              <a:rPr lang="en-US" dirty="0"/>
              <a:t>Simplify when possible</a:t>
            </a:r>
          </a:p>
        </p:txBody>
      </p:sp>
    </p:spTree>
    <p:extLst>
      <p:ext uri="{BB962C8B-B14F-4D97-AF65-F5344CB8AC3E}">
        <p14:creationId xmlns:p14="http://schemas.microsoft.com/office/powerpoint/2010/main" val="129555768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070E96-316A-7F43-AFE0-92236B61C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Resources</a:t>
            </a:r>
          </a:p>
        </p:txBody>
      </p:sp>
    </p:spTree>
    <p:extLst>
      <p:ext uri="{BB962C8B-B14F-4D97-AF65-F5344CB8AC3E}">
        <p14:creationId xmlns:p14="http://schemas.microsoft.com/office/powerpoint/2010/main" val="17540987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80BAE-F8EB-3645-9418-72C664126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Resources- Data Visualization, Software, &amp; Presentations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FE958-496D-9747-9A37-B8187002E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2267" y="1251284"/>
            <a:ext cx="10334995" cy="4879716"/>
          </a:xfrm>
        </p:spPr>
        <p:txBody>
          <a:bodyPr/>
          <a:lstStyle/>
          <a:p>
            <a:r>
              <a:rPr lang="en-US" b="1" dirty="0">
                <a:hlinkClick r:id="rId3"/>
              </a:rPr>
              <a:t>Data Services Library Workshops</a:t>
            </a:r>
            <a:r>
              <a:rPr lang="en-US" b="1" dirty="0"/>
              <a:t> / </a:t>
            </a:r>
            <a:r>
              <a:rPr lang="en-US" b="1" dirty="0">
                <a:hlinkClick r:id="rId4"/>
              </a:rPr>
              <a:t>HSL Workshops</a:t>
            </a:r>
            <a:endParaRPr lang="en-US" b="1" dirty="0"/>
          </a:p>
          <a:p>
            <a:pPr lvl="2"/>
            <a:r>
              <a:rPr lang="en-US" dirty="0">
                <a:hlinkClick r:id="rId5"/>
              </a:rPr>
              <a:t>Past recordings, slides, resources, &amp; contact</a:t>
            </a:r>
            <a:endParaRPr lang="en-US" dirty="0"/>
          </a:p>
          <a:p>
            <a:pPr lvl="2"/>
            <a:r>
              <a:rPr lang="en-US" dirty="0"/>
              <a:t>Data viz, software training (R, Tableau, Excel, etc.)</a:t>
            </a:r>
          </a:p>
          <a:p>
            <a:pPr lvl="2"/>
            <a:r>
              <a:rPr lang="en-US" dirty="0"/>
              <a:t>1on1s &amp; email help with software</a:t>
            </a:r>
          </a:p>
          <a:p>
            <a:r>
              <a:rPr lang="en-US" cap="all" dirty="0">
                <a:hlinkClick r:id="rId6"/>
              </a:rPr>
              <a:t>DESIGNING SCIENCE PRESENTATIONS: A VISUAL GUIDE TO FIGURES, PAPERS, SLIDES, POSTERS AND MORE</a:t>
            </a:r>
            <a:r>
              <a:rPr lang="en-US" dirty="0"/>
              <a:t> (Carter 2013)- </a:t>
            </a:r>
            <a:r>
              <a:rPr lang="en-US" dirty="0" err="1"/>
              <a:t>ebook</a:t>
            </a:r>
            <a:r>
              <a:rPr lang="en-US" dirty="0"/>
              <a:t>, online access via UVA </a:t>
            </a:r>
          </a:p>
          <a:p>
            <a:r>
              <a:rPr lang="en-US" cap="all" dirty="0">
                <a:hlinkClick r:id="rId7"/>
              </a:rPr>
              <a:t>SLIDE RULES: DESIGN, BUILD, AND ARCHIVE PRESENTATIONS IN THE ENGINEERING AND TECHNICAL FIELDS</a:t>
            </a:r>
            <a:r>
              <a:rPr lang="en-US" dirty="0"/>
              <a:t> IEEE Professional Communication Series book; get free online access to the </a:t>
            </a:r>
            <a:r>
              <a:rPr lang="en-US" dirty="0" err="1"/>
              <a:t>ebook</a:t>
            </a:r>
            <a:r>
              <a:rPr lang="en-US" dirty="0"/>
              <a:t> with your UVA login</a:t>
            </a:r>
          </a:p>
          <a:p>
            <a:r>
              <a:rPr lang="en-US" dirty="0">
                <a:hlinkClick r:id="rId8"/>
              </a:rPr>
              <a:t>Trees</a:t>
            </a:r>
            <a:r>
              <a:rPr lang="en-US" dirty="0"/>
              <a:t>, </a:t>
            </a:r>
            <a:r>
              <a:rPr lang="en-US" dirty="0">
                <a:hlinkClick r:id="rId8"/>
              </a:rPr>
              <a:t>Maps</a:t>
            </a:r>
            <a:r>
              <a:rPr lang="en-US" dirty="0"/>
              <a:t>, &amp; </a:t>
            </a:r>
            <a:r>
              <a:rPr lang="en-US" dirty="0">
                <a:hlinkClick r:id="rId8"/>
              </a:rPr>
              <a:t>Theorems</a:t>
            </a:r>
            <a:r>
              <a:rPr lang="en-US" dirty="0"/>
              <a:t>: Effective Communication for Rational Minds- </a:t>
            </a:r>
            <a:r>
              <a:rPr lang="en-US" dirty="0" err="1"/>
              <a:t>Doumont</a:t>
            </a:r>
            <a:r>
              <a:rPr lang="en-US" dirty="0"/>
              <a:t> (2009), book &lt;</a:t>
            </a:r>
            <a:r>
              <a:rPr lang="en-US" dirty="0" err="1"/>
              <a:t>recc</a:t>
            </a:r>
            <a:r>
              <a:rPr lang="en-US" dirty="0"/>
              <a:t> from Amy </a:t>
            </a:r>
            <a:r>
              <a:rPr lang="en-US" dirty="0" err="1"/>
              <a:t>Clobes</a:t>
            </a:r>
            <a:r>
              <a:rPr lang="en-US" dirty="0"/>
              <a:t>&gt;</a:t>
            </a:r>
          </a:p>
          <a:p>
            <a:r>
              <a:rPr lang="en-US" cap="all" dirty="0">
                <a:hlinkClick r:id="rId9"/>
              </a:rPr>
              <a:t>MIT COMMKIT</a:t>
            </a:r>
            <a:r>
              <a:rPr lang="en-US" cap="all" dirty="0"/>
              <a:t>s</a:t>
            </a:r>
          </a:p>
          <a:p>
            <a:r>
              <a:rPr lang="en-US" dirty="0"/>
              <a:t>SARC 5400: Data Visualization</a:t>
            </a:r>
          </a:p>
        </p:txBody>
      </p:sp>
    </p:spTree>
    <p:extLst>
      <p:ext uri="{BB962C8B-B14F-4D97-AF65-F5344CB8AC3E}">
        <p14:creationId xmlns:p14="http://schemas.microsoft.com/office/powerpoint/2010/main" val="20508881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870B4-1BD5-46AC-BBCA-BDD1DB545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Resources- general figures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70750-AAEB-4402-AE20-B7F7C2B19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5427" y="1587679"/>
            <a:ext cx="11608647" cy="4664000"/>
          </a:xfrm>
        </p:spPr>
        <p:txBody>
          <a:bodyPr/>
          <a:lstStyle/>
          <a:p>
            <a:pPr marL="101597" indent="0">
              <a:buNone/>
            </a:pPr>
            <a:r>
              <a:rPr lang="en-US" sz="2533" u="sng" dirty="0">
                <a:solidFill>
                  <a:schemeClr val="bg2"/>
                </a:solidFill>
              </a:rPr>
              <a:t>General Figure Resources</a:t>
            </a:r>
          </a:p>
          <a:p>
            <a:pPr marL="101597" indent="0">
              <a:buNone/>
            </a:pPr>
            <a:endParaRPr lang="en-US" sz="2533" u="sng" dirty="0">
              <a:solidFill>
                <a:schemeClr val="bg2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533" dirty="0">
                <a:solidFill>
                  <a:schemeClr val="bg2"/>
                </a:solidFill>
              </a:rPr>
              <a:t>What types of data goes in a figure? What goes in a table? </a:t>
            </a:r>
            <a:r>
              <a:rPr lang="en-US" sz="2533" dirty="0">
                <a:solidFill>
                  <a:srgbClr val="0070C0"/>
                </a:solidFill>
              </a:rPr>
              <a:t>(</a:t>
            </a:r>
            <a:r>
              <a:rPr lang="en-US" sz="2533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https://writingcenter.unc.edu/tips-and-tools/figures-and-charts/</a:t>
            </a:r>
            <a:r>
              <a:rPr lang="en-US" sz="2533" dirty="0">
                <a:solidFill>
                  <a:srgbClr val="0070C0"/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533" dirty="0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533" dirty="0">
                <a:solidFill>
                  <a:schemeClr val="bg2"/>
                </a:solidFill>
              </a:rPr>
              <a:t>More information on paper vs. talk vs. poster figures and why they are different </a:t>
            </a:r>
            <a:r>
              <a:rPr lang="en-US" sz="2533" dirty="0">
                <a:solidFill>
                  <a:srgbClr val="0070C0"/>
                </a:solidFill>
              </a:rPr>
              <a:t>(</a:t>
            </a:r>
            <a:r>
              <a:rPr lang="en-US" sz="2533" dirty="0">
                <a:solidFill>
                  <a:srgbClr val="0070C0"/>
                </a:solidFill>
                <a:hlinkClick r:id="rId4"/>
              </a:rPr>
              <a:t>http://cachestocaches.com/2020/1/talk-figures-are-different-paper-figures/</a:t>
            </a:r>
            <a:r>
              <a:rPr lang="en-US" sz="2533" dirty="0">
                <a:solidFill>
                  <a:srgbClr val="0070C0"/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533" dirty="0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533" dirty="0">
                <a:solidFill>
                  <a:srgbClr val="0070C0"/>
                </a:solidFill>
                <a:hlinkClick r:id="rId5"/>
              </a:rPr>
              <a:t>Accessibility checkers &amp; tools form UVA</a:t>
            </a:r>
            <a:r>
              <a:rPr lang="en-US" sz="2533" dirty="0">
                <a:solidFill>
                  <a:srgbClr val="0070C0"/>
                </a:solidFill>
              </a:rPr>
              <a:t> – color/contrast, alt text, guides, checkers, etc. Also has a section specific to STEM fields</a:t>
            </a:r>
          </a:p>
          <a:p>
            <a:pPr marL="101597" indent="0">
              <a:buNone/>
            </a:pPr>
            <a:endParaRPr lang="en-US" sz="2533" dirty="0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CFA6C-0D8E-401F-A11B-F07EEBD157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7455176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870B4-1BD5-46AC-BBCA-BDD1DB545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Resources- Excel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70750-AAEB-4402-AE20-B7F7C2B19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5427" y="1328605"/>
            <a:ext cx="11608647" cy="4664000"/>
          </a:xfrm>
        </p:spPr>
        <p:txBody>
          <a:bodyPr/>
          <a:lstStyle/>
          <a:p>
            <a:pPr marL="101597" indent="0">
              <a:buNone/>
            </a:pPr>
            <a:r>
              <a:rPr lang="en-US" sz="2533" u="sng" dirty="0">
                <a:solidFill>
                  <a:schemeClr val="bg2"/>
                </a:solidFill>
              </a:rPr>
              <a:t>Numerical Data Stats &amp; Graphs Resources</a:t>
            </a:r>
          </a:p>
          <a:p>
            <a:pPr marL="101597" indent="0">
              <a:buNone/>
            </a:pPr>
            <a:endParaRPr lang="en-US" sz="2533" u="sng" dirty="0">
              <a:solidFill>
                <a:schemeClr val="bg2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chemeClr val="bg2"/>
                </a:solidFill>
              </a:rPr>
              <a:t>Microsoft office UVA download </a:t>
            </a:r>
            <a:r>
              <a:rPr lang="en-US" sz="2667" dirty="0">
                <a:solidFill>
                  <a:srgbClr val="0070C0"/>
                </a:solidFill>
              </a:rPr>
              <a:t>(https://virginia.service-now.com/its/?id=itsweb_kb_article&amp;sys_id=d36122f9db719740f032f1f51d9619f2#students)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533" dirty="0">
                <a:solidFill>
                  <a:schemeClr val="bg2"/>
                </a:solidFill>
              </a:rPr>
              <a:t>Excel Analysis </a:t>
            </a:r>
            <a:r>
              <a:rPr lang="en-US" sz="2533" dirty="0" err="1">
                <a:solidFill>
                  <a:schemeClr val="bg2"/>
                </a:solidFill>
              </a:rPr>
              <a:t>ToolPak</a:t>
            </a:r>
            <a:r>
              <a:rPr lang="en-US" sz="2533" dirty="0">
                <a:solidFill>
                  <a:schemeClr val="bg2"/>
                </a:solidFill>
              </a:rPr>
              <a:t> Add-on </a:t>
            </a:r>
            <a:r>
              <a:rPr lang="en-US" sz="2533" dirty="0">
                <a:solidFill>
                  <a:srgbClr val="0070C0"/>
                </a:solidFill>
              </a:rPr>
              <a:t>(</a:t>
            </a:r>
            <a:r>
              <a:rPr lang="en-US" sz="2667" dirty="0">
                <a:solidFill>
                  <a:srgbClr val="0070C0"/>
                </a:solidFill>
              </a:rPr>
              <a:t>https://support.microsoft.com/en-us/office/load-the-analysis-toolpak-in-excel-6a63e598-cd6d-42e3-9317-6b40ba1a66b4)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533" dirty="0">
                <a:solidFill>
                  <a:schemeClr val="bg2"/>
                </a:solidFill>
              </a:rPr>
              <a:t>How to make default Excel graphs look better </a:t>
            </a:r>
            <a:r>
              <a:rPr lang="en-US" sz="2533" dirty="0">
                <a:solidFill>
                  <a:srgbClr val="0070C0"/>
                </a:solidFill>
              </a:rPr>
              <a:t>(</a:t>
            </a:r>
            <a:r>
              <a:rPr lang="en-US" sz="2667" dirty="0">
                <a:solidFill>
                  <a:srgbClr val="0070C0"/>
                </a:solidFill>
                <a:hlinkClick r:id="rId2"/>
              </a:rPr>
              <a:t>https://www.mbaexcel.com/excel/how-to-make-your-excel-line-chart-look-better</a:t>
            </a:r>
            <a:r>
              <a:rPr lang="en-US" sz="2667" dirty="0">
                <a:solidFill>
                  <a:srgbClr val="0070C0"/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rgbClr val="0070C0"/>
                </a:solidFill>
              </a:rPr>
              <a:t>Also look for HSL Excel bites workshop series</a:t>
            </a:r>
            <a:endParaRPr lang="en-US" sz="2533" dirty="0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CFA6C-0D8E-401F-A11B-F07EEBD157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967527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8979A-431B-7EC6-A52B-FB3530941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Resource Links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85F3D-E3FD-7C27-015B-87CF19C061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File converter:</a:t>
            </a:r>
          </a:p>
          <a:p>
            <a:r>
              <a:rPr lang="en-US" u="sng" dirty="0">
                <a:hlinkClick r:id="rId2" tooltip="https://sourceforge.net/projects/bulkimageconver/"/>
              </a:rPr>
              <a:t>https://sourceforge.net/projects/bulkimageconver/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File converter that supports eps:</a:t>
            </a:r>
          </a:p>
          <a:p>
            <a:r>
              <a:rPr lang="en-US" u="sng" dirty="0">
                <a:hlinkClick r:id="rId3" tooltip="https://converseen.fasterland.net/"/>
              </a:rPr>
              <a:t>https://converseen.fasterland.net/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025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9431C-54CA-8747-BD31-2AA25058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key message- Easy or Difficult?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BD887-0982-6E45-87AA-F949BF388C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4C924F-C348-8648-B043-D88798B01B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245" y="1713523"/>
            <a:ext cx="6891420" cy="3972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E6E558-C5DC-9441-9C73-5A05A85930F6}"/>
              </a:ext>
            </a:extLst>
          </p:cNvPr>
          <p:cNvSpPr/>
          <p:nvPr/>
        </p:nvSpPr>
        <p:spPr>
          <a:xfrm>
            <a:off x="1297246" y="6396335"/>
            <a:ext cx="101521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Lamberti, W. F., An Overview of Explainable and Interpretable Artificial Intelligence, In ``AI Assurance: Towards Valid, Explainable, Fair, and Ethical AI'' (To be Published Spring 2022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31177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C19F-1A23-A606-FB57-F78067134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707FB-C7DC-0A39-7F57-831C08DD67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Additional resources</a:t>
            </a:r>
          </a:p>
          <a:p>
            <a:r>
              <a:rPr lang="en-US" dirty="0"/>
              <a:t>Book: </a:t>
            </a:r>
            <a:r>
              <a:rPr lang="en-US" i="1" dirty="0"/>
              <a:t>Designing Science Presentations: A Visual Guide to Figures, Papers, Slides, Posters and More</a:t>
            </a:r>
            <a:r>
              <a:rPr lang="en-US" dirty="0"/>
              <a:t> (Carter 2013) </a:t>
            </a:r>
            <a:r>
              <a:rPr lang="en-US" u="sng" cap="all" dirty="0">
                <a:hlinkClick r:id="rId2" tooltip="https://www.sciencedirect.com/book/9780123859693/designing-science-presentations"/>
              </a:rPr>
              <a:t>ONLINE ACCESS VIA UVA</a:t>
            </a:r>
            <a:endParaRPr lang="en-US" dirty="0"/>
          </a:p>
          <a:p>
            <a:r>
              <a:rPr lang="en-US" u="sng" cap="all" dirty="0">
                <a:hlinkClick r:id="rId3" tooltip="http://www.nextscientist.com/improve-presentation-skills-of-phd-students/"/>
              </a:rPr>
              <a:t>HOW TO IMPROVE THE PRESENTATION SKILLS OF PHD STUDENTS</a:t>
            </a:r>
            <a:r>
              <a:rPr lang="en-US" dirty="0"/>
              <a:t> A detailed and practical post on </a:t>
            </a:r>
            <a:r>
              <a:rPr lang="en-US" dirty="0" err="1"/>
              <a:t>NextScientist</a:t>
            </a:r>
            <a:r>
              <a:rPr lang="en-US" dirty="0"/>
              <a:t> on improving your presentation skills as a PhD student</a:t>
            </a:r>
          </a:p>
          <a:p>
            <a:r>
              <a:rPr lang="en-US" u="sng" cap="all" dirty="0">
                <a:hlinkClick r:id="rId4" tooltip="https://jographies.wordpress.com/2015/02/28/20-tips-for-top-academic-presentations/"/>
              </a:rPr>
              <a:t>20 TIPS FOR TOP ACADEMIC PRESENTATIONS</a:t>
            </a:r>
            <a:r>
              <a:rPr lang="en-US" dirty="0"/>
              <a:t> </a:t>
            </a:r>
          </a:p>
          <a:p>
            <a:r>
              <a:rPr lang="en-US" u="sng" cap="all" dirty="0">
                <a:hlinkClick r:id="rId5" tooltip="https://search.lib.virginia.edu/catalog/u7299961"/>
              </a:rPr>
              <a:t>SLIDE RULES: DESIGN, BUILD, AND ARCHIVE PRESENTATIONS IN THE ENGINEERING AND TECHNICAL FIELDS</a:t>
            </a:r>
            <a:r>
              <a:rPr lang="en-US" dirty="0"/>
              <a:t> IEEE Professional Communication Series book; </a:t>
            </a:r>
          </a:p>
          <a:p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304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D642D-DBC2-96DF-44B3-C2D74B349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EB53C-6AF8-1866-5D32-D5F7CC9CBE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cap="all" dirty="0">
                <a:hlinkClick r:id="rId2" tooltip="https://www.academia.edu/2953905/Friedman._2016._Presenting_Your_Research"/>
              </a:rPr>
              <a:t>PRESENTING YOUR RESEARCH (FRIEDMAN, 2016)</a:t>
            </a:r>
            <a:endParaRPr lang="en-US" dirty="0"/>
          </a:p>
          <a:p>
            <a:r>
              <a:rPr lang="en-US" u="sng" cap="all" dirty="0">
                <a:hlinkClick r:id="rId3" tooltip="https://www.youtube.com/watch?v=Z0EEH80AeUg"/>
              </a:rPr>
              <a:t>PRESENTING WITH SLIDES</a:t>
            </a:r>
            <a:r>
              <a:rPr lang="en-US" dirty="0"/>
              <a:t> video from Texas A&amp;M's University Writing Center</a:t>
            </a:r>
          </a:p>
          <a:p>
            <a:r>
              <a:rPr lang="en-US" u="sng" cap="all" dirty="0">
                <a:hlinkClick r:id="rId4" tooltip="https://ebookcentral-proquest-com.proxy01.its.virginia.edu/lib/uva/detail.action?docID=226683"/>
              </a:rPr>
              <a:t>INFORMATION VISUALIZATION</a:t>
            </a:r>
            <a:r>
              <a:rPr lang="en-US" dirty="0"/>
              <a:t> available for free as an </a:t>
            </a:r>
            <a:r>
              <a:rPr lang="en-US" dirty="0" err="1"/>
              <a:t>ebook</a:t>
            </a:r>
            <a:r>
              <a:rPr lang="en-US" dirty="0"/>
              <a:t> through UVA library, technical reference, learn more about </a:t>
            </a:r>
            <a:r>
              <a:rPr lang="en-US" dirty="0" err="1"/>
              <a:t>vizualization</a:t>
            </a:r>
            <a:r>
              <a:rPr lang="en-US" dirty="0"/>
              <a:t> principles</a:t>
            </a:r>
          </a:p>
          <a:p>
            <a:r>
              <a:rPr lang="en-US" u="sng" cap="all" dirty="0">
                <a:hlinkClick r:id="rId5" tooltip="https://treesinspace.com/2016/03/01/free-software-for-biologists-pt-3-preparing-figures/"/>
              </a:rPr>
              <a:t>FREE SOFTWARE FOR BIOLOGISTS PART 3- PREPARING FIGURES</a:t>
            </a:r>
            <a:r>
              <a:rPr lang="en-US" dirty="0"/>
              <a:t> Overview of some free software for scientific visualizations including options for figures, diagrams and animations</a:t>
            </a:r>
          </a:p>
          <a:p>
            <a:r>
              <a:rPr lang="en-US" dirty="0"/>
              <a:t>Library </a:t>
            </a:r>
            <a:r>
              <a:rPr lang="en-US" u="sng" cap="all" dirty="0">
                <a:hlinkClick r:id="rId6" tooltip="https://cal.lib.virginia.edu/calendar/events?t=d&amp;q=data%20visualization&amp;cid=4299&amp;sort=1&amp;cal=4299&amp;ct=27116"/>
              </a:rPr>
              <a:t>WORKSHOPS ON DATA VIZUALIZATION TOOLS</a:t>
            </a:r>
            <a:endParaRPr lang="en-US" dirty="0"/>
          </a:p>
          <a:p>
            <a:r>
              <a:rPr lang="en-US" u="sng" cap="all" dirty="0">
                <a:hlinkClick r:id="rId7" tooltip="https://pwc.rice.edu/resources#categ4"/>
              </a:rPr>
              <a:t>DATA VISUALIZATION &amp; DESIGN TEMPLATE</a:t>
            </a:r>
            <a:r>
              <a:rPr lang="en-US" dirty="0"/>
              <a:t> links from Rice (scroll down)</a:t>
            </a:r>
          </a:p>
          <a:p>
            <a:r>
              <a:rPr lang="en-US" u="sng" dirty="0">
                <a:hlinkClick r:id="rId8" tooltip="https://engineering.virginia.edu/current-students/current-graduate-students/graduate-writing-lab/events/graduate-writing-lab-visual"/>
              </a:rPr>
              <a:t>https://engineering.virginia.edu/current-students/current-graduate-students/graduate-writing-lab/events/graduate-writing-lab-visual</a:t>
            </a:r>
            <a:r>
              <a:rPr lang="en-US" dirty="0"/>
              <a:t> (to be updated)</a:t>
            </a:r>
          </a:p>
        </p:txBody>
      </p:sp>
    </p:spTree>
    <p:extLst>
      <p:ext uri="{BB962C8B-B14F-4D97-AF65-F5344CB8AC3E}">
        <p14:creationId xmlns:p14="http://schemas.microsoft.com/office/powerpoint/2010/main" val="3750195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9431C-54CA-8747-BD31-2AA25058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key message- Easy or Difficult?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4C924F-C348-8648-B043-D88798B01B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245" y="1713523"/>
            <a:ext cx="6891420" cy="3972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E6E558-C5DC-9441-9C73-5A05A85930F6}"/>
              </a:ext>
            </a:extLst>
          </p:cNvPr>
          <p:cNvSpPr/>
          <p:nvPr/>
        </p:nvSpPr>
        <p:spPr>
          <a:xfrm>
            <a:off x="1297246" y="6396335"/>
            <a:ext cx="101521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Lamberti, W. F., An Overview of Explainable and Interpretable Artificial Intelligence, In ``AI Assurance: Towards Valid, Explainable, Fair, and Ethical AI'' (To be Published Spring 2022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8" name="Left-Up Arrow 7">
            <a:extLst>
              <a:ext uri="{FF2B5EF4-FFF2-40B4-BE49-F238E27FC236}">
                <a16:creationId xmlns:a16="http://schemas.microsoft.com/office/drawing/2014/main" id="{163E6C41-EA6F-E046-9B41-996A2124AF2B}"/>
              </a:ext>
            </a:extLst>
          </p:cNvPr>
          <p:cNvSpPr/>
          <p:nvPr/>
        </p:nvSpPr>
        <p:spPr>
          <a:xfrm rot="19039679">
            <a:off x="9386368" y="2102549"/>
            <a:ext cx="686592" cy="675976"/>
          </a:xfrm>
          <a:prstGeom prst="leftUpArrow">
            <a:avLst>
              <a:gd name="adj1" fmla="val 7857"/>
              <a:gd name="adj2" fmla="val 13571"/>
              <a:gd name="adj3" fmla="val 1785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E499EA2A-B758-7742-967F-264E71CB66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21"/>
          <a:stretch/>
        </p:blipFill>
        <p:spPr>
          <a:xfrm>
            <a:off x="7305155" y="2070438"/>
            <a:ext cx="2177165" cy="234448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DBB3581E-E49B-1141-8AF8-CE44EA1F10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021"/>
          <a:stretch/>
        </p:blipFill>
        <p:spPr>
          <a:xfrm>
            <a:off x="7328306" y="2545371"/>
            <a:ext cx="2177165" cy="23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068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E92FA-91F2-CE48-B043-2925C8637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 when possible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14DBC8-96F3-EB4D-9BC8-89999EE051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2d vs 3d</a:t>
            </a:r>
          </a:p>
          <a:p>
            <a:r>
              <a:rPr lang="en-US" dirty="0"/>
              <a:t>Only what is needed to achieve purpose</a:t>
            </a:r>
          </a:p>
          <a:p>
            <a:r>
              <a:rPr lang="en-US" dirty="0"/>
              <a:t>Accurate clear labels</a:t>
            </a:r>
          </a:p>
          <a:p>
            <a:endParaRPr lang="en-US" dirty="0"/>
          </a:p>
          <a:p>
            <a:r>
              <a:rPr lang="en-US" dirty="0"/>
              <a:t>Use expectations &amp; associations</a:t>
            </a:r>
          </a:p>
          <a:p>
            <a:pPr lvl="1"/>
            <a:r>
              <a:rPr lang="en-US" dirty="0"/>
              <a:t>Ex. Higher values = up</a:t>
            </a:r>
          </a:p>
          <a:p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77F8506E-339B-5743-A4AB-8331BB491B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21"/>
          <a:stretch/>
        </p:blipFill>
        <p:spPr>
          <a:xfrm>
            <a:off x="5151141" y="3681776"/>
            <a:ext cx="2177165" cy="234448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B6DB3D21-EB3F-F04F-96C3-831EC69B76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021"/>
          <a:stretch/>
        </p:blipFill>
        <p:spPr>
          <a:xfrm>
            <a:off x="5151141" y="3916224"/>
            <a:ext cx="2177165" cy="23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96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823B9-FF73-9A48-B692-692D8C508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000" y="222333"/>
            <a:ext cx="3415116" cy="847200"/>
          </a:xfrm>
        </p:spPr>
        <p:txBody>
          <a:bodyPr/>
          <a:lstStyle/>
          <a:p>
            <a:pPr algn="ctr"/>
            <a:r>
              <a:rPr lang="en-US" dirty="0"/>
              <a:t>Paper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B4E1500-B8E1-5E4A-8E6F-92B2B7D27405}"/>
              </a:ext>
            </a:extLst>
          </p:cNvPr>
          <p:cNvSpPr txBox="1">
            <a:spLocks/>
          </p:cNvSpPr>
          <p:nvPr/>
        </p:nvSpPr>
        <p:spPr>
          <a:xfrm>
            <a:off x="872267" y="1467000"/>
            <a:ext cx="3097849" cy="46640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CMKY/grayscale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Stands alone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1 clear message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Multipart common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Often scaled down</a:t>
            </a:r>
          </a:p>
          <a:p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Journal guide for specs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kern="0" dirty="0"/>
              <a:t>Tiff, pdf, </a:t>
            </a:r>
            <a:r>
              <a:rPr lang="en-US" kern="0" dirty="0" err="1"/>
              <a:t>svg</a:t>
            </a: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4F3D2D7-D822-B249-AAC9-49B3292C16B0}"/>
              </a:ext>
            </a:extLst>
          </p:cNvPr>
          <p:cNvSpPr txBox="1">
            <a:spLocks/>
          </p:cNvSpPr>
          <p:nvPr/>
        </p:nvSpPr>
        <p:spPr>
          <a:xfrm>
            <a:off x="4547075" y="1467000"/>
            <a:ext cx="3097849" cy="46640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RGB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w/spoken explanation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1 quick message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Most simplified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Animation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C9AB3FD-141F-2E45-A111-3E81FA9D06A8}"/>
              </a:ext>
            </a:extLst>
          </p:cNvPr>
          <p:cNvSpPr txBox="1">
            <a:spLocks/>
          </p:cNvSpPr>
          <p:nvPr/>
        </p:nvSpPr>
        <p:spPr>
          <a:xfrm>
            <a:off x="8221883" y="1467000"/>
            <a:ext cx="3097849" cy="46640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CMYK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Standalone or start convo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Printed at large scale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Readable on 8.5x11”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Vector (</a:t>
            </a:r>
            <a:r>
              <a:rPr lang="en-US" kern="0" dirty="0" err="1"/>
              <a:t>svg</a:t>
            </a:r>
            <a:r>
              <a:rPr lang="en-US" kern="0" dirty="0"/>
              <a:t>)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300 dpi min at size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kern="0" dirty="0"/>
          </a:p>
          <a:p>
            <a:endParaRPr lang="en-US" kern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0917081-E4D5-5B4D-AFAC-9C7A655665E0}"/>
              </a:ext>
            </a:extLst>
          </p:cNvPr>
          <p:cNvSpPr txBox="1">
            <a:spLocks/>
          </p:cNvSpPr>
          <p:nvPr/>
        </p:nvSpPr>
        <p:spPr>
          <a:xfrm>
            <a:off x="3970116" y="182625"/>
            <a:ext cx="3415116" cy="8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600"/>
              <a:buFont typeface="Franklin Gothic"/>
              <a:buNone/>
              <a:defRPr sz="3600" b="1" i="0" u="none" strike="noStrike" cap="none">
                <a:solidFill>
                  <a:srgbClr val="232D4B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-US" kern="0" dirty="0"/>
              <a:t>Presentation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B67ED6-43CE-BD42-B679-28D22F5E85F4}"/>
              </a:ext>
            </a:extLst>
          </p:cNvPr>
          <p:cNvSpPr txBox="1">
            <a:spLocks/>
          </p:cNvSpPr>
          <p:nvPr/>
        </p:nvSpPr>
        <p:spPr>
          <a:xfrm>
            <a:off x="7644924" y="182625"/>
            <a:ext cx="3415116" cy="8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600"/>
              <a:buFont typeface="Franklin Gothic"/>
              <a:buNone/>
              <a:defRPr sz="3600" b="1" i="0" u="none" strike="noStrike" cap="none">
                <a:solidFill>
                  <a:srgbClr val="232D4B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D4B"/>
              </a:buClr>
              <a:buSzPts val="3000"/>
              <a:buFont typeface="Raleway"/>
              <a:buNone/>
              <a:defRPr sz="3000" b="1" i="0" u="none" strike="noStrike" cap="none">
                <a:solidFill>
                  <a:srgbClr val="232D4B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-US" kern="0" dirty="0"/>
              <a:t>Poster (print)</a:t>
            </a:r>
          </a:p>
        </p:txBody>
      </p:sp>
      <p:sp>
        <p:nvSpPr>
          <p:cNvPr id="10" name="Folded Corner 9">
            <a:extLst>
              <a:ext uri="{FF2B5EF4-FFF2-40B4-BE49-F238E27FC236}">
                <a16:creationId xmlns:a16="http://schemas.microsoft.com/office/drawing/2014/main" id="{5C40EE3D-95DD-CF4A-A4D1-555D869AF595}"/>
              </a:ext>
            </a:extLst>
          </p:cNvPr>
          <p:cNvSpPr/>
          <p:nvPr/>
        </p:nvSpPr>
        <p:spPr>
          <a:xfrm>
            <a:off x="1475479" y="4687746"/>
            <a:ext cx="1574157" cy="1967696"/>
          </a:xfrm>
          <a:prstGeom prst="foldedCorner">
            <a:avLst>
              <a:gd name="adj" fmla="val 23285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evel 10">
            <a:extLst>
              <a:ext uri="{FF2B5EF4-FFF2-40B4-BE49-F238E27FC236}">
                <a16:creationId xmlns:a16="http://schemas.microsoft.com/office/drawing/2014/main" id="{4E55D89E-B6F7-024E-9C8E-7D03E7142A34}"/>
              </a:ext>
            </a:extLst>
          </p:cNvPr>
          <p:cNvSpPr/>
          <p:nvPr/>
        </p:nvSpPr>
        <p:spPr>
          <a:xfrm>
            <a:off x="4547075" y="4687746"/>
            <a:ext cx="2599250" cy="1817226"/>
          </a:xfrm>
          <a:prstGeom prst="bevel">
            <a:avLst>
              <a:gd name="adj" fmla="val 6768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B3660038-803C-CC40-82A4-57CD5815BC22}"/>
              </a:ext>
            </a:extLst>
          </p:cNvPr>
          <p:cNvSpPr/>
          <p:nvPr/>
        </p:nvSpPr>
        <p:spPr>
          <a:xfrm>
            <a:off x="8368188" y="4687746"/>
            <a:ext cx="2951544" cy="1608881"/>
          </a:xfrm>
          <a:prstGeom prst="round2DiagRect">
            <a:avLst>
              <a:gd name="adj1" fmla="val 12350"/>
              <a:gd name="adj2" fmla="val 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48317"/>
      </p:ext>
    </p:extLst>
  </p:cSld>
  <p:clrMapOvr>
    <a:masterClrMapping/>
  </p:clrMapOvr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spcFirstLastPara="1" wrap="square" lIns="91425" tIns="91425" rIns="91425" bIns="91425" anchor="b" anchorCtr="0"/>
      <a:lstStyle>
        <a:defPPr algn="r">
          <a:defRPr b="1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18562</TotalTime>
  <Words>2309</Words>
  <Application>Microsoft Office PowerPoint</Application>
  <PresentationFormat>Widescreen</PresentationFormat>
  <Paragraphs>402</Paragraphs>
  <Slides>61</Slides>
  <Notes>25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Swiss</vt:lpstr>
      <vt:lpstr>PowerPoint Presentation</vt:lpstr>
      <vt:lpstr>Why Figures</vt:lpstr>
      <vt:lpstr>Types of figures</vt:lpstr>
      <vt:lpstr>One key message – Conveyed w/intentional choices</vt:lpstr>
      <vt:lpstr>One key message- Easy or Difficult?</vt:lpstr>
      <vt:lpstr>One key message- Easy or Difficult?</vt:lpstr>
      <vt:lpstr>One key message- Easy or Difficult?</vt:lpstr>
      <vt:lpstr>Simplify when possible</vt:lpstr>
      <vt:lpstr>Paper</vt:lpstr>
      <vt:lpstr>Match to Context &amp; Purpose</vt:lpstr>
      <vt:lpstr>Match to Context &amp; Purpose</vt:lpstr>
      <vt:lpstr>Match to Context &amp; Purpose</vt:lpstr>
      <vt:lpstr>Visual Choices &amp; Considerations</vt:lpstr>
      <vt:lpstr>Be intentional</vt:lpstr>
      <vt:lpstr>Grouping</vt:lpstr>
      <vt:lpstr>Similarity- Size</vt:lpstr>
      <vt:lpstr>Similarity- Shape</vt:lpstr>
      <vt:lpstr>Similarity- Size &amp; Shape</vt:lpstr>
      <vt:lpstr>Similarity: Color Groups before Shape</vt:lpstr>
      <vt:lpstr>Enclosure</vt:lpstr>
      <vt:lpstr>Proximity</vt:lpstr>
      <vt:lpstr>Proximity is enough</vt:lpstr>
      <vt:lpstr>Enclosure + Proximity</vt:lpstr>
      <vt:lpstr>Enclosure + Proximity</vt:lpstr>
      <vt:lpstr>Proximity in multipart figures</vt:lpstr>
      <vt:lpstr>Proximity in multipart figures</vt:lpstr>
      <vt:lpstr>Color</vt:lpstr>
      <vt:lpstr>Maintain color for variables or samples</vt:lpstr>
      <vt:lpstr>Be mindful of color associations- use them</vt:lpstr>
      <vt:lpstr>Be mindful of color associations- use them</vt:lpstr>
      <vt:lpstr>Contrast: Convert Colors to Gray Scale to Check</vt:lpstr>
      <vt:lpstr>Choosing colors</vt:lpstr>
      <vt:lpstr>PowerPoint Presentation</vt:lpstr>
      <vt:lpstr>Tools for Figures</vt:lpstr>
      <vt:lpstr>Data Viz &amp; Statistics </vt:lpstr>
      <vt:lpstr>R - ggplot2 (free)</vt:lpstr>
      <vt:lpstr>Other software</vt:lpstr>
      <vt:lpstr>Qual Figures,  Procedural Overviews</vt:lpstr>
      <vt:lpstr>PowerPoint Presentation</vt:lpstr>
      <vt:lpstr>BioRender is great for Experimental Overviews</vt:lpstr>
      <vt:lpstr>BioRender Notes</vt:lpstr>
      <vt:lpstr>ChemDraw &amp; ChemBioDraw</vt:lpstr>
      <vt:lpstr>ChemDraw – Tips</vt:lpstr>
      <vt:lpstr>Figure Design &amp; Editing</vt:lpstr>
      <vt:lpstr>PowerPoint Presentation</vt:lpstr>
      <vt:lpstr>Vector: Adobe Illustrator</vt:lpstr>
      <vt:lpstr>Microsoft PowerPoint (PPT)</vt:lpstr>
      <vt:lpstr>Figure Creation in PPT</vt:lpstr>
      <vt:lpstr>Figure Creation in PPT - Examples</vt:lpstr>
      <vt:lpstr>PPT Editing Tools and Effects  </vt:lpstr>
      <vt:lpstr>Visualization</vt:lpstr>
      <vt:lpstr>Going forward</vt:lpstr>
      <vt:lpstr>Revise &amp; Revise Again</vt:lpstr>
      <vt:lpstr>Remember</vt:lpstr>
      <vt:lpstr>Additional Resources</vt:lpstr>
      <vt:lpstr>Resources- Data Visualization, Software, &amp; Presentations</vt:lpstr>
      <vt:lpstr>Resources- general figures</vt:lpstr>
      <vt:lpstr>Resources- Excel</vt:lpstr>
      <vt:lpstr>More Resource Links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</dc:creator>
  <cp:lastModifiedBy>Cunningham, Kelly J. (kjc5z)</cp:lastModifiedBy>
  <cp:revision>231</cp:revision>
  <cp:lastPrinted>2020-02-03T15:07:52Z</cp:lastPrinted>
  <dcterms:created xsi:type="dcterms:W3CDTF">2019-11-01T17:05:42Z</dcterms:created>
  <dcterms:modified xsi:type="dcterms:W3CDTF">2022-08-03T19:13:22Z</dcterms:modified>
</cp:coreProperties>
</file>